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4"/>
  </p:sldMasterIdLst>
  <p:notesMasterIdLst>
    <p:notesMasterId r:id="rId65"/>
  </p:notesMasterIdLst>
  <p:sldIdLst>
    <p:sldId id="283" r:id="rId5"/>
    <p:sldId id="266" r:id="rId6"/>
    <p:sldId id="273" r:id="rId7"/>
    <p:sldId id="300" r:id="rId8"/>
    <p:sldId id="301" r:id="rId9"/>
    <p:sldId id="302" r:id="rId10"/>
    <p:sldId id="284" r:id="rId11"/>
    <p:sldId id="285" r:id="rId12"/>
    <p:sldId id="333" r:id="rId13"/>
    <p:sldId id="334" r:id="rId14"/>
    <p:sldId id="335" r:id="rId15"/>
    <p:sldId id="286" r:id="rId16"/>
    <p:sldId id="326" r:id="rId17"/>
    <p:sldId id="325" r:id="rId18"/>
    <p:sldId id="304" r:id="rId19"/>
    <p:sldId id="305" r:id="rId20"/>
    <p:sldId id="330" r:id="rId21"/>
    <p:sldId id="331" r:id="rId22"/>
    <p:sldId id="332" r:id="rId23"/>
    <p:sldId id="336" r:id="rId24"/>
    <p:sldId id="337" r:id="rId25"/>
    <p:sldId id="338" r:id="rId26"/>
    <p:sldId id="339" r:id="rId27"/>
    <p:sldId id="340" r:id="rId28"/>
    <p:sldId id="341" r:id="rId29"/>
    <p:sldId id="342" r:id="rId30"/>
    <p:sldId id="312" r:id="rId31"/>
    <p:sldId id="313" r:id="rId32"/>
    <p:sldId id="314" r:id="rId33"/>
    <p:sldId id="315" r:id="rId34"/>
    <p:sldId id="316" r:id="rId35"/>
    <p:sldId id="317" r:id="rId36"/>
    <p:sldId id="323" r:id="rId37"/>
    <p:sldId id="319" r:id="rId38"/>
    <p:sldId id="320" r:id="rId39"/>
    <p:sldId id="322" r:id="rId40"/>
    <p:sldId id="321" r:id="rId41"/>
    <p:sldId id="318" r:id="rId42"/>
    <p:sldId id="307" r:id="rId43"/>
    <p:sldId id="308" r:id="rId44"/>
    <p:sldId id="309" r:id="rId45"/>
    <p:sldId id="310" r:id="rId46"/>
    <p:sldId id="311" r:id="rId47"/>
    <p:sldId id="288" r:id="rId48"/>
    <p:sldId id="306" r:id="rId49"/>
    <p:sldId id="290" r:id="rId50"/>
    <p:sldId id="291" r:id="rId51"/>
    <p:sldId id="343" r:id="rId52"/>
    <p:sldId id="328" r:id="rId53"/>
    <p:sldId id="292" r:id="rId54"/>
    <p:sldId id="329" r:id="rId55"/>
    <p:sldId id="293" r:id="rId56"/>
    <p:sldId id="294" r:id="rId57"/>
    <p:sldId id="295" r:id="rId58"/>
    <p:sldId id="296" r:id="rId59"/>
    <p:sldId id="297" r:id="rId60"/>
    <p:sldId id="298" r:id="rId61"/>
    <p:sldId id="289" r:id="rId62"/>
    <p:sldId id="299" r:id="rId63"/>
    <p:sldId id="279" r:id="rId64"/>
  </p:sldIdLst>
  <p:sldSz cx="12192000" cy="6858000"/>
  <p:notesSz cx="6858000" cy="9144000"/>
  <p:embeddedFontLst>
    <p:embeddedFont>
      <p:font typeface="DIN Next LT Pro Bold" panose="020B0503020203050203"/>
      <p:bold r:id="rId66"/>
    </p:embeddedFont>
    <p:embeddedFont>
      <p:font typeface="DIN Next LT Pro Light" panose="020B0303020203050203"/>
      <p:regular r:id="rId67"/>
    </p:embeddedFont>
    <p:embeddedFont>
      <p:font typeface="Okana Black Oblique" pitchFamily="2" charset="0"/>
      <p:bold r:id="rId68"/>
      <p:italic r:id="rId69"/>
      <p:boldItalic r:id="rId70"/>
    </p:embeddedFont>
    <p:embeddedFont>
      <p:font typeface="Okana UltraBold Oblique" pitchFamily="2" charset="0"/>
      <p:bold r:id="rId71"/>
      <p:italic r:id="rId72"/>
      <p:boldItalic r:id="rId73"/>
    </p:embeddedFont>
    <p:embeddedFont>
      <p:font typeface="Roboto" panose="02000000000000000000" pitchFamily="2" charset="0"/>
      <p:regular r:id="rId74"/>
      <p:bold r:id="rId75"/>
      <p:italic r:id="rId76"/>
      <p:boldItalic r:id="rId77"/>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BBC7"/>
    <a:srgbClr val="131F27"/>
    <a:srgbClr val="00BEE0"/>
    <a:srgbClr val="F2B705"/>
    <a:srgbClr val="0F4C61"/>
    <a:srgbClr val="1A1F26"/>
    <a:srgbClr val="ABD5DE"/>
    <a:srgbClr val="F9BC14"/>
    <a:srgbClr val="F0D4C5"/>
    <a:srgbClr val="B556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52"/>
    <p:restoredTop sz="85759"/>
  </p:normalViewPr>
  <p:slideViewPr>
    <p:cSldViewPr snapToGrid="0">
      <p:cViewPr varScale="1">
        <p:scale>
          <a:sx n="94" d="100"/>
          <a:sy n="94" d="100"/>
        </p:scale>
        <p:origin x="1744" y="18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3.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9.fntdata"/><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7.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1.fntdata"/><Relationship Id="rId7" Type="http://schemas.openxmlformats.org/officeDocument/2006/relationships/slide" Target="slides/slide3.xml"/><Relationship Id="rId71"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C2DC6-A9DF-8347-AF30-050CB418FCC0}" type="datetimeFigureOut">
              <a:rPr lang="pt-BR" smtClean="0"/>
              <a:t>03/10/2024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38BFEA-5463-7B43-A397-993DEB555D08}" type="slidenum">
              <a:rPr lang="pt-BR" smtClean="0"/>
              <a:t>‹nº›</a:t>
            </a:fld>
            <a:endParaRPr lang="pt-BR"/>
          </a:p>
        </p:txBody>
      </p:sp>
    </p:spTree>
    <p:extLst>
      <p:ext uri="{BB962C8B-B14F-4D97-AF65-F5344CB8AC3E}">
        <p14:creationId xmlns:p14="http://schemas.microsoft.com/office/powerpoint/2010/main" val="386898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69C1805-E35C-784D-B96F-17AE2FE957A7}" type="slidenum">
              <a:rPr lang="pt-BR" smtClean="0"/>
              <a:t>1</a:t>
            </a:fld>
            <a:endParaRPr lang="pt-BR"/>
          </a:p>
        </p:txBody>
      </p:sp>
    </p:spTree>
    <p:extLst>
      <p:ext uri="{BB962C8B-B14F-4D97-AF65-F5344CB8AC3E}">
        <p14:creationId xmlns:p14="http://schemas.microsoft.com/office/powerpoint/2010/main" val="46471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2D457-3CB9-755D-4F79-33D1AC473C9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0742D8E-1F6B-3007-FBB6-3849AF7F424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43A948F-014B-2C88-8CBE-A0285F1BF574}"/>
              </a:ext>
            </a:extLst>
          </p:cNvPr>
          <p:cNvSpPr>
            <a:spLocks noGrp="1"/>
          </p:cNvSpPr>
          <p:nvPr>
            <p:ph type="body" idx="1"/>
          </p:nvPr>
        </p:nvSpPr>
        <p:spPr/>
        <p:txBody>
          <a:bodyPr/>
          <a:lstStyle/>
          <a:p>
            <a:r>
              <a:rPr lang="pt-BR" dirty="0">
                <a:effectLst/>
                <a:latin typeface="Helvetica Neue" panose="02000503000000020004" pitchFamily="2" charset="0"/>
              </a:rPr>
              <a:t>O Trato GI é onde tem uma das maiores concentrações de melatonina fora da glândula pineal. Pensando no trato GI, vemos a melatonina atuando mais de forma </a:t>
            </a:r>
            <a:r>
              <a:rPr lang="pt-BR" dirty="0" err="1">
                <a:effectLst/>
                <a:latin typeface="Helvetica Neue" panose="02000503000000020004" pitchFamily="2" charset="0"/>
              </a:rPr>
              <a:t>autócrina</a:t>
            </a:r>
            <a:r>
              <a:rPr lang="pt-BR" dirty="0">
                <a:effectLst/>
                <a:latin typeface="Helvetica Neue" panose="02000503000000020004" pitchFamily="2" charset="0"/>
              </a:rPr>
              <a:t> e parácrina.</a:t>
            </a:r>
            <a:br>
              <a:rPr lang="pt-BR" dirty="0">
                <a:effectLst/>
                <a:latin typeface="Helvetica Neue" panose="02000503000000020004" pitchFamily="2" charset="0"/>
              </a:rPr>
            </a:br>
            <a:endParaRPr lang="pt-BR" dirty="0">
              <a:effectLst/>
              <a:latin typeface="Helvetica Neue" panose="02000503000000020004" pitchFamily="2" charset="0"/>
            </a:endParaRPr>
          </a:p>
          <a:p>
            <a:r>
              <a:rPr lang="pt-BR" dirty="0">
                <a:effectLst/>
                <a:latin typeface="Helvetica Neue" panose="02000503000000020004" pitchFamily="2" charset="0"/>
              </a:rPr>
              <a:t>Os efeitos aqui não parecem estar muito relacionado ao relógio biológico do corpo e sim à ações locais, como motilidade intestinal, secreção GI, modulação microbiana. Acho que ainda não temos conhecimento preciso para fazer recomendações específicas aqui, mas é uma perspectiva que com certeza será bastante estudada nos próximos anos.</a:t>
            </a:r>
          </a:p>
        </p:txBody>
      </p:sp>
      <p:sp>
        <p:nvSpPr>
          <p:cNvPr id="4" name="Espaço Reservado para Número de Slide 3">
            <a:extLst>
              <a:ext uri="{FF2B5EF4-FFF2-40B4-BE49-F238E27FC236}">
                <a16:creationId xmlns:a16="http://schemas.microsoft.com/office/drawing/2014/main" id="{68BE5DD8-7BC8-8E98-E2B5-9B5B90AC98E5}"/>
              </a:ext>
            </a:extLst>
          </p:cNvPr>
          <p:cNvSpPr>
            <a:spLocks noGrp="1"/>
          </p:cNvSpPr>
          <p:nvPr>
            <p:ph type="sldNum" sz="quarter" idx="5"/>
          </p:nvPr>
        </p:nvSpPr>
        <p:spPr/>
        <p:txBody>
          <a:bodyPr/>
          <a:lstStyle/>
          <a:p>
            <a:fld id="{EE38BFEA-5463-7B43-A397-993DEB555D08}" type="slidenum">
              <a:rPr lang="pt-BR" smtClean="0"/>
              <a:t>10</a:t>
            </a:fld>
            <a:endParaRPr lang="pt-BR"/>
          </a:p>
        </p:txBody>
      </p:sp>
    </p:spTree>
    <p:extLst>
      <p:ext uri="{BB962C8B-B14F-4D97-AF65-F5344CB8AC3E}">
        <p14:creationId xmlns:p14="http://schemas.microsoft.com/office/powerpoint/2010/main" val="1309042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D410B-0CC1-5C92-22BB-9A6DEA84A94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A72E033-6E5F-D58E-7BB2-DDF03A417F0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1B8B39C-4D17-1926-E67E-41876ED214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effectLst/>
                <a:latin typeface="Helvetica Neue" panose="02000503000000020004" pitchFamily="2" charset="0"/>
              </a:rPr>
              <a:t>No intestino, a melatonina restabelece o </a:t>
            </a:r>
            <a:r>
              <a:rPr lang="pt-BR" dirty="0" err="1">
                <a:effectLst/>
                <a:latin typeface="Helvetica Neue" panose="02000503000000020004" pitchFamily="2" charset="0"/>
              </a:rPr>
              <a:t>microbioma</a:t>
            </a:r>
            <a:r>
              <a:rPr lang="pt-BR" dirty="0">
                <a:effectLst/>
                <a:latin typeface="Helvetica Neue" panose="02000503000000020004" pitchFamily="2" charset="0"/>
              </a:rPr>
              <a:t> intestinal aumentando as bactérias benéficas e diminuindo as patogênicas, restaura a integridade da barreira aumentando as proteínas </a:t>
            </a:r>
            <a:r>
              <a:rPr lang="pt-BR" dirty="0" err="1">
                <a:effectLst/>
                <a:latin typeface="Helvetica Neue" panose="02000503000000020004" pitchFamily="2" charset="0"/>
              </a:rPr>
              <a:t>tight-junction</a:t>
            </a:r>
            <a:r>
              <a:rPr lang="pt-BR" dirty="0">
                <a:effectLst/>
                <a:latin typeface="Helvetica Neue" panose="02000503000000020004" pitchFamily="2" charset="0"/>
              </a:rPr>
              <a:t> e reduz o estresse oxidativo aumentando os níveis de enzimas antioxidantes.</a:t>
            </a:r>
          </a:p>
          <a:p>
            <a:endParaRPr lang="pt-BR" dirty="0">
              <a:effectLst/>
              <a:latin typeface="Helvetica Neue" panose="02000503000000020004" pitchFamily="2" charset="0"/>
            </a:endParaRPr>
          </a:p>
        </p:txBody>
      </p:sp>
      <p:sp>
        <p:nvSpPr>
          <p:cNvPr id="4" name="Espaço Reservado para Número de Slide 3">
            <a:extLst>
              <a:ext uri="{FF2B5EF4-FFF2-40B4-BE49-F238E27FC236}">
                <a16:creationId xmlns:a16="http://schemas.microsoft.com/office/drawing/2014/main" id="{A3379B99-276E-1A7A-A8CF-8E7E5751A199}"/>
              </a:ext>
            </a:extLst>
          </p:cNvPr>
          <p:cNvSpPr>
            <a:spLocks noGrp="1"/>
          </p:cNvSpPr>
          <p:nvPr>
            <p:ph type="sldNum" sz="quarter" idx="5"/>
          </p:nvPr>
        </p:nvSpPr>
        <p:spPr/>
        <p:txBody>
          <a:bodyPr/>
          <a:lstStyle/>
          <a:p>
            <a:fld id="{EE38BFEA-5463-7B43-A397-993DEB555D08}" type="slidenum">
              <a:rPr lang="pt-BR" smtClean="0"/>
              <a:t>11</a:t>
            </a:fld>
            <a:endParaRPr lang="pt-BR"/>
          </a:p>
        </p:txBody>
      </p:sp>
    </p:spTree>
    <p:extLst>
      <p:ext uri="{BB962C8B-B14F-4D97-AF65-F5344CB8AC3E}">
        <p14:creationId xmlns:p14="http://schemas.microsoft.com/office/powerpoint/2010/main" val="3072719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780BA-203F-FFDC-7075-1ACCF48BEA0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BDFDA07-FAF6-70D6-3DC6-3759A60AE2C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2A94D0E-4B5E-0278-88C2-6A3C998BC6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effectLst/>
                <a:latin typeface="Helvetica Neue" panose="02000503000000020004" pitchFamily="2" charset="0"/>
              </a:rPr>
              <a:t>Outra coisa interessante, já que temos ouvido muito falar de </a:t>
            </a:r>
            <a:r>
              <a:rPr lang="pt-BR" dirty="0" err="1">
                <a:effectLst/>
                <a:latin typeface="Helvetica Neue" panose="02000503000000020004" pitchFamily="2" charset="0"/>
              </a:rPr>
              <a:t>SCFAs</a:t>
            </a:r>
            <a:r>
              <a:rPr lang="pt-BR" dirty="0">
                <a:effectLst/>
                <a:latin typeface="Helvetica Neue" panose="02000503000000020004" pitchFamily="2" charset="0"/>
              </a:rPr>
              <a:t> especialmente em sua relação com </a:t>
            </a:r>
            <a:r>
              <a:rPr lang="pt-BR" dirty="0" err="1">
                <a:effectLst/>
                <a:latin typeface="Helvetica Neue" panose="02000503000000020004" pitchFamily="2" charset="0"/>
              </a:rPr>
              <a:t>prebióticos</a:t>
            </a:r>
            <a:r>
              <a:rPr lang="pt-BR" dirty="0">
                <a:effectLst/>
                <a:latin typeface="Helvetica Neue" panose="02000503000000020004" pitchFamily="2" charset="0"/>
              </a:rPr>
              <a:t> e fibras, é que vemos que Ácido Graxos de Cadeias Curtas (</a:t>
            </a:r>
            <a:r>
              <a:rPr lang="pt-BR" dirty="0" err="1">
                <a:effectLst/>
                <a:latin typeface="Helvetica Neue" panose="02000503000000020004" pitchFamily="2" charset="0"/>
              </a:rPr>
              <a:t>SCFAs</a:t>
            </a:r>
            <a:r>
              <a:rPr lang="pt-BR" dirty="0">
                <a:effectLst/>
                <a:latin typeface="Helvetica Neue" panose="02000503000000020004" pitchFamily="2" charset="0"/>
              </a:rPr>
              <a:t>) produzidos no lúmen intestinal estimulam as células </a:t>
            </a:r>
            <a:r>
              <a:rPr lang="pt-BR" dirty="0" err="1">
                <a:effectLst/>
                <a:latin typeface="Helvetica Neue" panose="02000503000000020004" pitchFamily="2" charset="0"/>
              </a:rPr>
              <a:t>enterocromafins</a:t>
            </a:r>
            <a:r>
              <a:rPr lang="pt-BR" dirty="0">
                <a:effectLst/>
                <a:latin typeface="Helvetica Neue" panose="02000503000000020004" pitchFamily="2" charset="0"/>
              </a:rPr>
              <a:t> a liberar serotonina e aumentar produção de melatonina.</a:t>
            </a:r>
          </a:p>
          <a:p>
            <a:endParaRPr lang="pt-BR" dirty="0"/>
          </a:p>
          <a:p>
            <a:r>
              <a:rPr lang="pt-BR" dirty="0"/>
              <a:t>Melatonina terapêutica pode melhorar microbiota</a:t>
            </a:r>
          </a:p>
        </p:txBody>
      </p:sp>
      <p:sp>
        <p:nvSpPr>
          <p:cNvPr id="4" name="Espaço Reservado para Número de Slide 3">
            <a:extLst>
              <a:ext uri="{FF2B5EF4-FFF2-40B4-BE49-F238E27FC236}">
                <a16:creationId xmlns:a16="http://schemas.microsoft.com/office/drawing/2014/main" id="{463AAB72-7148-0B7C-A9F9-20DAEE812B62}"/>
              </a:ext>
            </a:extLst>
          </p:cNvPr>
          <p:cNvSpPr>
            <a:spLocks noGrp="1"/>
          </p:cNvSpPr>
          <p:nvPr>
            <p:ph type="sldNum" sz="quarter" idx="5"/>
          </p:nvPr>
        </p:nvSpPr>
        <p:spPr/>
        <p:txBody>
          <a:bodyPr/>
          <a:lstStyle/>
          <a:p>
            <a:fld id="{EE38BFEA-5463-7B43-A397-993DEB555D08}" type="slidenum">
              <a:rPr lang="pt-BR" smtClean="0"/>
              <a:t>12</a:t>
            </a:fld>
            <a:endParaRPr lang="pt-BR"/>
          </a:p>
        </p:txBody>
      </p:sp>
    </p:spTree>
    <p:extLst>
      <p:ext uri="{BB962C8B-B14F-4D97-AF65-F5344CB8AC3E}">
        <p14:creationId xmlns:p14="http://schemas.microsoft.com/office/powerpoint/2010/main" val="118293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B4CAF-8958-3B17-BFF8-F9A938DC63F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C6BF422-B667-A202-AEFD-C6E1751601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8993C60-0E6A-870F-4211-F087EA8AE2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0" dirty="0">
                <a:effectLst/>
                <a:latin typeface="Helvetica Neue" panose="02000503000000020004" pitchFamily="2" charset="0"/>
              </a:rPr>
              <a:t>Sim, você encontra melatonina em alguns alimentos, por exemplo grãos, sementes, </a:t>
            </a:r>
            <a:r>
              <a:rPr lang="pt-BR" b="0" dirty="0" err="1">
                <a:effectLst/>
                <a:latin typeface="Helvetica Neue" panose="02000503000000020004" pitchFamily="2" charset="0"/>
              </a:rPr>
              <a:t>nuts</a:t>
            </a:r>
            <a:r>
              <a:rPr lang="pt-BR" b="0" dirty="0">
                <a:effectLst/>
                <a:latin typeface="Helvetica Neue" panose="02000503000000020004" pitchFamily="2" charset="0"/>
              </a:rPr>
              <a:t> e frutas. Mas a quantidade em que encontra é picogramas ou nanogramas/grama.</a:t>
            </a:r>
          </a:p>
          <a:p>
            <a:endParaRPr lang="pt-BR" dirty="0"/>
          </a:p>
          <a:p>
            <a:endParaRPr lang="pt-BR" dirty="0"/>
          </a:p>
        </p:txBody>
      </p:sp>
      <p:sp>
        <p:nvSpPr>
          <p:cNvPr id="4" name="Espaço Reservado para Número de Slide 3">
            <a:extLst>
              <a:ext uri="{FF2B5EF4-FFF2-40B4-BE49-F238E27FC236}">
                <a16:creationId xmlns:a16="http://schemas.microsoft.com/office/drawing/2014/main" id="{85A88739-BF90-6238-9DD0-B672071F0831}"/>
              </a:ext>
            </a:extLst>
          </p:cNvPr>
          <p:cNvSpPr>
            <a:spLocks noGrp="1"/>
          </p:cNvSpPr>
          <p:nvPr>
            <p:ph type="sldNum" sz="quarter" idx="5"/>
          </p:nvPr>
        </p:nvSpPr>
        <p:spPr/>
        <p:txBody>
          <a:bodyPr/>
          <a:lstStyle/>
          <a:p>
            <a:fld id="{EE38BFEA-5463-7B43-A397-993DEB555D08}" type="slidenum">
              <a:rPr lang="pt-BR" smtClean="0"/>
              <a:t>13</a:t>
            </a:fld>
            <a:endParaRPr lang="pt-BR"/>
          </a:p>
        </p:txBody>
      </p:sp>
    </p:spTree>
    <p:extLst>
      <p:ext uri="{BB962C8B-B14F-4D97-AF65-F5344CB8AC3E}">
        <p14:creationId xmlns:p14="http://schemas.microsoft.com/office/powerpoint/2010/main" val="4015330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75FBB-A756-E118-A78E-1965E9C28C4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923E065-8B46-4414-92DF-4D2D6B0964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2A37C30-4E00-C927-7020-CADCDC962F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effectLst/>
                <a:latin typeface="Helvetica Neue" panose="02000503000000020004" pitchFamily="2" charset="0"/>
              </a:rPr>
              <a:t>Melhora pensar em comida como fonte de </a:t>
            </a:r>
            <a:r>
              <a:rPr lang="pt-BR" dirty="0" err="1">
                <a:effectLst/>
                <a:latin typeface="Helvetica Neue" panose="02000503000000020004" pitchFamily="2" charset="0"/>
              </a:rPr>
              <a:t>antixoxidantes</a:t>
            </a:r>
            <a:r>
              <a:rPr lang="pt-BR" dirty="0">
                <a:effectLst/>
                <a:latin typeface="Helvetica Neue" panose="02000503000000020004" pitchFamily="2" charset="0"/>
              </a:rPr>
              <a:t>. Porque a quantidade de comida que você precisa pra ingerir quantidade significativa de melatonina é muito grande.</a:t>
            </a:r>
          </a:p>
          <a:p>
            <a:endParaRPr lang="pt-BR" dirty="0"/>
          </a:p>
        </p:txBody>
      </p:sp>
      <p:sp>
        <p:nvSpPr>
          <p:cNvPr id="4" name="Espaço Reservado para Número de Slide 3">
            <a:extLst>
              <a:ext uri="{FF2B5EF4-FFF2-40B4-BE49-F238E27FC236}">
                <a16:creationId xmlns:a16="http://schemas.microsoft.com/office/drawing/2014/main" id="{A9D648D2-A935-DE93-8A37-247D6DCC4113}"/>
              </a:ext>
            </a:extLst>
          </p:cNvPr>
          <p:cNvSpPr>
            <a:spLocks noGrp="1"/>
          </p:cNvSpPr>
          <p:nvPr>
            <p:ph type="sldNum" sz="quarter" idx="5"/>
          </p:nvPr>
        </p:nvSpPr>
        <p:spPr/>
        <p:txBody>
          <a:bodyPr/>
          <a:lstStyle/>
          <a:p>
            <a:fld id="{EE38BFEA-5463-7B43-A397-993DEB555D08}" type="slidenum">
              <a:rPr lang="pt-BR" smtClean="0"/>
              <a:t>14</a:t>
            </a:fld>
            <a:endParaRPr lang="pt-BR"/>
          </a:p>
        </p:txBody>
      </p:sp>
    </p:spTree>
    <p:extLst>
      <p:ext uri="{BB962C8B-B14F-4D97-AF65-F5344CB8AC3E}">
        <p14:creationId xmlns:p14="http://schemas.microsoft.com/office/powerpoint/2010/main" val="68251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38F0F-ABC9-5D29-EFD9-5CBC6128841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DCF2D63-A5AF-38E0-CD4D-79791423806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9B825E1-982F-B359-15E2-5E96FECBD75D}"/>
              </a:ext>
            </a:extLst>
          </p:cNvPr>
          <p:cNvSpPr>
            <a:spLocks noGrp="1"/>
          </p:cNvSpPr>
          <p:nvPr>
            <p:ph type="body" idx="1"/>
          </p:nvPr>
        </p:nvSpPr>
        <p:spPr/>
        <p:txBody>
          <a:bodyPr/>
          <a:lstStyle/>
          <a:p>
            <a:r>
              <a:rPr lang="pt-BR" dirty="0">
                <a:effectLst/>
                <a:latin typeface="Helvetica Neue" panose="02000503000000020004" pitchFamily="2" charset="0"/>
              </a:rPr>
              <a:t>Isso é basicamente como produzimos melatonina durante a vida. Nascemos praticamente sem produzir e vamos ter um pico na infância que se mantém até puberdade.</a:t>
            </a:r>
          </a:p>
          <a:p>
            <a:pPr marL="0" marR="0" lvl="0" indent="0" algn="l" defTabSz="914400" rtl="0" eaLnBrk="1" fontAlgn="auto" latinLnBrk="0" hangingPunct="1">
              <a:lnSpc>
                <a:spcPct val="100000"/>
              </a:lnSpc>
              <a:spcBef>
                <a:spcPts val="0"/>
              </a:spcBef>
              <a:spcAft>
                <a:spcPts val="0"/>
              </a:spcAft>
              <a:buClrTx/>
              <a:buSzTx/>
              <a:buFontTx/>
              <a:buNone/>
              <a:tabLst/>
              <a:defRPr/>
            </a:pPr>
            <a:br>
              <a:rPr lang="pt-BR" dirty="0">
                <a:effectLst/>
                <a:latin typeface="Helvetica Neue" panose="02000503000000020004" pitchFamily="2" charset="0"/>
              </a:rPr>
            </a:br>
            <a:r>
              <a:rPr lang="pt-BR" dirty="0">
                <a:effectLst/>
                <a:latin typeface="Helvetica Neue" panose="02000503000000020004" pitchFamily="2" charset="0"/>
              </a:rPr>
              <a:t>Cuidar que a puberdade ocorre após a queda da melatonina e alguns estudos indicam que melatonina elevada pode estar relacionada a atraso puberal.</a:t>
            </a:r>
          </a:p>
          <a:p>
            <a:endParaRPr lang="pt-BR" dirty="0">
              <a:effectLst/>
              <a:latin typeface="Helvetica Neue" panose="02000503000000020004" pitchFamily="2" charset="0"/>
            </a:endParaRPr>
          </a:p>
          <a:p>
            <a:r>
              <a:rPr lang="pt-BR" dirty="0">
                <a:effectLst/>
                <a:latin typeface="Helvetica Neue" panose="02000503000000020004" pitchFamily="2" charset="0"/>
              </a:rPr>
              <a:t>Tem estudo mostrando que suplementação de melatonina na mãe ajuda na formação da microbiota e protege contra inflamação no início da vida.</a:t>
            </a:r>
          </a:p>
          <a:p>
            <a:endParaRPr lang="pt-BR" dirty="0"/>
          </a:p>
          <a:p>
            <a:r>
              <a:rPr lang="pt-BR" dirty="0"/>
              <a:t>Glândula Pineal é o órgão com maior taxa de calcificação do corpo. Algumas teorias sugerem inflamação vascular crônica, hipóxia cerebral</a:t>
            </a:r>
          </a:p>
        </p:txBody>
      </p:sp>
      <p:sp>
        <p:nvSpPr>
          <p:cNvPr id="4" name="Espaço Reservado para Número de Slide 3">
            <a:extLst>
              <a:ext uri="{FF2B5EF4-FFF2-40B4-BE49-F238E27FC236}">
                <a16:creationId xmlns:a16="http://schemas.microsoft.com/office/drawing/2014/main" id="{D29C829F-0BDF-F369-A85A-13E0532E95D3}"/>
              </a:ext>
            </a:extLst>
          </p:cNvPr>
          <p:cNvSpPr>
            <a:spLocks noGrp="1"/>
          </p:cNvSpPr>
          <p:nvPr>
            <p:ph type="sldNum" sz="quarter" idx="5"/>
          </p:nvPr>
        </p:nvSpPr>
        <p:spPr/>
        <p:txBody>
          <a:bodyPr/>
          <a:lstStyle/>
          <a:p>
            <a:fld id="{EE38BFEA-5463-7B43-A397-993DEB555D08}" type="slidenum">
              <a:rPr lang="pt-BR" smtClean="0"/>
              <a:t>15</a:t>
            </a:fld>
            <a:endParaRPr lang="pt-BR"/>
          </a:p>
        </p:txBody>
      </p:sp>
    </p:spTree>
    <p:extLst>
      <p:ext uri="{BB962C8B-B14F-4D97-AF65-F5344CB8AC3E}">
        <p14:creationId xmlns:p14="http://schemas.microsoft.com/office/powerpoint/2010/main" val="2517925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140AF-FBD8-6047-3333-7F30267D73B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0021069-ECA4-7619-796D-047E44A5C47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F96AD19-BC38-C989-FD8A-A488A73E6208}"/>
              </a:ext>
            </a:extLst>
          </p:cNvPr>
          <p:cNvSpPr>
            <a:spLocks noGrp="1"/>
          </p:cNvSpPr>
          <p:nvPr>
            <p:ph type="body" idx="1"/>
          </p:nvPr>
        </p:nvSpPr>
        <p:spPr/>
        <p:txBody>
          <a:bodyPr/>
          <a:lstStyle/>
          <a:p>
            <a:r>
              <a:rPr lang="pt-BR" dirty="0">
                <a:effectLst/>
                <a:latin typeface="Helvetica Neue" panose="02000503000000020004" pitchFamily="2" charset="0"/>
              </a:rPr>
              <a:t>Tem um certo padrão pulsátil da melatonina diariamente. Durante o dia, com a luz do Sol, seu corpo não produz melatonina. À medida que vai ficando escuro, seu corpo produz bastante. O pico é entre 2 e 4 da manhã.</a:t>
            </a:r>
          </a:p>
          <a:p>
            <a:r>
              <a:rPr lang="pt-BR" dirty="0">
                <a:effectLst/>
                <a:latin typeface="Helvetica Neue" panose="02000503000000020004" pitchFamily="2" charset="0"/>
              </a:rPr>
              <a:t>O problema é que estamos tendo uma Deficiência de Escuro, porque temos luz demais hoje em dia.</a:t>
            </a:r>
          </a:p>
          <a:p>
            <a:endParaRPr lang="pt-BR" b="1" dirty="0"/>
          </a:p>
        </p:txBody>
      </p:sp>
      <p:sp>
        <p:nvSpPr>
          <p:cNvPr id="4" name="Espaço Reservado para Número de Slide 3">
            <a:extLst>
              <a:ext uri="{FF2B5EF4-FFF2-40B4-BE49-F238E27FC236}">
                <a16:creationId xmlns:a16="http://schemas.microsoft.com/office/drawing/2014/main" id="{F7D98ABD-422B-EAE6-71B5-A5AF11DF4560}"/>
              </a:ext>
            </a:extLst>
          </p:cNvPr>
          <p:cNvSpPr>
            <a:spLocks noGrp="1"/>
          </p:cNvSpPr>
          <p:nvPr>
            <p:ph type="sldNum" sz="quarter" idx="5"/>
          </p:nvPr>
        </p:nvSpPr>
        <p:spPr/>
        <p:txBody>
          <a:bodyPr/>
          <a:lstStyle/>
          <a:p>
            <a:fld id="{EE38BFEA-5463-7B43-A397-993DEB555D08}" type="slidenum">
              <a:rPr lang="pt-BR" smtClean="0"/>
              <a:t>16</a:t>
            </a:fld>
            <a:endParaRPr lang="pt-BR"/>
          </a:p>
        </p:txBody>
      </p:sp>
    </p:spTree>
    <p:extLst>
      <p:ext uri="{BB962C8B-B14F-4D97-AF65-F5344CB8AC3E}">
        <p14:creationId xmlns:p14="http://schemas.microsoft.com/office/powerpoint/2010/main" val="97138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7244C-DD14-A7C5-A4C8-57962FFB80D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C7A71A0-5878-B0D0-8EC0-9A63E0D4FA2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5C25DB7-D429-5308-7AC2-78050BB299DA}"/>
              </a:ext>
            </a:extLst>
          </p:cNvPr>
          <p:cNvSpPr>
            <a:spLocks noGrp="1"/>
          </p:cNvSpPr>
          <p:nvPr>
            <p:ph type="body" idx="1"/>
          </p:nvPr>
        </p:nvSpPr>
        <p:spPr/>
        <p:txBody>
          <a:bodyPr/>
          <a:lstStyle/>
          <a:p>
            <a:r>
              <a:rPr lang="pt-BR" dirty="0">
                <a:effectLst/>
                <a:latin typeface="Helvetica Neue" panose="02000503000000020004" pitchFamily="2" charset="0"/>
              </a:rPr>
              <a:t>Temos muita luz artificial que interfere na nossa saúde de várias formas. Poluição de luz talvez seja o principal disruptor endócrino socialmente aceitável. Sei que o plástico também tem um grande impacto, mas as pessoas reconhecem o problema.</a:t>
            </a:r>
          </a:p>
          <a:p>
            <a:r>
              <a:rPr lang="pt-BR" dirty="0">
                <a:effectLst/>
                <a:latin typeface="Helvetica Neue" panose="02000503000000020004" pitchFamily="2" charset="0"/>
              </a:rPr>
              <a:t>A luz com certeza vai impactar na produção de melatonina. </a:t>
            </a:r>
          </a:p>
          <a:p>
            <a:endParaRPr lang="pt-BR" dirty="0"/>
          </a:p>
        </p:txBody>
      </p:sp>
      <p:sp>
        <p:nvSpPr>
          <p:cNvPr id="4" name="Espaço Reservado para Número de Slide 3">
            <a:extLst>
              <a:ext uri="{FF2B5EF4-FFF2-40B4-BE49-F238E27FC236}">
                <a16:creationId xmlns:a16="http://schemas.microsoft.com/office/drawing/2014/main" id="{1C0872C7-905D-7AA9-16BB-4E1FB00DD4E8}"/>
              </a:ext>
            </a:extLst>
          </p:cNvPr>
          <p:cNvSpPr>
            <a:spLocks noGrp="1"/>
          </p:cNvSpPr>
          <p:nvPr>
            <p:ph type="sldNum" sz="quarter" idx="5"/>
          </p:nvPr>
        </p:nvSpPr>
        <p:spPr/>
        <p:txBody>
          <a:bodyPr/>
          <a:lstStyle/>
          <a:p>
            <a:fld id="{EE38BFEA-5463-7B43-A397-993DEB555D08}" type="slidenum">
              <a:rPr lang="pt-BR" smtClean="0"/>
              <a:t>17</a:t>
            </a:fld>
            <a:endParaRPr lang="pt-BR"/>
          </a:p>
        </p:txBody>
      </p:sp>
    </p:spTree>
    <p:extLst>
      <p:ext uri="{BB962C8B-B14F-4D97-AF65-F5344CB8AC3E}">
        <p14:creationId xmlns:p14="http://schemas.microsoft.com/office/powerpoint/2010/main" val="3872002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32FB8-2B73-239C-0482-A1EA97E8835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7776B2C-DA71-0399-9D06-A4EDE0C773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4F44CA-052B-44B9-DD26-71D274EB086E}"/>
              </a:ext>
            </a:extLst>
          </p:cNvPr>
          <p:cNvSpPr>
            <a:spLocks noGrp="1"/>
          </p:cNvSpPr>
          <p:nvPr>
            <p:ph type="body" idx="1"/>
          </p:nvPr>
        </p:nvSpPr>
        <p:spPr/>
        <p:txBody>
          <a:bodyPr/>
          <a:lstStyle/>
          <a:p>
            <a:endParaRPr lang="pt-BR" dirty="0"/>
          </a:p>
          <a:p>
            <a:endParaRPr lang="pt-BR" dirty="0"/>
          </a:p>
        </p:txBody>
      </p:sp>
      <p:sp>
        <p:nvSpPr>
          <p:cNvPr id="4" name="Espaço Reservado para Número de Slide 3">
            <a:extLst>
              <a:ext uri="{FF2B5EF4-FFF2-40B4-BE49-F238E27FC236}">
                <a16:creationId xmlns:a16="http://schemas.microsoft.com/office/drawing/2014/main" id="{9D2283D5-10D1-DD0E-9882-7C0974D53E5C}"/>
              </a:ext>
            </a:extLst>
          </p:cNvPr>
          <p:cNvSpPr>
            <a:spLocks noGrp="1"/>
          </p:cNvSpPr>
          <p:nvPr>
            <p:ph type="sldNum" sz="quarter" idx="5"/>
          </p:nvPr>
        </p:nvSpPr>
        <p:spPr/>
        <p:txBody>
          <a:bodyPr/>
          <a:lstStyle/>
          <a:p>
            <a:fld id="{EE38BFEA-5463-7B43-A397-993DEB555D08}" type="slidenum">
              <a:rPr lang="pt-BR" smtClean="0"/>
              <a:t>18</a:t>
            </a:fld>
            <a:endParaRPr lang="pt-BR"/>
          </a:p>
        </p:txBody>
      </p:sp>
    </p:spTree>
    <p:extLst>
      <p:ext uri="{BB962C8B-B14F-4D97-AF65-F5344CB8AC3E}">
        <p14:creationId xmlns:p14="http://schemas.microsoft.com/office/powerpoint/2010/main" val="2365693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C937B-74AE-185B-C2B9-7E88C8B083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7B459B5-8A6A-9CB0-388B-7F1875F5EA3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1CAC666-D5EA-81E8-8B39-ADD14A7924FC}"/>
              </a:ext>
            </a:extLst>
          </p:cNvPr>
          <p:cNvSpPr>
            <a:spLocks noGrp="1"/>
          </p:cNvSpPr>
          <p:nvPr>
            <p:ph type="body" idx="1"/>
          </p:nvPr>
        </p:nvSpPr>
        <p:spPr/>
        <p:txBody>
          <a:bodyPr/>
          <a:lstStyle/>
          <a:p>
            <a:endParaRPr lang="pt-BR" dirty="0"/>
          </a:p>
          <a:p>
            <a:endParaRPr lang="pt-BR" dirty="0"/>
          </a:p>
        </p:txBody>
      </p:sp>
      <p:sp>
        <p:nvSpPr>
          <p:cNvPr id="4" name="Espaço Reservado para Número de Slide 3">
            <a:extLst>
              <a:ext uri="{FF2B5EF4-FFF2-40B4-BE49-F238E27FC236}">
                <a16:creationId xmlns:a16="http://schemas.microsoft.com/office/drawing/2014/main" id="{A50FAD83-3766-8AA0-02CF-215CD530B19A}"/>
              </a:ext>
            </a:extLst>
          </p:cNvPr>
          <p:cNvSpPr>
            <a:spLocks noGrp="1"/>
          </p:cNvSpPr>
          <p:nvPr>
            <p:ph type="sldNum" sz="quarter" idx="5"/>
          </p:nvPr>
        </p:nvSpPr>
        <p:spPr/>
        <p:txBody>
          <a:bodyPr/>
          <a:lstStyle/>
          <a:p>
            <a:fld id="{EE38BFEA-5463-7B43-A397-993DEB555D08}" type="slidenum">
              <a:rPr lang="pt-BR" smtClean="0"/>
              <a:t>19</a:t>
            </a:fld>
            <a:endParaRPr lang="pt-BR"/>
          </a:p>
        </p:txBody>
      </p:sp>
    </p:spTree>
    <p:extLst>
      <p:ext uri="{BB962C8B-B14F-4D97-AF65-F5344CB8AC3E}">
        <p14:creationId xmlns:p14="http://schemas.microsoft.com/office/powerpoint/2010/main" val="297233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2</a:t>
            </a:fld>
            <a:endParaRPr lang="pt-BR"/>
          </a:p>
        </p:txBody>
      </p:sp>
    </p:spTree>
    <p:extLst>
      <p:ext uri="{BB962C8B-B14F-4D97-AF65-F5344CB8AC3E}">
        <p14:creationId xmlns:p14="http://schemas.microsoft.com/office/powerpoint/2010/main" val="1734872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969D1-970C-33B6-0822-0EC4FB51B99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D4E06EA-B658-327A-A604-2A9BDA8EE12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B340A41-FA56-1F98-10E5-8E2A403914DA}"/>
              </a:ext>
            </a:extLst>
          </p:cNvPr>
          <p:cNvSpPr>
            <a:spLocks noGrp="1"/>
          </p:cNvSpPr>
          <p:nvPr>
            <p:ph type="body" idx="1"/>
          </p:nvPr>
        </p:nvSpPr>
        <p:spPr/>
        <p:txBody>
          <a:bodyPr/>
          <a:lstStyle/>
          <a:p>
            <a:r>
              <a:rPr lang="pt-BR" dirty="0">
                <a:effectLst/>
                <a:latin typeface="Helvetica Neue" panose="02000503000000020004" pitchFamily="2" charset="0"/>
              </a:rPr>
              <a:t>A primeira que muitas pessoas não sabem é que a melatonina age como antioxidante (um dos mais potentes – 5x mais potente que a glutationa). Uma molécula pode “limpar” até 10 radicais livres.</a:t>
            </a:r>
          </a:p>
          <a:p>
            <a:r>
              <a:rPr lang="pt-BR" dirty="0">
                <a:effectLst/>
                <a:latin typeface="Helvetica Neue" panose="02000503000000020004" pitchFamily="2" charset="0"/>
              </a:rPr>
              <a:t>Tem perfil hidrofílico e lipofílico.</a:t>
            </a:r>
          </a:p>
          <a:p>
            <a:r>
              <a:rPr lang="pt-BR" dirty="0">
                <a:effectLst/>
                <a:latin typeface="Helvetica Neue" panose="02000503000000020004" pitchFamily="2" charset="0"/>
              </a:rPr>
              <a:t>Pode estimular a produção de mais antioxidantes, como glutationa (estudos animais ainda).</a:t>
            </a:r>
          </a:p>
          <a:p>
            <a:endParaRPr lang="pt-BR"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effectLst/>
                <a:latin typeface="Helvetica Neue" panose="02000503000000020004" pitchFamily="2" charset="0"/>
              </a:rPr>
              <a:t>Você pode ver que à noite é quando temos os maiores níveis destes </a:t>
            </a:r>
            <a:r>
              <a:rPr lang="pt-BR" dirty="0" err="1">
                <a:effectLst/>
                <a:latin typeface="Helvetica Neue" panose="02000503000000020004" pitchFamily="2" charset="0"/>
              </a:rPr>
              <a:t>antixoxidantes</a:t>
            </a:r>
            <a:r>
              <a:rPr lang="pt-BR" dirty="0">
                <a:effectLst/>
                <a:latin typeface="Helvetica Neue" panose="02000503000000020004" pitchFamily="2" charset="0"/>
              </a:rPr>
              <a:t>. Isso indica que à noite é quando temos a principal fase de reparo do corpo.</a:t>
            </a:r>
          </a:p>
          <a:p>
            <a:endParaRPr lang="pt-BR" dirty="0">
              <a:effectLst/>
              <a:latin typeface="Helvetica Neue" panose="02000503000000020004" pitchFamily="2" charset="0"/>
            </a:endParaRPr>
          </a:p>
        </p:txBody>
      </p:sp>
      <p:sp>
        <p:nvSpPr>
          <p:cNvPr id="4" name="Espaço Reservado para Número de Slide 3">
            <a:extLst>
              <a:ext uri="{FF2B5EF4-FFF2-40B4-BE49-F238E27FC236}">
                <a16:creationId xmlns:a16="http://schemas.microsoft.com/office/drawing/2014/main" id="{72E871EF-CC30-FB8C-22F0-E9FF01B59C87}"/>
              </a:ext>
            </a:extLst>
          </p:cNvPr>
          <p:cNvSpPr>
            <a:spLocks noGrp="1"/>
          </p:cNvSpPr>
          <p:nvPr>
            <p:ph type="sldNum" sz="quarter" idx="5"/>
          </p:nvPr>
        </p:nvSpPr>
        <p:spPr/>
        <p:txBody>
          <a:bodyPr/>
          <a:lstStyle/>
          <a:p>
            <a:fld id="{EE38BFEA-5463-7B43-A397-993DEB555D08}" type="slidenum">
              <a:rPr lang="pt-BR" smtClean="0"/>
              <a:t>20</a:t>
            </a:fld>
            <a:endParaRPr lang="pt-BR"/>
          </a:p>
        </p:txBody>
      </p:sp>
    </p:spTree>
    <p:extLst>
      <p:ext uri="{BB962C8B-B14F-4D97-AF65-F5344CB8AC3E}">
        <p14:creationId xmlns:p14="http://schemas.microsoft.com/office/powerpoint/2010/main" val="3871783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F23A8-E4F3-5E51-32C9-2C812CA297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AC20620-5D41-C027-B9D7-CA4621C131C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7373897-88E2-2A95-8F75-B6C17C57A4E9}"/>
              </a:ext>
            </a:extLst>
          </p:cNvPr>
          <p:cNvSpPr>
            <a:spLocks noGrp="1"/>
          </p:cNvSpPr>
          <p:nvPr>
            <p:ph type="body" idx="1"/>
          </p:nvPr>
        </p:nvSpPr>
        <p:spPr/>
        <p:txBody>
          <a:bodyPr/>
          <a:lstStyle/>
          <a:p>
            <a:r>
              <a:rPr lang="pt-BR" dirty="0">
                <a:effectLst/>
                <a:latin typeface="Helvetica Neue" panose="02000503000000020004" pitchFamily="2" charset="0"/>
              </a:rPr>
              <a:t>Imagem de um artigo da </a:t>
            </a:r>
            <a:r>
              <a:rPr lang="pt-BR" dirty="0" err="1">
                <a:effectLst/>
                <a:latin typeface="Helvetica Neue" panose="02000503000000020004" pitchFamily="2" charset="0"/>
              </a:rPr>
              <a:t>Nature</a:t>
            </a:r>
            <a:endParaRPr lang="pt-BR" dirty="0">
              <a:effectLst/>
              <a:latin typeface="Helvetica Neue" panose="02000503000000020004" pitchFamily="2" charset="0"/>
            </a:endParaRPr>
          </a:p>
          <a:p>
            <a:r>
              <a:rPr lang="pt-BR" dirty="0">
                <a:effectLst/>
                <a:latin typeface="Helvetica Neue" panose="02000503000000020004" pitchFamily="2" charset="0"/>
              </a:rPr>
              <a:t>Suas propriedades anti-inflamatórias suportam muitos sistemas do corpo, especialmente o sistema imune.</a:t>
            </a:r>
          </a:p>
          <a:p>
            <a:r>
              <a:rPr lang="pt-BR" dirty="0">
                <a:effectLst/>
                <a:latin typeface="Helvetica Neue" panose="02000503000000020004" pitchFamily="2" charset="0"/>
              </a:rPr>
              <a:t>Inibição do </a:t>
            </a:r>
            <a:r>
              <a:rPr lang="pt-BR" dirty="0" err="1">
                <a:effectLst/>
                <a:latin typeface="Helvetica Neue" panose="02000503000000020004" pitchFamily="2" charset="0"/>
              </a:rPr>
              <a:t>inflamassomo</a:t>
            </a:r>
            <a:r>
              <a:rPr lang="pt-BR" dirty="0">
                <a:effectLst/>
                <a:latin typeface="Helvetica Neue" panose="02000503000000020004" pitchFamily="2" charset="0"/>
              </a:rPr>
              <a:t> NLRP3</a:t>
            </a:r>
          </a:p>
          <a:p>
            <a:r>
              <a:rPr lang="pt-BR" dirty="0">
                <a:effectLst/>
                <a:latin typeface="Helvetica Neue" panose="02000503000000020004" pitchFamily="2" charset="0"/>
              </a:rPr>
              <a:t>Sugerido uso no COVID e sintomas tardios do COVID</a:t>
            </a:r>
          </a:p>
          <a:p>
            <a:r>
              <a:rPr lang="pt-BR" dirty="0">
                <a:effectLst/>
                <a:latin typeface="Helvetica Neue" panose="02000503000000020004" pitchFamily="2" charset="0"/>
              </a:rPr>
              <a:t>Além disso, a melatonina também pode inibir a expressão da </a:t>
            </a:r>
            <a:r>
              <a:rPr lang="pt-BR" dirty="0" err="1">
                <a:effectLst/>
                <a:latin typeface="Helvetica Neue" panose="02000503000000020004" pitchFamily="2" charset="0"/>
              </a:rPr>
              <a:t>ciclooxigenase</a:t>
            </a:r>
            <a:r>
              <a:rPr lang="pt-BR" dirty="0">
                <a:effectLst/>
                <a:latin typeface="Helvetica Neue" panose="02000503000000020004" pitchFamily="2" charset="0"/>
              </a:rPr>
              <a:t> (COX) e da óxido nítrico sintase induzível (</a:t>
            </a:r>
            <a:r>
              <a:rPr lang="pt-BR" dirty="0" err="1">
                <a:effectLst/>
                <a:latin typeface="Helvetica Neue" panose="02000503000000020004" pitchFamily="2" charset="0"/>
              </a:rPr>
              <a:t>iNOS</a:t>
            </a:r>
            <a:r>
              <a:rPr lang="pt-BR" dirty="0">
                <a:effectLst/>
                <a:latin typeface="Helvetica Neue" panose="02000503000000020004" pitchFamily="2" charset="0"/>
              </a:rPr>
              <a:t>) ao inibir a translocação nuclear de NF-</a:t>
            </a:r>
            <a:r>
              <a:rPr lang="el-GR" dirty="0">
                <a:effectLst/>
                <a:latin typeface="Helvetica Neue" panose="02000503000000020004" pitchFamily="2" charset="0"/>
              </a:rPr>
              <a:t>κ</a:t>
            </a:r>
            <a:r>
              <a:rPr lang="pt-BR" dirty="0" err="1">
                <a:effectLst/>
                <a:latin typeface="Helvetica Neue" panose="02000503000000020004" pitchFamily="2" charset="0"/>
              </a:rPr>
              <a:t>B</a:t>
            </a:r>
            <a:endParaRPr lang="pt-BR" dirty="0">
              <a:effectLst/>
              <a:latin typeface="Helvetica Neue" panose="02000503000000020004" pitchFamily="2" charset="0"/>
            </a:endParaRPr>
          </a:p>
        </p:txBody>
      </p:sp>
      <p:sp>
        <p:nvSpPr>
          <p:cNvPr id="4" name="Espaço Reservado para Número de Slide 3">
            <a:extLst>
              <a:ext uri="{FF2B5EF4-FFF2-40B4-BE49-F238E27FC236}">
                <a16:creationId xmlns:a16="http://schemas.microsoft.com/office/drawing/2014/main" id="{88DF2CD3-61BC-ADB2-19B0-E33346713665}"/>
              </a:ext>
            </a:extLst>
          </p:cNvPr>
          <p:cNvSpPr>
            <a:spLocks noGrp="1"/>
          </p:cNvSpPr>
          <p:nvPr>
            <p:ph type="sldNum" sz="quarter" idx="5"/>
          </p:nvPr>
        </p:nvSpPr>
        <p:spPr/>
        <p:txBody>
          <a:bodyPr/>
          <a:lstStyle/>
          <a:p>
            <a:fld id="{EE38BFEA-5463-7B43-A397-993DEB555D08}" type="slidenum">
              <a:rPr lang="pt-BR" smtClean="0"/>
              <a:t>21</a:t>
            </a:fld>
            <a:endParaRPr lang="pt-BR"/>
          </a:p>
        </p:txBody>
      </p:sp>
    </p:spTree>
    <p:extLst>
      <p:ext uri="{BB962C8B-B14F-4D97-AF65-F5344CB8AC3E}">
        <p14:creationId xmlns:p14="http://schemas.microsoft.com/office/powerpoint/2010/main" val="1014923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877A5-2B6A-ECB6-DCC1-F2BC74B31E0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BC90981-1C0F-19C0-DB2B-236357905DA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DD1B388-DAA9-D450-E62E-4BFE86398077}"/>
              </a:ext>
            </a:extLst>
          </p:cNvPr>
          <p:cNvSpPr>
            <a:spLocks noGrp="1"/>
          </p:cNvSpPr>
          <p:nvPr>
            <p:ph type="body" idx="1"/>
          </p:nvPr>
        </p:nvSpPr>
        <p:spPr/>
        <p:txBody>
          <a:bodyPr/>
          <a:lstStyle/>
          <a:p>
            <a:endParaRPr lang="pt-BR" dirty="0">
              <a:effectLst/>
              <a:latin typeface="Helvetica Neue" panose="02000503000000020004" pitchFamily="2" charset="0"/>
            </a:endParaRPr>
          </a:p>
        </p:txBody>
      </p:sp>
      <p:sp>
        <p:nvSpPr>
          <p:cNvPr id="4" name="Espaço Reservado para Número de Slide 3">
            <a:extLst>
              <a:ext uri="{FF2B5EF4-FFF2-40B4-BE49-F238E27FC236}">
                <a16:creationId xmlns:a16="http://schemas.microsoft.com/office/drawing/2014/main" id="{7B7B6F48-671C-D875-0F3F-1ED52971E8EA}"/>
              </a:ext>
            </a:extLst>
          </p:cNvPr>
          <p:cNvSpPr>
            <a:spLocks noGrp="1"/>
          </p:cNvSpPr>
          <p:nvPr>
            <p:ph type="sldNum" sz="quarter" idx="5"/>
          </p:nvPr>
        </p:nvSpPr>
        <p:spPr/>
        <p:txBody>
          <a:bodyPr/>
          <a:lstStyle/>
          <a:p>
            <a:fld id="{EE38BFEA-5463-7B43-A397-993DEB555D08}" type="slidenum">
              <a:rPr lang="pt-BR" smtClean="0"/>
              <a:t>22</a:t>
            </a:fld>
            <a:endParaRPr lang="pt-BR"/>
          </a:p>
        </p:txBody>
      </p:sp>
    </p:spTree>
    <p:extLst>
      <p:ext uri="{BB962C8B-B14F-4D97-AF65-F5344CB8AC3E}">
        <p14:creationId xmlns:p14="http://schemas.microsoft.com/office/powerpoint/2010/main" val="1716757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79455-F4BA-BCA9-C409-39B91F069D5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0EEA70A-EEAA-57B1-4360-B1663DA8B29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330594B-EC6A-7B54-87B9-CE8BEF6905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effectLst/>
                <a:latin typeface="Helvetica Neue" panose="02000503000000020004" pitchFamily="2" charset="0"/>
              </a:rPr>
              <a:t>Alguns estudos iniciais mostrando que a melatonina diminui a permeabilidade de barreira hematoencefálica, atuando como protetor do SNC.</a:t>
            </a:r>
          </a:p>
          <a:p>
            <a:endParaRPr lang="pt-BR" dirty="0">
              <a:effectLst/>
              <a:latin typeface="Helvetica Neue" panose="02000503000000020004" pitchFamily="2" charset="0"/>
            </a:endParaRPr>
          </a:p>
        </p:txBody>
      </p:sp>
      <p:sp>
        <p:nvSpPr>
          <p:cNvPr id="4" name="Espaço Reservado para Número de Slide 3">
            <a:extLst>
              <a:ext uri="{FF2B5EF4-FFF2-40B4-BE49-F238E27FC236}">
                <a16:creationId xmlns:a16="http://schemas.microsoft.com/office/drawing/2014/main" id="{24D771E8-5D2C-E5F1-2898-587FCF80CC0A}"/>
              </a:ext>
            </a:extLst>
          </p:cNvPr>
          <p:cNvSpPr>
            <a:spLocks noGrp="1"/>
          </p:cNvSpPr>
          <p:nvPr>
            <p:ph type="sldNum" sz="quarter" idx="5"/>
          </p:nvPr>
        </p:nvSpPr>
        <p:spPr/>
        <p:txBody>
          <a:bodyPr/>
          <a:lstStyle/>
          <a:p>
            <a:fld id="{EE38BFEA-5463-7B43-A397-993DEB555D08}" type="slidenum">
              <a:rPr lang="pt-BR" smtClean="0"/>
              <a:t>23</a:t>
            </a:fld>
            <a:endParaRPr lang="pt-BR"/>
          </a:p>
        </p:txBody>
      </p:sp>
    </p:spTree>
    <p:extLst>
      <p:ext uri="{BB962C8B-B14F-4D97-AF65-F5344CB8AC3E}">
        <p14:creationId xmlns:p14="http://schemas.microsoft.com/office/powerpoint/2010/main" val="2050921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82438-E034-4427-D25A-377BBA237BC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73889C8-9830-B845-74C6-AA0AE7EAAB7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7E142CB-24E0-2F96-CBE8-302FCB5E35F3}"/>
              </a:ext>
            </a:extLst>
          </p:cNvPr>
          <p:cNvSpPr>
            <a:spLocks noGrp="1"/>
          </p:cNvSpPr>
          <p:nvPr>
            <p:ph type="body" idx="1"/>
          </p:nvPr>
        </p:nvSpPr>
        <p:spPr/>
        <p:txBody>
          <a:bodyPr/>
          <a:lstStyle/>
          <a:p>
            <a:r>
              <a:rPr lang="pt-BR" dirty="0">
                <a:effectLst/>
                <a:latin typeface="Helvetica Neue" panose="02000503000000020004" pitchFamily="2" charset="0"/>
              </a:rPr>
              <a:t>Nós temos essa </a:t>
            </a:r>
            <a:r>
              <a:rPr lang="pt-BR" dirty="0" err="1">
                <a:effectLst/>
                <a:latin typeface="Helvetica Neue" panose="02000503000000020004" pitchFamily="2" charset="0"/>
              </a:rPr>
              <a:t>infra-estrutura</a:t>
            </a:r>
            <a:r>
              <a:rPr lang="pt-BR" dirty="0">
                <a:effectLst/>
                <a:latin typeface="Helvetica Neue" panose="02000503000000020004" pitchFamily="2" charset="0"/>
              </a:rPr>
              <a:t> interna que regula o relógio do nosso corpo. Nós somos seres movidos pelo Sol e pela Lua.</a:t>
            </a:r>
          </a:p>
          <a:p>
            <a:r>
              <a:rPr lang="pt-BR" dirty="0">
                <a:effectLst/>
                <a:latin typeface="Helvetica Neue" panose="02000503000000020004" pitchFamily="2" charset="0"/>
              </a:rPr>
              <a:t>Nós temos essas conexões pelos olhos, através do núcleo </a:t>
            </a:r>
            <a:r>
              <a:rPr lang="pt-BR" dirty="0" err="1">
                <a:effectLst/>
                <a:latin typeface="Helvetica Neue" panose="02000503000000020004" pitchFamily="2" charset="0"/>
              </a:rPr>
              <a:t>supraquiasmático</a:t>
            </a:r>
            <a:r>
              <a:rPr lang="pt-BR" dirty="0">
                <a:effectLst/>
                <a:latin typeface="Helvetica Neue" panose="02000503000000020004" pitchFamily="2" charset="0"/>
              </a:rPr>
              <a:t> que é o lugar onde temos esse sistema de controle (slide anterior).</a:t>
            </a:r>
          </a:p>
          <a:p>
            <a:r>
              <a:rPr lang="pt-BR" dirty="0">
                <a:effectLst/>
                <a:latin typeface="Helvetica Neue" panose="02000503000000020004" pitchFamily="2" charset="0"/>
              </a:rPr>
              <a:t>Estudos animais sugerem que os horários que antecedem o amanhecer e o anoitecer são chamados, pelo menos na literatura, de horas de pico transcricionais, então quero que você pense sobre isso porque esse seria o momento de transição. Quando temos mais atividade acontecendo com esses genes. E é difícil individualizar isso pois nem todos temos relógios biológicos de 24hr, alguns tem mais outros tem menos e acredito que quando entendermos melhor isso, vai ser interessante para entender como cada um trabalha.</a:t>
            </a:r>
          </a:p>
          <a:p>
            <a:endParaRPr lang="pt-BR" dirty="0">
              <a:effectLst/>
              <a:latin typeface="Helvetica Neue" panose="02000503000000020004" pitchFamily="2" charset="0"/>
            </a:endParaRPr>
          </a:p>
          <a:p>
            <a:endParaRPr lang="pt-BR" dirty="0">
              <a:effectLst/>
              <a:latin typeface="Helvetica Neue" panose="02000503000000020004" pitchFamily="2" charset="0"/>
            </a:endParaRPr>
          </a:p>
          <a:p>
            <a:r>
              <a:rPr lang="pt-BR" dirty="0">
                <a:effectLst/>
                <a:latin typeface="Helvetica Neue" panose="02000503000000020004" pitchFamily="2" charset="0"/>
              </a:rPr>
              <a:t>O fígado tem um dos níveis mais altos de genes circadianos. Isso foi feito em animais e quando você olha para o gráfico de barras de todos os diferentes sistemas de órgãos que esses pesquisadores testaram, o que você vê é que o fígado é de longe o mais alto. Ele tem uma alta concentração desses genes circadianos, seguido pelo rim, seguido pelos pulmões, o que é muito interessante, pois precisamos pensar no fígado. Quando as pessoas dizem: Por que eu acordo entre 2 e 4 da manhã? Bem, vamos pensar também no fígado e como o fígado está se conectando a esses sinais circadianos.</a:t>
            </a:r>
          </a:p>
          <a:p>
            <a:endParaRPr lang="pt-BR" dirty="0">
              <a:effectLst/>
              <a:latin typeface="Helvetica Neue" panose="02000503000000020004" pitchFamily="2" charset="0"/>
            </a:endParaRPr>
          </a:p>
          <a:p>
            <a:r>
              <a:rPr lang="pt-BR" dirty="0">
                <a:effectLst/>
                <a:latin typeface="Helvetica Neue" panose="02000503000000020004" pitchFamily="2" charset="0"/>
              </a:rPr>
              <a:t>Talvez entremos nessa fase não apenas de </a:t>
            </a:r>
            <a:r>
              <a:rPr lang="pt-BR" dirty="0" err="1">
                <a:effectLst/>
                <a:latin typeface="Helvetica Neue" panose="02000503000000020004" pitchFamily="2" charset="0"/>
              </a:rPr>
              <a:t>cronoterapia</a:t>
            </a:r>
            <a:r>
              <a:rPr lang="pt-BR" dirty="0">
                <a:effectLst/>
                <a:latin typeface="Helvetica Neue" panose="02000503000000020004" pitchFamily="2" charset="0"/>
              </a:rPr>
              <a:t> na forma de administração farmacêutica, mas também pensando em quando as pessoas deveriam realmente tomar vitaminas, minerais e fitoterápicos. Eu acho que na maioria das vezes as pessoas apenas jogam na boca logo de manhã um monte de suplementos, mas talvez eles não devessem ser projetados dessa forma. Sabemos que sobre suplementos de melatonina, por exemplo, há uma certa maneira de tomar e talvez alguns dos outros compostos relacionados especificamente à desintoxicação precisem ser mais adequados ao ritmo circadiano.</a:t>
            </a:r>
          </a:p>
          <a:p>
            <a:endParaRPr lang="pt-BR" dirty="0">
              <a:effectLst/>
              <a:latin typeface="Helvetica Neue" panose="02000503000000020004" pitchFamily="2" charset="0"/>
            </a:endParaRPr>
          </a:p>
          <a:p>
            <a:r>
              <a:rPr lang="pt-BR" dirty="0">
                <a:effectLst/>
                <a:latin typeface="Helvetica Neue" panose="02000503000000020004" pitchFamily="2" charset="0"/>
              </a:rPr>
              <a:t>Efeito </a:t>
            </a:r>
            <a:r>
              <a:rPr lang="pt-BR" dirty="0" err="1">
                <a:effectLst/>
                <a:latin typeface="Helvetica Neue" panose="02000503000000020004" pitchFamily="2" charset="0"/>
              </a:rPr>
              <a:t>cronobiótico</a:t>
            </a:r>
            <a:r>
              <a:rPr lang="pt-BR" dirty="0">
                <a:effectLst/>
                <a:latin typeface="Helvetica Neue" panose="02000503000000020004" pitchFamily="2" charset="0"/>
              </a:rPr>
              <a:t>, ou seja, influencia as fases do ciclo circadiano.</a:t>
            </a:r>
          </a:p>
          <a:p>
            <a:r>
              <a:rPr lang="pt-BR" dirty="0">
                <a:effectLst/>
                <a:latin typeface="Helvetica Neue" panose="02000503000000020004" pitchFamily="2" charset="0"/>
              </a:rPr>
              <a:t>Te ajuda a ser uma pessoa matutina se você é uma pessoa noturna, por exemplo.</a:t>
            </a:r>
          </a:p>
          <a:p>
            <a:r>
              <a:rPr lang="pt-BR" dirty="0">
                <a:effectLst/>
                <a:latin typeface="Helvetica Neue" panose="02000503000000020004" pitchFamily="2" charset="0"/>
              </a:rPr>
              <a:t>Ajuda a diminuir a temperatura corporal (fogachos).</a:t>
            </a:r>
          </a:p>
          <a:p>
            <a:endParaRPr lang="pt-BR"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effectLst/>
                <a:latin typeface="Helvetica Neue" panose="02000503000000020004" pitchFamily="2" charset="0"/>
              </a:rPr>
              <a:t>A liberação noturna de melatonina induz uma mudança do funcionamento diurno para o noturno, como a diminuição da pressão arterial, desacelerando o metabolismo e reduzindo a temperatura corporal à noite e, claro, o oposto acontece durante o dia quando a luz suprime a melatonina e os ritmos fisiológicos mudam para o funcionamento diurno.</a:t>
            </a:r>
          </a:p>
          <a:p>
            <a:endParaRPr lang="pt-BR" dirty="0">
              <a:effectLst/>
              <a:latin typeface="Helvetica Neue" panose="02000503000000020004" pitchFamily="2" charset="0"/>
            </a:endParaRPr>
          </a:p>
        </p:txBody>
      </p:sp>
      <p:sp>
        <p:nvSpPr>
          <p:cNvPr id="4" name="Espaço Reservado para Número de Slide 3">
            <a:extLst>
              <a:ext uri="{FF2B5EF4-FFF2-40B4-BE49-F238E27FC236}">
                <a16:creationId xmlns:a16="http://schemas.microsoft.com/office/drawing/2014/main" id="{22660E47-CCB9-A860-9442-803B6E53A66A}"/>
              </a:ext>
            </a:extLst>
          </p:cNvPr>
          <p:cNvSpPr>
            <a:spLocks noGrp="1"/>
          </p:cNvSpPr>
          <p:nvPr>
            <p:ph type="sldNum" sz="quarter" idx="5"/>
          </p:nvPr>
        </p:nvSpPr>
        <p:spPr/>
        <p:txBody>
          <a:bodyPr/>
          <a:lstStyle/>
          <a:p>
            <a:fld id="{EE38BFEA-5463-7B43-A397-993DEB555D08}" type="slidenum">
              <a:rPr lang="pt-BR" smtClean="0"/>
              <a:t>24</a:t>
            </a:fld>
            <a:endParaRPr lang="pt-BR"/>
          </a:p>
        </p:txBody>
      </p:sp>
    </p:spTree>
    <p:extLst>
      <p:ext uri="{BB962C8B-B14F-4D97-AF65-F5344CB8AC3E}">
        <p14:creationId xmlns:p14="http://schemas.microsoft.com/office/powerpoint/2010/main" val="1464961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8E709-8431-CC97-0C05-3E237CA0140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9475A2E-BF1A-B486-8AD9-746FC9B2547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434C51-A3B7-5E4C-DD75-5DDF7D8278FD}"/>
              </a:ext>
            </a:extLst>
          </p:cNvPr>
          <p:cNvSpPr>
            <a:spLocks noGrp="1"/>
          </p:cNvSpPr>
          <p:nvPr>
            <p:ph type="body" idx="1"/>
          </p:nvPr>
        </p:nvSpPr>
        <p:spPr/>
        <p:txBody>
          <a:bodyPr/>
          <a:lstStyle/>
          <a:p>
            <a:endParaRPr lang="pt-BR" dirty="0">
              <a:effectLst/>
              <a:latin typeface="Helvetica Neue" panose="02000503000000020004" pitchFamily="2" charset="0"/>
            </a:endParaRPr>
          </a:p>
        </p:txBody>
      </p:sp>
      <p:sp>
        <p:nvSpPr>
          <p:cNvPr id="4" name="Espaço Reservado para Número de Slide 3">
            <a:extLst>
              <a:ext uri="{FF2B5EF4-FFF2-40B4-BE49-F238E27FC236}">
                <a16:creationId xmlns:a16="http://schemas.microsoft.com/office/drawing/2014/main" id="{C8A49B58-CF95-EE4D-292F-9285536FF34A}"/>
              </a:ext>
            </a:extLst>
          </p:cNvPr>
          <p:cNvSpPr>
            <a:spLocks noGrp="1"/>
          </p:cNvSpPr>
          <p:nvPr>
            <p:ph type="sldNum" sz="quarter" idx="5"/>
          </p:nvPr>
        </p:nvSpPr>
        <p:spPr/>
        <p:txBody>
          <a:bodyPr/>
          <a:lstStyle/>
          <a:p>
            <a:fld id="{EE38BFEA-5463-7B43-A397-993DEB555D08}" type="slidenum">
              <a:rPr lang="pt-BR" smtClean="0"/>
              <a:t>25</a:t>
            </a:fld>
            <a:endParaRPr lang="pt-BR"/>
          </a:p>
        </p:txBody>
      </p:sp>
    </p:spTree>
    <p:extLst>
      <p:ext uri="{BB962C8B-B14F-4D97-AF65-F5344CB8AC3E}">
        <p14:creationId xmlns:p14="http://schemas.microsoft.com/office/powerpoint/2010/main" val="955801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42671-D7FC-E726-FE76-764BCB6B02E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EA5634C-4326-70E3-4DC9-9E43018AC7E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3A8E242-9AB7-E67D-9AD7-12D679CB514D}"/>
              </a:ext>
            </a:extLst>
          </p:cNvPr>
          <p:cNvSpPr>
            <a:spLocks noGrp="1"/>
          </p:cNvSpPr>
          <p:nvPr>
            <p:ph type="body" idx="1"/>
          </p:nvPr>
        </p:nvSpPr>
        <p:spPr/>
        <p:txBody>
          <a:bodyPr/>
          <a:lstStyle/>
          <a:p>
            <a:endParaRPr lang="pt-BR" dirty="0">
              <a:effectLst/>
              <a:latin typeface="Helvetica Neue" panose="02000503000000020004" pitchFamily="2" charset="0"/>
            </a:endParaRPr>
          </a:p>
        </p:txBody>
      </p:sp>
      <p:sp>
        <p:nvSpPr>
          <p:cNvPr id="4" name="Espaço Reservado para Número de Slide 3">
            <a:extLst>
              <a:ext uri="{FF2B5EF4-FFF2-40B4-BE49-F238E27FC236}">
                <a16:creationId xmlns:a16="http://schemas.microsoft.com/office/drawing/2014/main" id="{CE2BFCEB-F718-B6AB-A254-6CAFABBA5EFB}"/>
              </a:ext>
            </a:extLst>
          </p:cNvPr>
          <p:cNvSpPr>
            <a:spLocks noGrp="1"/>
          </p:cNvSpPr>
          <p:nvPr>
            <p:ph type="sldNum" sz="quarter" idx="5"/>
          </p:nvPr>
        </p:nvSpPr>
        <p:spPr/>
        <p:txBody>
          <a:bodyPr/>
          <a:lstStyle/>
          <a:p>
            <a:fld id="{EE38BFEA-5463-7B43-A397-993DEB555D08}" type="slidenum">
              <a:rPr lang="pt-BR" smtClean="0"/>
              <a:t>26</a:t>
            </a:fld>
            <a:endParaRPr lang="pt-BR"/>
          </a:p>
        </p:txBody>
      </p:sp>
    </p:spTree>
    <p:extLst>
      <p:ext uri="{BB962C8B-B14F-4D97-AF65-F5344CB8AC3E}">
        <p14:creationId xmlns:p14="http://schemas.microsoft.com/office/powerpoint/2010/main" val="227926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506D6-3DDB-AC1C-781C-1E6987564DC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0AB99B5-C449-30C1-35FD-4A551088C09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EB8C996-402E-421D-A593-509F8F1B5167}"/>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307A36FB-FA6C-007F-5DA6-4DEBDE898AAA}"/>
              </a:ext>
            </a:extLst>
          </p:cNvPr>
          <p:cNvSpPr>
            <a:spLocks noGrp="1"/>
          </p:cNvSpPr>
          <p:nvPr>
            <p:ph type="sldNum" sz="quarter" idx="5"/>
          </p:nvPr>
        </p:nvSpPr>
        <p:spPr/>
        <p:txBody>
          <a:bodyPr/>
          <a:lstStyle/>
          <a:p>
            <a:fld id="{EE38BFEA-5463-7B43-A397-993DEB555D08}" type="slidenum">
              <a:rPr lang="pt-BR" smtClean="0"/>
              <a:t>27</a:t>
            </a:fld>
            <a:endParaRPr lang="pt-BR"/>
          </a:p>
        </p:txBody>
      </p:sp>
    </p:spTree>
    <p:extLst>
      <p:ext uri="{BB962C8B-B14F-4D97-AF65-F5344CB8AC3E}">
        <p14:creationId xmlns:p14="http://schemas.microsoft.com/office/powerpoint/2010/main" val="395062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43CB7-24AF-A268-AEAC-97670ED4CDC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54BC733-E677-8489-C98A-95D2B92DD7E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A903CCC-EE89-B910-3F86-D3B412533B62}"/>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C86FA2DF-4A27-EE0B-BBBD-07E8BA078F60}"/>
              </a:ext>
            </a:extLst>
          </p:cNvPr>
          <p:cNvSpPr>
            <a:spLocks noGrp="1"/>
          </p:cNvSpPr>
          <p:nvPr>
            <p:ph type="sldNum" sz="quarter" idx="5"/>
          </p:nvPr>
        </p:nvSpPr>
        <p:spPr/>
        <p:txBody>
          <a:bodyPr/>
          <a:lstStyle/>
          <a:p>
            <a:fld id="{EE38BFEA-5463-7B43-A397-993DEB555D08}" type="slidenum">
              <a:rPr lang="pt-BR" smtClean="0"/>
              <a:t>28</a:t>
            </a:fld>
            <a:endParaRPr lang="pt-BR"/>
          </a:p>
        </p:txBody>
      </p:sp>
    </p:spTree>
    <p:extLst>
      <p:ext uri="{BB962C8B-B14F-4D97-AF65-F5344CB8AC3E}">
        <p14:creationId xmlns:p14="http://schemas.microsoft.com/office/powerpoint/2010/main" val="3068625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11662-34A8-6C1B-47CC-74434ADCA63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CA50076-8440-7D7B-DA3E-56D21C11584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7FDBCC7-9E57-FC97-0773-2FCB8A58B0A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120853FF-0BF4-859E-5CCD-9545B01D5304}"/>
              </a:ext>
            </a:extLst>
          </p:cNvPr>
          <p:cNvSpPr>
            <a:spLocks noGrp="1"/>
          </p:cNvSpPr>
          <p:nvPr>
            <p:ph type="sldNum" sz="quarter" idx="5"/>
          </p:nvPr>
        </p:nvSpPr>
        <p:spPr/>
        <p:txBody>
          <a:bodyPr/>
          <a:lstStyle/>
          <a:p>
            <a:fld id="{EE38BFEA-5463-7B43-A397-993DEB555D08}" type="slidenum">
              <a:rPr lang="pt-BR" smtClean="0"/>
              <a:t>29</a:t>
            </a:fld>
            <a:endParaRPr lang="pt-BR"/>
          </a:p>
        </p:txBody>
      </p:sp>
    </p:spTree>
    <p:extLst>
      <p:ext uri="{BB962C8B-B14F-4D97-AF65-F5344CB8AC3E}">
        <p14:creationId xmlns:p14="http://schemas.microsoft.com/office/powerpoint/2010/main" val="4192600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effectLst/>
                <a:latin typeface="Helvetica Neue" panose="02000503000000020004" pitchFamily="2" charset="0"/>
              </a:rPr>
              <a:t>Melatonina é conhecida há bastante tempo, mas só neste século que começamos a investigar mais para entender os efeitos dela.</a:t>
            </a:r>
          </a:p>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3</a:t>
            </a:fld>
            <a:endParaRPr lang="pt-BR"/>
          </a:p>
        </p:txBody>
      </p:sp>
    </p:spTree>
    <p:extLst>
      <p:ext uri="{BB962C8B-B14F-4D97-AF65-F5344CB8AC3E}">
        <p14:creationId xmlns:p14="http://schemas.microsoft.com/office/powerpoint/2010/main" val="2823611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BF95E-7E8C-9AE4-3E52-027B38AC920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FAD7508-FEB7-798E-F4F6-150C98D41F9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223E0B5-3971-BB6A-234A-273140A207A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DD21B45A-53E0-FDAB-EAD1-3775E97A2250}"/>
              </a:ext>
            </a:extLst>
          </p:cNvPr>
          <p:cNvSpPr>
            <a:spLocks noGrp="1"/>
          </p:cNvSpPr>
          <p:nvPr>
            <p:ph type="sldNum" sz="quarter" idx="5"/>
          </p:nvPr>
        </p:nvSpPr>
        <p:spPr/>
        <p:txBody>
          <a:bodyPr/>
          <a:lstStyle/>
          <a:p>
            <a:fld id="{EE38BFEA-5463-7B43-A397-993DEB555D08}" type="slidenum">
              <a:rPr lang="pt-BR" smtClean="0"/>
              <a:t>30</a:t>
            </a:fld>
            <a:endParaRPr lang="pt-BR"/>
          </a:p>
        </p:txBody>
      </p:sp>
    </p:spTree>
    <p:extLst>
      <p:ext uri="{BB962C8B-B14F-4D97-AF65-F5344CB8AC3E}">
        <p14:creationId xmlns:p14="http://schemas.microsoft.com/office/powerpoint/2010/main" val="3676868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F83B7-DC96-F854-1663-F57292F1302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E235B02-0A8A-C4B9-5009-2AE4C0002D6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8114306-6F08-8B97-F524-CBB95E97DBE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35BF9B74-5F6C-0EF7-8B7D-150B6865ECB5}"/>
              </a:ext>
            </a:extLst>
          </p:cNvPr>
          <p:cNvSpPr>
            <a:spLocks noGrp="1"/>
          </p:cNvSpPr>
          <p:nvPr>
            <p:ph type="sldNum" sz="quarter" idx="5"/>
          </p:nvPr>
        </p:nvSpPr>
        <p:spPr/>
        <p:txBody>
          <a:bodyPr/>
          <a:lstStyle/>
          <a:p>
            <a:fld id="{EE38BFEA-5463-7B43-A397-993DEB555D08}" type="slidenum">
              <a:rPr lang="pt-BR" smtClean="0"/>
              <a:t>31</a:t>
            </a:fld>
            <a:endParaRPr lang="pt-BR"/>
          </a:p>
        </p:txBody>
      </p:sp>
    </p:spTree>
    <p:extLst>
      <p:ext uri="{BB962C8B-B14F-4D97-AF65-F5344CB8AC3E}">
        <p14:creationId xmlns:p14="http://schemas.microsoft.com/office/powerpoint/2010/main" val="4165761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E96C-944A-BAE1-8939-3D0776D8F90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05C5B9E-20E5-59AF-F407-F427F01ACFB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FAFDFE3-7FD2-D90A-0DD1-4914FF775A52}"/>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31774DA7-F0D8-53BF-6C8A-438CC1BA2E09}"/>
              </a:ext>
            </a:extLst>
          </p:cNvPr>
          <p:cNvSpPr>
            <a:spLocks noGrp="1"/>
          </p:cNvSpPr>
          <p:nvPr>
            <p:ph type="sldNum" sz="quarter" idx="5"/>
          </p:nvPr>
        </p:nvSpPr>
        <p:spPr/>
        <p:txBody>
          <a:bodyPr/>
          <a:lstStyle/>
          <a:p>
            <a:fld id="{EE38BFEA-5463-7B43-A397-993DEB555D08}" type="slidenum">
              <a:rPr lang="pt-BR" smtClean="0"/>
              <a:t>32</a:t>
            </a:fld>
            <a:endParaRPr lang="pt-BR"/>
          </a:p>
        </p:txBody>
      </p:sp>
    </p:spTree>
    <p:extLst>
      <p:ext uri="{BB962C8B-B14F-4D97-AF65-F5344CB8AC3E}">
        <p14:creationId xmlns:p14="http://schemas.microsoft.com/office/powerpoint/2010/main" val="1353847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EB795-C413-4FEA-26D4-F12BC083687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4AC753C-A3CE-BBD6-07AC-1A917237DF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04A262F-C8C8-F2C9-821A-31FB7F10B241}"/>
              </a:ext>
            </a:extLst>
          </p:cNvPr>
          <p:cNvSpPr>
            <a:spLocks noGrp="1"/>
          </p:cNvSpPr>
          <p:nvPr>
            <p:ph type="body" idx="1"/>
          </p:nvPr>
        </p:nvSpPr>
        <p:spPr/>
        <p:txBody>
          <a:bodyPr/>
          <a:lstStyle/>
          <a:p>
            <a:r>
              <a:rPr lang="pt-BR" dirty="0"/>
              <a:t>Fatores do Estilo de Vida relacionados à Melatonina:</a:t>
            </a:r>
          </a:p>
          <a:p>
            <a:r>
              <a:rPr lang="pt-BR" dirty="0"/>
              <a:t>Basicamente: Luz de forma adequada; Alimentação adequada; Suplementação em indicações adequadas</a:t>
            </a:r>
          </a:p>
        </p:txBody>
      </p:sp>
      <p:sp>
        <p:nvSpPr>
          <p:cNvPr id="4" name="Espaço Reservado para Número de Slide 3">
            <a:extLst>
              <a:ext uri="{FF2B5EF4-FFF2-40B4-BE49-F238E27FC236}">
                <a16:creationId xmlns:a16="http://schemas.microsoft.com/office/drawing/2014/main" id="{C95BB616-2EBE-D28B-46BF-BE062D312B87}"/>
              </a:ext>
            </a:extLst>
          </p:cNvPr>
          <p:cNvSpPr>
            <a:spLocks noGrp="1"/>
          </p:cNvSpPr>
          <p:nvPr>
            <p:ph type="sldNum" sz="quarter" idx="5"/>
          </p:nvPr>
        </p:nvSpPr>
        <p:spPr/>
        <p:txBody>
          <a:bodyPr/>
          <a:lstStyle/>
          <a:p>
            <a:fld id="{EE38BFEA-5463-7B43-A397-993DEB555D08}" type="slidenum">
              <a:rPr lang="pt-BR" smtClean="0"/>
              <a:t>33</a:t>
            </a:fld>
            <a:endParaRPr lang="pt-BR"/>
          </a:p>
        </p:txBody>
      </p:sp>
    </p:spTree>
    <p:extLst>
      <p:ext uri="{BB962C8B-B14F-4D97-AF65-F5344CB8AC3E}">
        <p14:creationId xmlns:p14="http://schemas.microsoft.com/office/powerpoint/2010/main" val="189814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B7553-2FA0-3ECC-33A1-8DCC8CF1C80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869D321-A323-4EF1-F88F-702E686987A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9DDCD34-0795-E6EB-4FE5-CA9EEA8F79BE}"/>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C626BA98-5564-0351-2793-3378131D6523}"/>
              </a:ext>
            </a:extLst>
          </p:cNvPr>
          <p:cNvSpPr>
            <a:spLocks noGrp="1"/>
          </p:cNvSpPr>
          <p:nvPr>
            <p:ph type="sldNum" sz="quarter" idx="5"/>
          </p:nvPr>
        </p:nvSpPr>
        <p:spPr/>
        <p:txBody>
          <a:bodyPr/>
          <a:lstStyle/>
          <a:p>
            <a:fld id="{EE38BFEA-5463-7B43-A397-993DEB555D08}" type="slidenum">
              <a:rPr lang="pt-BR" smtClean="0"/>
              <a:t>34</a:t>
            </a:fld>
            <a:endParaRPr lang="pt-BR"/>
          </a:p>
        </p:txBody>
      </p:sp>
    </p:spTree>
    <p:extLst>
      <p:ext uri="{BB962C8B-B14F-4D97-AF65-F5344CB8AC3E}">
        <p14:creationId xmlns:p14="http://schemas.microsoft.com/office/powerpoint/2010/main" val="3945208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90BEE-98ED-786B-4BA7-7A75F6139BC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AA83C86-FCAF-35C1-F66A-452352AB679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917F1E1-850B-41C0-6850-06F733A8D212}"/>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E99F8488-94C0-0364-1E2F-663FD27A5CFA}"/>
              </a:ext>
            </a:extLst>
          </p:cNvPr>
          <p:cNvSpPr>
            <a:spLocks noGrp="1"/>
          </p:cNvSpPr>
          <p:nvPr>
            <p:ph type="sldNum" sz="quarter" idx="5"/>
          </p:nvPr>
        </p:nvSpPr>
        <p:spPr/>
        <p:txBody>
          <a:bodyPr/>
          <a:lstStyle/>
          <a:p>
            <a:fld id="{EE38BFEA-5463-7B43-A397-993DEB555D08}" type="slidenum">
              <a:rPr lang="pt-BR" smtClean="0"/>
              <a:t>35</a:t>
            </a:fld>
            <a:endParaRPr lang="pt-BR"/>
          </a:p>
        </p:txBody>
      </p:sp>
    </p:spTree>
    <p:extLst>
      <p:ext uri="{BB962C8B-B14F-4D97-AF65-F5344CB8AC3E}">
        <p14:creationId xmlns:p14="http://schemas.microsoft.com/office/powerpoint/2010/main" val="3866994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50AA9-5A8E-04AC-C61D-400C3283C8B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B5D5C65-EE7C-E8D2-45EC-ACCC96282EF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F9BED65-84F6-FA31-3CC4-9C9C6389245C}"/>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70F993E6-921D-D81D-C8F0-3174C3AEF51C}"/>
              </a:ext>
            </a:extLst>
          </p:cNvPr>
          <p:cNvSpPr>
            <a:spLocks noGrp="1"/>
          </p:cNvSpPr>
          <p:nvPr>
            <p:ph type="sldNum" sz="quarter" idx="5"/>
          </p:nvPr>
        </p:nvSpPr>
        <p:spPr/>
        <p:txBody>
          <a:bodyPr/>
          <a:lstStyle/>
          <a:p>
            <a:fld id="{EE38BFEA-5463-7B43-A397-993DEB555D08}" type="slidenum">
              <a:rPr lang="pt-BR" smtClean="0"/>
              <a:t>36</a:t>
            </a:fld>
            <a:endParaRPr lang="pt-BR"/>
          </a:p>
        </p:txBody>
      </p:sp>
    </p:spTree>
    <p:extLst>
      <p:ext uri="{BB962C8B-B14F-4D97-AF65-F5344CB8AC3E}">
        <p14:creationId xmlns:p14="http://schemas.microsoft.com/office/powerpoint/2010/main" val="3349264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85C04-EBAF-9084-DDF4-8FCA3E539D8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63A6F77-D548-AB6D-E5B1-41D0E878691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C8DF899-77D2-8FC7-AEAB-A8BF8B7FFE1F}"/>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A68742ED-7CAE-A5C8-C825-15842B97C7A6}"/>
              </a:ext>
            </a:extLst>
          </p:cNvPr>
          <p:cNvSpPr>
            <a:spLocks noGrp="1"/>
          </p:cNvSpPr>
          <p:nvPr>
            <p:ph type="sldNum" sz="quarter" idx="5"/>
          </p:nvPr>
        </p:nvSpPr>
        <p:spPr/>
        <p:txBody>
          <a:bodyPr/>
          <a:lstStyle/>
          <a:p>
            <a:fld id="{EE38BFEA-5463-7B43-A397-993DEB555D08}" type="slidenum">
              <a:rPr lang="pt-BR" smtClean="0"/>
              <a:t>37</a:t>
            </a:fld>
            <a:endParaRPr lang="pt-BR"/>
          </a:p>
        </p:txBody>
      </p:sp>
    </p:spTree>
    <p:extLst>
      <p:ext uri="{BB962C8B-B14F-4D97-AF65-F5344CB8AC3E}">
        <p14:creationId xmlns:p14="http://schemas.microsoft.com/office/powerpoint/2010/main" val="225850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CC186-2F46-9DDE-E328-0A09F5371B8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A632D90-A12B-2AB6-3213-891FA3E18E0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C32C0FE-C917-B69C-3F19-9351448AF73C}"/>
              </a:ext>
            </a:extLst>
          </p:cNvPr>
          <p:cNvSpPr>
            <a:spLocks noGrp="1"/>
          </p:cNvSpPr>
          <p:nvPr>
            <p:ph type="body" idx="1"/>
          </p:nvPr>
        </p:nvSpPr>
        <p:spPr/>
        <p:txBody>
          <a:bodyPr/>
          <a:lstStyle/>
          <a:p>
            <a:r>
              <a:rPr lang="pt-BR" dirty="0"/>
              <a:t>Falar sobre Jet </a:t>
            </a:r>
            <a:r>
              <a:rPr lang="pt-BR" dirty="0" err="1"/>
              <a:t>Lag</a:t>
            </a:r>
            <a:endParaRPr lang="pt-BR" dirty="0"/>
          </a:p>
        </p:txBody>
      </p:sp>
      <p:sp>
        <p:nvSpPr>
          <p:cNvPr id="4" name="Espaço Reservado para Número de Slide 3">
            <a:extLst>
              <a:ext uri="{FF2B5EF4-FFF2-40B4-BE49-F238E27FC236}">
                <a16:creationId xmlns:a16="http://schemas.microsoft.com/office/drawing/2014/main" id="{43D27CF8-0DD2-54ED-03A4-F8131675B9F1}"/>
              </a:ext>
            </a:extLst>
          </p:cNvPr>
          <p:cNvSpPr>
            <a:spLocks noGrp="1"/>
          </p:cNvSpPr>
          <p:nvPr>
            <p:ph type="sldNum" sz="quarter" idx="5"/>
          </p:nvPr>
        </p:nvSpPr>
        <p:spPr/>
        <p:txBody>
          <a:bodyPr/>
          <a:lstStyle/>
          <a:p>
            <a:fld id="{EE38BFEA-5463-7B43-A397-993DEB555D08}" type="slidenum">
              <a:rPr lang="pt-BR" smtClean="0"/>
              <a:t>38</a:t>
            </a:fld>
            <a:endParaRPr lang="pt-BR"/>
          </a:p>
        </p:txBody>
      </p:sp>
    </p:spTree>
    <p:extLst>
      <p:ext uri="{BB962C8B-B14F-4D97-AF65-F5344CB8AC3E}">
        <p14:creationId xmlns:p14="http://schemas.microsoft.com/office/powerpoint/2010/main" val="2748006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35580-8141-E03A-AEF6-404501AF038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B251F72-9B42-F88E-B66C-4D3190E5CDD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B55DA0D-26FD-E77F-B2FA-7ACD5A1204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0" dirty="0">
                <a:effectLst/>
                <a:latin typeface="Helvetica Neue" panose="02000503000000020004" pitchFamily="2" charset="0"/>
              </a:rPr>
              <a:t>Vitamina </a:t>
            </a:r>
            <a:r>
              <a:rPr lang="pt-BR" b="0" dirty="0" err="1">
                <a:effectLst/>
                <a:latin typeface="Helvetica Neue" panose="02000503000000020004" pitchFamily="2" charset="0"/>
              </a:rPr>
              <a:t>D</a:t>
            </a:r>
            <a:r>
              <a:rPr lang="pt-BR" b="0" dirty="0">
                <a:effectLst/>
                <a:latin typeface="Helvetica Neue" panose="02000503000000020004" pitchFamily="2" charset="0"/>
              </a:rPr>
              <a:t> está relacionada à luz. Melatonina está relacionada ao escuro.</a:t>
            </a:r>
          </a:p>
          <a:p>
            <a:endParaRPr lang="pt-BR" dirty="0"/>
          </a:p>
        </p:txBody>
      </p:sp>
      <p:sp>
        <p:nvSpPr>
          <p:cNvPr id="4" name="Espaço Reservado para Número de Slide 3">
            <a:extLst>
              <a:ext uri="{FF2B5EF4-FFF2-40B4-BE49-F238E27FC236}">
                <a16:creationId xmlns:a16="http://schemas.microsoft.com/office/drawing/2014/main" id="{8AB13841-BA55-7B12-6B36-0E7FF0F0A9E1}"/>
              </a:ext>
            </a:extLst>
          </p:cNvPr>
          <p:cNvSpPr>
            <a:spLocks noGrp="1"/>
          </p:cNvSpPr>
          <p:nvPr>
            <p:ph type="sldNum" sz="quarter" idx="5"/>
          </p:nvPr>
        </p:nvSpPr>
        <p:spPr/>
        <p:txBody>
          <a:bodyPr/>
          <a:lstStyle/>
          <a:p>
            <a:fld id="{EE38BFEA-5463-7B43-A397-993DEB555D08}" type="slidenum">
              <a:rPr lang="pt-BR" smtClean="0"/>
              <a:t>39</a:t>
            </a:fld>
            <a:endParaRPr lang="pt-BR"/>
          </a:p>
        </p:txBody>
      </p:sp>
    </p:spTree>
    <p:extLst>
      <p:ext uri="{BB962C8B-B14F-4D97-AF65-F5344CB8AC3E}">
        <p14:creationId xmlns:p14="http://schemas.microsoft.com/office/powerpoint/2010/main" val="1995733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7659C-E677-894D-929E-406AFB9DBC5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5C08D25-5314-1343-7930-3AF72D67D4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585CDD2-349C-152F-453D-83ADBCB8D495}"/>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6C880B40-EA81-4579-8525-6F15B1FF9372}"/>
              </a:ext>
            </a:extLst>
          </p:cNvPr>
          <p:cNvSpPr>
            <a:spLocks noGrp="1"/>
          </p:cNvSpPr>
          <p:nvPr>
            <p:ph type="sldNum" sz="quarter" idx="5"/>
          </p:nvPr>
        </p:nvSpPr>
        <p:spPr/>
        <p:txBody>
          <a:bodyPr/>
          <a:lstStyle/>
          <a:p>
            <a:fld id="{EE38BFEA-5463-7B43-A397-993DEB555D08}" type="slidenum">
              <a:rPr lang="pt-BR" smtClean="0"/>
              <a:t>4</a:t>
            </a:fld>
            <a:endParaRPr lang="pt-BR"/>
          </a:p>
        </p:txBody>
      </p:sp>
    </p:spTree>
    <p:extLst>
      <p:ext uri="{BB962C8B-B14F-4D97-AF65-F5344CB8AC3E}">
        <p14:creationId xmlns:p14="http://schemas.microsoft.com/office/powerpoint/2010/main" val="1363652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39D44-CE90-5FFB-33F4-92572680310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F777E43-4DE9-8D68-D8F9-FEBD9871D23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1EF5187-8DCA-8C11-232F-00C7B172C9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0" dirty="0">
                <a:effectLst/>
                <a:latin typeface="Helvetica Neue" panose="02000503000000020004" pitchFamily="2" charset="0"/>
              </a:rPr>
              <a:t>Vitamina </a:t>
            </a:r>
            <a:r>
              <a:rPr lang="pt-BR" b="0" dirty="0" err="1">
                <a:effectLst/>
                <a:latin typeface="Helvetica Neue" panose="02000503000000020004" pitchFamily="2" charset="0"/>
              </a:rPr>
              <a:t>D</a:t>
            </a:r>
            <a:r>
              <a:rPr lang="pt-BR" b="0" dirty="0">
                <a:effectLst/>
                <a:latin typeface="Helvetica Neue" panose="02000503000000020004" pitchFamily="2" charset="0"/>
              </a:rPr>
              <a:t> está relacionada à luz. Melatonina está relacionada ao escuro.</a:t>
            </a:r>
          </a:p>
          <a:p>
            <a:endParaRPr lang="pt-BR" dirty="0"/>
          </a:p>
        </p:txBody>
      </p:sp>
      <p:sp>
        <p:nvSpPr>
          <p:cNvPr id="4" name="Espaço Reservado para Número de Slide 3">
            <a:extLst>
              <a:ext uri="{FF2B5EF4-FFF2-40B4-BE49-F238E27FC236}">
                <a16:creationId xmlns:a16="http://schemas.microsoft.com/office/drawing/2014/main" id="{D22EB5FB-C3C9-0CA3-19BE-89F842BDA690}"/>
              </a:ext>
            </a:extLst>
          </p:cNvPr>
          <p:cNvSpPr>
            <a:spLocks noGrp="1"/>
          </p:cNvSpPr>
          <p:nvPr>
            <p:ph type="sldNum" sz="quarter" idx="5"/>
          </p:nvPr>
        </p:nvSpPr>
        <p:spPr/>
        <p:txBody>
          <a:bodyPr/>
          <a:lstStyle/>
          <a:p>
            <a:fld id="{EE38BFEA-5463-7B43-A397-993DEB555D08}" type="slidenum">
              <a:rPr lang="pt-BR" smtClean="0"/>
              <a:t>40</a:t>
            </a:fld>
            <a:endParaRPr lang="pt-BR"/>
          </a:p>
        </p:txBody>
      </p:sp>
    </p:spTree>
    <p:extLst>
      <p:ext uri="{BB962C8B-B14F-4D97-AF65-F5344CB8AC3E}">
        <p14:creationId xmlns:p14="http://schemas.microsoft.com/office/powerpoint/2010/main" val="16436636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6C689-ED15-E497-E531-99E469D2E9C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5C65BDA-1F38-F1EC-78B0-344010D3486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F397E4F-57F0-A3F4-DF63-A5E001DF566C}"/>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1F815631-9603-90F7-CD4A-C7AE1B4FC50A}"/>
              </a:ext>
            </a:extLst>
          </p:cNvPr>
          <p:cNvSpPr>
            <a:spLocks noGrp="1"/>
          </p:cNvSpPr>
          <p:nvPr>
            <p:ph type="sldNum" sz="quarter" idx="5"/>
          </p:nvPr>
        </p:nvSpPr>
        <p:spPr/>
        <p:txBody>
          <a:bodyPr/>
          <a:lstStyle/>
          <a:p>
            <a:fld id="{EE38BFEA-5463-7B43-A397-993DEB555D08}" type="slidenum">
              <a:rPr lang="pt-BR" smtClean="0"/>
              <a:t>41</a:t>
            </a:fld>
            <a:endParaRPr lang="pt-BR"/>
          </a:p>
        </p:txBody>
      </p:sp>
    </p:spTree>
    <p:extLst>
      <p:ext uri="{BB962C8B-B14F-4D97-AF65-F5344CB8AC3E}">
        <p14:creationId xmlns:p14="http://schemas.microsoft.com/office/powerpoint/2010/main" val="39742460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B8E27-53B1-CCFA-8C9D-DE885447892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A7D6EC1-94CA-EA1C-0601-B90F4501740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65246AA-11F1-09FB-7744-DD6ACC9F6ACF}"/>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A817A086-C80E-C66F-64E0-E2B0992DFB97}"/>
              </a:ext>
            </a:extLst>
          </p:cNvPr>
          <p:cNvSpPr>
            <a:spLocks noGrp="1"/>
          </p:cNvSpPr>
          <p:nvPr>
            <p:ph type="sldNum" sz="quarter" idx="5"/>
          </p:nvPr>
        </p:nvSpPr>
        <p:spPr/>
        <p:txBody>
          <a:bodyPr/>
          <a:lstStyle/>
          <a:p>
            <a:fld id="{EE38BFEA-5463-7B43-A397-993DEB555D08}" type="slidenum">
              <a:rPr lang="pt-BR" smtClean="0"/>
              <a:t>42</a:t>
            </a:fld>
            <a:endParaRPr lang="pt-BR"/>
          </a:p>
        </p:txBody>
      </p:sp>
    </p:spTree>
    <p:extLst>
      <p:ext uri="{BB962C8B-B14F-4D97-AF65-F5344CB8AC3E}">
        <p14:creationId xmlns:p14="http://schemas.microsoft.com/office/powerpoint/2010/main" val="2860045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A41C1-549B-2D88-9E2D-4BEB8701D93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E3D8E70-5A56-3984-D236-061B89D5DF6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DC1706E-95C0-C631-18E6-6EF7E1E0507F}"/>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3773F521-DD8C-639A-2982-953053EDC6A7}"/>
              </a:ext>
            </a:extLst>
          </p:cNvPr>
          <p:cNvSpPr>
            <a:spLocks noGrp="1"/>
          </p:cNvSpPr>
          <p:nvPr>
            <p:ph type="sldNum" sz="quarter" idx="5"/>
          </p:nvPr>
        </p:nvSpPr>
        <p:spPr/>
        <p:txBody>
          <a:bodyPr/>
          <a:lstStyle/>
          <a:p>
            <a:fld id="{EE38BFEA-5463-7B43-A397-993DEB555D08}" type="slidenum">
              <a:rPr lang="pt-BR" smtClean="0"/>
              <a:t>43</a:t>
            </a:fld>
            <a:endParaRPr lang="pt-BR"/>
          </a:p>
        </p:txBody>
      </p:sp>
    </p:spTree>
    <p:extLst>
      <p:ext uri="{BB962C8B-B14F-4D97-AF65-F5344CB8AC3E}">
        <p14:creationId xmlns:p14="http://schemas.microsoft.com/office/powerpoint/2010/main" val="12834964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77673-D7D6-BEEC-1F3C-0120F91560D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1E29A4B-4076-6B18-3BDE-B005A697DFF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05D38CC-3796-5068-F53A-2D96AC2CBDB2}"/>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65B5FF42-4486-2443-711A-5BEEE60410A1}"/>
              </a:ext>
            </a:extLst>
          </p:cNvPr>
          <p:cNvSpPr>
            <a:spLocks noGrp="1"/>
          </p:cNvSpPr>
          <p:nvPr>
            <p:ph type="sldNum" sz="quarter" idx="5"/>
          </p:nvPr>
        </p:nvSpPr>
        <p:spPr/>
        <p:txBody>
          <a:bodyPr/>
          <a:lstStyle/>
          <a:p>
            <a:fld id="{EE38BFEA-5463-7B43-A397-993DEB555D08}" type="slidenum">
              <a:rPr lang="pt-BR" smtClean="0"/>
              <a:t>44</a:t>
            </a:fld>
            <a:endParaRPr lang="pt-BR"/>
          </a:p>
        </p:txBody>
      </p:sp>
    </p:spTree>
    <p:extLst>
      <p:ext uri="{BB962C8B-B14F-4D97-AF65-F5344CB8AC3E}">
        <p14:creationId xmlns:p14="http://schemas.microsoft.com/office/powerpoint/2010/main" val="33703139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F59E3-B20A-5342-C2EB-B5CACDD5BB3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8DD8F6A-847D-4509-F47C-4413DF24176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1EF0FBF-E434-10A4-DF15-3EA13FDA1327}"/>
              </a:ext>
            </a:extLst>
          </p:cNvPr>
          <p:cNvSpPr>
            <a:spLocks noGrp="1"/>
          </p:cNvSpPr>
          <p:nvPr>
            <p:ph type="body" idx="1"/>
          </p:nvPr>
        </p:nvSpPr>
        <p:spPr/>
        <p:txBody>
          <a:bodyPr/>
          <a:lstStyle/>
          <a:p>
            <a:r>
              <a:rPr lang="pt-BR" dirty="0">
                <a:effectLst/>
                <a:latin typeface="Helvetica Neue" panose="02000503000000020004" pitchFamily="2" charset="0"/>
              </a:rPr>
              <a:t>O objetivo é usar a menor dose pelo menor tempo possível. Mais nem sempre é melhor.</a:t>
            </a:r>
          </a:p>
          <a:p>
            <a:r>
              <a:rPr lang="pt-BR" dirty="0">
                <a:effectLst/>
                <a:latin typeface="Helvetica Neue" panose="02000503000000020004" pitchFamily="2" charset="0"/>
              </a:rPr>
              <a:t>É tudo uma questão de encontrar a dose certa para a pessoa certa na hora certa. </a:t>
            </a:r>
          </a:p>
          <a:p>
            <a:r>
              <a:rPr lang="pt-BR" dirty="0">
                <a:effectLst/>
                <a:latin typeface="Helvetica Neue" panose="02000503000000020004" pitchFamily="2" charset="0"/>
              </a:rPr>
              <a:t>Algumas pessoas precisam tomar um pouco mais perto da hora de dormir algumas pessoas precisam tomar um pouco mais longe da hora de dormir.</a:t>
            </a:r>
          </a:p>
          <a:p>
            <a:endParaRPr lang="pt-BR" dirty="0"/>
          </a:p>
        </p:txBody>
      </p:sp>
      <p:sp>
        <p:nvSpPr>
          <p:cNvPr id="4" name="Espaço Reservado para Número de Slide 3">
            <a:extLst>
              <a:ext uri="{FF2B5EF4-FFF2-40B4-BE49-F238E27FC236}">
                <a16:creationId xmlns:a16="http://schemas.microsoft.com/office/drawing/2014/main" id="{D3DBAF03-865F-D44D-8391-8DF402323506}"/>
              </a:ext>
            </a:extLst>
          </p:cNvPr>
          <p:cNvSpPr>
            <a:spLocks noGrp="1"/>
          </p:cNvSpPr>
          <p:nvPr>
            <p:ph type="sldNum" sz="quarter" idx="5"/>
          </p:nvPr>
        </p:nvSpPr>
        <p:spPr/>
        <p:txBody>
          <a:bodyPr/>
          <a:lstStyle/>
          <a:p>
            <a:fld id="{EE38BFEA-5463-7B43-A397-993DEB555D08}" type="slidenum">
              <a:rPr lang="pt-BR" smtClean="0"/>
              <a:t>45</a:t>
            </a:fld>
            <a:endParaRPr lang="pt-BR"/>
          </a:p>
        </p:txBody>
      </p:sp>
    </p:spTree>
    <p:extLst>
      <p:ext uri="{BB962C8B-B14F-4D97-AF65-F5344CB8AC3E}">
        <p14:creationId xmlns:p14="http://schemas.microsoft.com/office/powerpoint/2010/main" val="23824354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CDE33-2832-1585-925C-95797854B33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264E253-9F73-BCC2-0252-38B95A01234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ABB08D4-20E8-C25D-7908-0DD6AD1D64B3}"/>
              </a:ext>
            </a:extLst>
          </p:cNvPr>
          <p:cNvSpPr>
            <a:spLocks noGrp="1"/>
          </p:cNvSpPr>
          <p:nvPr>
            <p:ph type="body" idx="1"/>
          </p:nvPr>
        </p:nvSpPr>
        <p:spPr/>
        <p:txBody>
          <a:bodyPr/>
          <a:lstStyle/>
          <a:p>
            <a:r>
              <a:rPr lang="pt-BR" dirty="0"/>
              <a:t>Doses </a:t>
            </a:r>
            <a:r>
              <a:rPr lang="pt-BR" dirty="0" err="1"/>
              <a:t>suprafisiológicas</a:t>
            </a:r>
            <a:r>
              <a:rPr lang="pt-BR" dirty="0"/>
              <a:t> para condições clínicas específicas – </a:t>
            </a:r>
            <a:r>
              <a:rPr lang="pt-BR" dirty="0" err="1"/>
              <a:t>Jetlag</a:t>
            </a:r>
            <a:r>
              <a:rPr lang="pt-BR" dirty="0"/>
              <a:t>; Alívio sintomático de Quimioterapia</a:t>
            </a:r>
          </a:p>
        </p:txBody>
      </p:sp>
      <p:sp>
        <p:nvSpPr>
          <p:cNvPr id="4" name="Espaço Reservado para Número de Slide 3">
            <a:extLst>
              <a:ext uri="{FF2B5EF4-FFF2-40B4-BE49-F238E27FC236}">
                <a16:creationId xmlns:a16="http://schemas.microsoft.com/office/drawing/2014/main" id="{61E5E832-ABEC-80B3-BE17-4AA70B1932EE}"/>
              </a:ext>
            </a:extLst>
          </p:cNvPr>
          <p:cNvSpPr>
            <a:spLocks noGrp="1"/>
          </p:cNvSpPr>
          <p:nvPr>
            <p:ph type="sldNum" sz="quarter" idx="5"/>
          </p:nvPr>
        </p:nvSpPr>
        <p:spPr/>
        <p:txBody>
          <a:bodyPr/>
          <a:lstStyle/>
          <a:p>
            <a:fld id="{EE38BFEA-5463-7B43-A397-993DEB555D08}" type="slidenum">
              <a:rPr lang="pt-BR" smtClean="0"/>
              <a:t>46</a:t>
            </a:fld>
            <a:endParaRPr lang="pt-BR"/>
          </a:p>
        </p:txBody>
      </p:sp>
    </p:spTree>
    <p:extLst>
      <p:ext uri="{BB962C8B-B14F-4D97-AF65-F5344CB8AC3E}">
        <p14:creationId xmlns:p14="http://schemas.microsoft.com/office/powerpoint/2010/main" val="2803173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42BAD-9DC1-FC58-0750-6C16370DB1E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90D4590-8C88-5AFE-2092-07BB4BE39A9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809BA7C-C988-EB66-A7D1-1F71975008F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4B625460-9D12-8374-4D7D-9E4355B75657}"/>
              </a:ext>
            </a:extLst>
          </p:cNvPr>
          <p:cNvSpPr>
            <a:spLocks noGrp="1"/>
          </p:cNvSpPr>
          <p:nvPr>
            <p:ph type="sldNum" sz="quarter" idx="5"/>
          </p:nvPr>
        </p:nvSpPr>
        <p:spPr/>
        <p:txBody>
          <a:bodyPr/>
          <a:lstStyle/>
          <a:p>
            <a:fld id="{EE38BFEA-5463-7B43-A397-993DEB555D08}" type="slidenum">
              <a:rPr lang="pt-BR" smtClean="0"/>
              <a:t>47</a:t>
            </a:fld>
            <a:endParaRPr lang="pt-BR"/>
          </a:p>
        </p:txBody>
      </p:sp>
    </p:spTree>
    <p:extLst>
      <p:ext uri="{BB962C8B-B14F-4D97-AF65-F5344CB8AC3E}">
        <p14:creationId xmlns:p14="http://schemas.microsoft.com/office/powerpoint/2010/main" val="1066098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B20D3-C31F-C961-D9F6-28624A74E50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9AD73E6-1C94-47FF-42A2-A0E0FA6B284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CD285E9-AB54-0924-D882-511E7C955FC3}"/>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DB4F033C-2656-9CBD-B831-903B55CCFCFB}"/>
              </a:ext>
            </a:extLst>
          </p:cNvPr>
          <p:cNvSpPr>
            <a:spLocks noGrp="1"/>
          </p:cNvSpPr>
          <p:nvPr>
            <p:ph type="sldNum" sz="quarter" idx="5"/>
          </p:nvPr>
        </p:nvSpPr>
        <p:spPr/>
        <p:txBody>
          <a:bodyPr/>
          <a:lstStyle/>
          <a:p>
            <a:fld id="{EE38BFEA-5463-7B43-A397-993DEB555D08}" type="slidenum">
              <a:rPr lang="pt-BR" smtClean="0"/>
              <a:t>48</a:t>
            </a:fld>
            <a:endParaRPr lang="pt-BR"/>
          </a:p>
        </p:txBody>
      </p:sp>
    </p:spTree>
    <p:extLst>
      <p:ext uri="{BB962C8B-B14F-4D97-AF65-F5344CB8AC3E}">
        <p14:creationId xmlns:p14="http://schemas.microsoft.com/office/powerpoint/2010/main" val="15527645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2061E-6735-1C1F-852B-E30E38EAEBE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569F0D1-561B-FDC9-CD2A-B164D55B08C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416C3E5-A702-3477-A32E-8CE987CA35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effectLst/>
                <a:latin typeface="Helvetica Neue" panose="02000503000000020004" pitchFamily="2" charset="0"/>
              </a:rPr>
              <a:t>Diversas outras condições de saúde tem doses altas sendo pesquisadas, mas ainda sem comprovação ou indicação clínica.</a:t>
            </a:r>
          </a:p>
          <a:p>
            <a:endParaRPr lang="pt-BR" dirty="0"/>
          </a:p>
        </p:txBody>
      </p:sp>
      <p:sp>
        <p:nvSpPr>
          <p:cNvPr id="4" name="Espaço Reservado para Número de Slide 3">
            <a:extLst>
              <a:ext uri="{FF2B5EF4-FFF2-40B4-BE49-F238E27FC236}">
                <a16:creationId xmlns:a16="http://schemas.microsoft.com/office/drawing/2014/main" id="{0435307E-F350-89CB-B534-22B8B55132AF}"/>
              </a:ext>
            </a:extLst>
          </p:cNvPr>
          <p:cNvSpPr>
            <a:spLocks noGrp="1"/>
          </p:cNvSpPr>
          <p:nvPr>
            <p:ph type="sldNum" sz="quarter" idx="5"/>
          </p:nvPr>
        </p:nvSpPr>
        <p:spPr/>
        <p:txBody>
          <a:bodyPr/>
          <a:lstStyle/>
          <a:p>
            <a:fld id="{EE38BFEA-5463-7B43-A397-993DEB555D08}" type="slidenum">
              <a:rPr lang="pt-BR" smtClean="0"/>
              <a:t>49</a:t>
            </a:fld>
            <a:endParaRPr lang="pt-BR"/>
          </a:p>
        </p:txBody>
      </p:sp>
    </p:spTree>
    <p:extLst>
      <p:ext uri="{BB962C8B-B14F-4D97-AF65-F5344CB8AC3E}">
        <p14:creationId xmlns:p14="http://schemas.microsoft.com/office/powerpoint/2010/main" val="271407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24514-4C97-A100-5584-AE575E5CEE8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86D8752-13B7-C0E1-1C6D-942C744C7FB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E5B8D3F-6C8A-7C82-1359-D0D760910043}"/>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CA4F920C-1C4C-5287-6FCA-E5E4C09B2C88}"/>
              </a:ext>
            </a:extLst>
          </p:cNvPr>
          <p:cNvSpPr>
            <a:spLocks noGrp="1"/>
          </p:cNvSpPr>
          <p:nvPr>
            <p:ph type="sldNum" sz="quarter" idx="5"/>
          </p:nvPr>
        </p:nvSpPr>
        <p:spPr/>
        <p:txBody>
          <a:bodyPr/>
          <a:lstStyle/>
          <a:p>
            <a:fld id="{EE38BFEA-5463-7B43-A397-993DEB555D08}" type="slidenum">
              <a:rPr lang="pt-BR" smtClean="0"/>
              <a:t>5</a:t>
            </a:fld>
            <a:endParaRPr lang="pt-BR"/>
          </a:p>
        </p:txBody>
      </p:sp>
    </p:spTree>
    <p:extLst>
      <p:ext uri="{BB962C8B-B14F-4D97-AF65-F5344CB8AC3E}">
        <p14:creationId xmlns:p14="http://schemas.microsoft.com/office/powerpoint/2010/main" val="33771613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BEE33-1CD1-F81B-5D9C-7A5A9B075B2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DC9D5D-29DF-0A9D-65B8-BDBD65BBD10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312C382-3881-C548-5641-6CC0BC3D5AA9}"/>
              </a:ext>
            </a:extLst>
          </p:cNvPr>
          <p:cNvSpPr>
            <a:spLocks noGrp="1"/>
          </p:cNvSpPr>
          <p:nvPr>
            <p:ph type="body" idx="1"/>
          </p:nvPr>
        </p:nvSpPr>
        <p:spPr/>
        <p:txBody>
          <a:bodyPr/>
          <a:lstStyle/>
          <a:p>
            <a:pPr marL="0" indent="0">
              <a:buFont typeface="Arial" panose="020B0604020202020204" pitchFamily="34" charset="0"/>
              <a:buNone/>
            </a:pPr>
            <a:r>
              <a:rPr lang="pt-BR" sz="2000" b="1" dirty="0">
                <a:solidFill>
                  <a:schemeClr val="bg2">
                    <a:lumMod val="25000"/>
                  </a:schemeClr>
                </a:solidFill>
                <a:effectLst/>
                <a:latin typeface="Kelson" panose="02000506000000020004" pitchFamily="2" charset="0"/>
              </a:rPr>
              <a:t>Efeitos Adversos (Tontura, Dores de Cabeça, Ressaca, </a:t>
            </a:r>
            <a:r>
              <a:rPr lang="pt-BR" sz="2000" b="1" dirty="0" err="1">
                <a:solidFill>
                  <a:schemeClr val="bg2">
                    <a:lumMod val="25000"/>
                  </a:schemeClr>
                </a:solidFill>
                <a:effectLst/>
                <a:latin typeface="Kelson" panose="02000506000000020004" pitchFamily="2" charset="0"/>
              </a:rPr>
              <a:t>etc</a:t>
            </a:r>
            <a:r>
              <a:rPr lang="pt-BR" sz="2000" b="1" dirty="0">
                <a:solidFill>
                  <a:schemeClr val="bg2">
                    <a:lumMod val="25000"/>
                  </a:schemeClr>
                </a:solidFill>
                <a:effectLst/>
                <a:latin typeface="Kelson" panose="02000506000000020004" pitchFamily="2" charset="0"/>
              </a:rPr>
              <a:t>) podem estar relacionados a diversos fatores</a:t>
            </a:r>
          </a:p>
          <a:p>
            <a:pPr marL="0" indent="0">
              <a:buFont typeface="Arial" panose="020B0604020202020204" pitchFamily="34" charset="0"/>
              <a:buNone/>
            </a:pPr>
            <a:endParaRPr lang="pt-BR" sz="2000" dirty="0">
              <a:solidFill>
                <a:schemeClr val="bg2">
                  <a:lumMod val="25000"/>
                </a:schemeClr>
              </a:solidFill>
              <a:latin typeface="Kelson" panose="02000506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000" dirty="0">
                <a:solidFill>
                  <a:schemeClr val="bg2">
                    <a:lumMod val="25000"/>
                  </a:schemeClr>
                </a:solidFill>
                <a:latin typeface="Kelson" panose="02000506000000020004" pitchFamily="2" charset="0"/>
              </a:rPr>
              <a:t>Dose - </a:t>
            </a:r>
            <a:r>
              <a:rPr lang="pt-BR" sz="2000" dirty="0">
                <a:effectLst/>
                <a:latin typeface="Helvetica Neue" panose="02000503000000020004" pitchFamily="2" charset="0"/>
              </a:rPr>
              <a:t>Doses acima de 3mg mostram elevação plasmática da melatonina no período da manhã (efeitos adversos).</a:t>
            </a:r>
            <a:endParaRPr lang="pt-BR" sz="2000" dirty="0">
              <a:solidFill>
                <a:schemeClr val="bg2">
                  <a:lumMod val="25000"/>
                </a:schemeClr>
              </a:solidFill>
              <a:latin typeface="Kelson" panose="02000506000000020004" pitchFamily="2" charset="0"/>
            </a:endParaRPr>
          </a:p>
          <a:p>
            <a:pPr marL="0" indent="0">
              <a:buFont typeface="Arial" panose="020B0604020202020204" pitchFamily="34" charset="0"/>
              <a:buNone/>
            </a:pPr>
            <a:r>
              <a:rPr lang="pt-BR" sz="2000" dirty="0">
                <a:solidFill>
                  <a:schemeClr val="bg2">
                    <a:lumMod val="25000"/>
                  </a:schemeClr>
                </a:solidFill>
                <a:latin typeface="Kelson" panose="02000506000000020004" pitchFamily="2" charset="0"/>
              </a:rPr>
              <a:t>Alteração na Cinética/Metabolismo via Citocromo P450</a:t>
            </a:r>
          </a:p>
          <a:p>
            <a:pPr marL="0" indent="0">
              <a:buFont typeface="Arial" panose="020B0604020202020204" pitchFamily="34" charset="0"/>
              <a:buNone/>
            </a:pPr>
            <a:r>
              <a:rPr lang="pt-BR" sz="2000" dirty="0">
                <a:solidFill>
                  <a:schemeClr val="bg2">
                    <a:lumMod val="25000"/>
                  </a:schemeClr>
                </a:solidFill>
                <a:latin typeface="Kelson" panose="02000506000000020004" pitchFamily="2" charset="0"/>
              </a:rPr>
              <a:t>Meia-vida curta de 45-60min</a:t>
            </a:r>
          </a:p>
          <a:p>
            <a:pPr marL="0" indent="0">
              <a:buFont typeface="Arial" panose="020B0604020202020204" pitchFamily="34" charset="0"/>
              <a:buNone/>
            </a:pPr>
            <a:r>
              <a:rPr lang="pt-BR" sz="2000" dirty="0">
                <a:solidFill>
                  <a:schemeClr val="bg2">
                    <a:lumMod val="25000"/>
                  </a:schemeClr>
                </a:solidFill>
                <a:effectLst/>
                <a:latin typeface="Kelson" panose="02000506000000020004" pitchFamily="2" charset="0"/>
              </a:rPr>
              <a:t>Momento de administração</a:t>
            </a:r>
          </a:p>
          <a:p>
            <a:pPr marL="0" indent="0">
              <a:buFont typeface="Arial" panose="020B0604020202020204" pitchFamily="34" charset="0"/>
              <a:buNone/>
            </a:pPr>
            <a:r>
              <a:rPr lang="pt-BR" sz="2000" dirty="0">
                <a:solidFill>
                  <a:schemeClr val="bg2">
                    <a:lumMod val="25000"/>
                  </a:schemeClr>
                </a:solidFill>
                <a:latin typeface="Kelson" panose="02000506000000020004" pitchFamily="2" charset="0"/>
              </a:rPr>
              <a:t>Outros fatores de Higiene do Sono</a:t>
            </a:r>
          </a:p>
          <a:p>
            <a:endParaRPr lang="pt-BR" dirty="0"/>
          </a:p>
        </p:txBody>
      </p:sp>
      <p:sp>
        <p:nvSpPr>
          <p:cNvPr id="4" name="Espaço Reservado para Número de Slide 3">
            <a:extLst>
              <a:ext uri="{FF2B5EF4-FFF2-40B4-BE49-F238E27FC236}">
                <a16:creationId xmlns:a16="http://schemas.microsoft.com/office/drawing/2014/main" id="{71D7BF63-9C54-811C-D5FD-42CEDBA37D2B}"/>
              </a:ext>
            </a:extLst>
          </p:cNvPr>
          <p:cNvSpPr>
            <a:spLocks noGrp="1"/>
          </p:cNvSpPr>
          <p:nvPr>
            <p:ph type="sldNum" sz="quarter" idx="5"/>
          </p:nvPr>
        </p:nvSpPr>
        <p:spPr/>
        <p:txBody>
          <a:bodyPr/>
          <a:lstStyle/>
          <a:p>
            <a:fld id="{EE38BFEA-5463-7B43-A397-993DEB555D08}" type="slidenum">
              <a:rPr lang="pt-BR" smtClean="0"/>
              <a:t>50</a:t>
            </a:fld>
            <a:endParaRPr lang="pt-BR"/>
          </a:p>
        </p:txBody>
      </p:sp>
    </p:spTree>
    <p:extLst>
      <p:ext uri="{BB962C8B-B14F-4D97-AF65-F5344CB8AC3E}">
        <p14:creationId xmlns:p14="http://schemas.microsoft.com/office/powerpoint/2010/main" val="27088538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D55CA-902B-F059-BE22-174EB8819AA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F069695-8C83-A31A-BF25-2482394255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02B9FE8-C4E5-1B55-214E-C5B9119D14BA}"/>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BBDF59F4-6C06-AEF0-8DA3-F97B8D543E0B}"/>
              </a:ext>
            </a:extLst>
          </p:cNvPr>
          <p:cNvSpPr>
            <a:spLocks noGrp="1"/>
          </p:cNvSpPr>
          <p:nvPr>
            <p:ph type="sldNum" sz="quarter" idx="5"/>
          </p:nvPr>
        </p:nvSpPr>
        <p:spPr/>
        <p:txBody>
          <a:bodyPr/>
          <a:lstStyle/>
          <a:p>
            <a:fld id="{EE38BFEA-5463-7B43-A397-993DEB555D08}" type="slidenum">
              <a:rPr lang="pt-BR" smtClean="0"/>
              <a:t>51</a:t>
            </a:fld>
            <a:endParaRPr lang="pt-BR"/>
          </a:p>
        </p:txBody>
      </p:sp>
    </p:spTree>
    <p:extLst>
      <p:ext uri="{BB962C8B-B14F-4D97-AF65-F5344CB8AC3E}">
        <p14:creationId xmlns:p14="http://schemas.microsoft.com/office/powerpoint/2010/main" val="28023503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6BF18-1FDA-336E-D041-132C015939B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288DFC6-829B-182E-84EF-C6FBEDDF30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D7AD13C-7B22-0A80-62AA-DF95F0A1D7D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BF5411F0-D5EB-652D-7CB0-AC5CF512AAA8}"/>
              </a:ext>
            </a:extLst>
          </p:cNvPr>
          <p:cNvSpPr>
            <a:spLocks noGrp="1"/>
          </p:cNvSpPr>
          <p:nvPr>
            <p:ph type="sldNum" sz="quarter" idx="5"/>
          </p:nvPr>
        </p:nvSpPr>
        <p:spPr/>
        <p:txBody>
          <a:bodyPr/>
          <a:lstStyle/>
          <a:p>
            <a:fld id="{EE38BFEA-5463-7B43-A397-993DEB555D08}" type="slidenum">
              <a:rPr lang="pt-BR" smtClean="0"/>
              <a:t>52</a:t>
            </a:fld>
            <a:endParaRPr lang="pt-BR"/>
          </a:p>
        </p:txBody>
      </p:sp>
    </p:spTree>
    <p:extLst>
      <p:ext uri="{BB962C8B-B14F-4D97-AF65-F5344CB8AC3E}">
        <p14:creationId xmlns:p14="http://schemas.microsoft.com/office/powerpoint/2010/main" val="14074594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C094F-ED6F-8EBD-3DC2-B33D0A48E00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ED0CE0-AAF8-1549-C14D-8B960308B2E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18EC34A-BE4D-2FD8-A2F5-55F7425B9244}"/>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24B67052-DA5E-9625-4704-DFCC8C7FEA59}"/>
              </a:ext>
            </a:extLst>
          </p:cNvPr>
          <p:cNvSpPr>
            <a:spLocks noGrp="1"/>
          </p:cNvSpPr>
          <p:nvPr>
            <p:ph type="sldNum" sz="quarter" idx="5"/>
          </p:nvPr>
        </p:nvSpPr>
        <p:spPr/>
        <p:txBody>
          <a:bodyPr/>
          <a:lstStyle/>
          <a:p>
            <a:fld id="{EE38BFEA-5463-7B43-A397-993DEB555D08}" type="slidenum">
              <a:rPr lang="pt-BR" smtClean="0"/>
              <a:t>53</a:t>
            </a:fld>
            <a:endParaRPr lang="pt-BR"/>
          </a:p>
        </p:txBody>
      </p:sp>
    </p:spTree>
    <p:extLst>
      <p:ext uri="{BB962C8B-B14F-4D97-AF65-F5344CB8AC3E}">
        <p14:creationId xmlns:p14="http://schemas.microsoft.com/office/powerpoint/2010/main" val="35439452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3641-CC51-D943-AD2E-A9D530A3BA9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6D4B925-12CD-2959-7878-7BEA632D58F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7B23AFD-E30F-760C-565B-A08B14445AEF}"/>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51311DF0-4547-42FB-F800-569976F8AC99}"/>
              </a:ext>
            </a:extLst>
          </p:cNvPr>
          <p:cNvSpPr>
            <a:spLocks noGrp="1"/>
          </p:cNvSpPr>
          <p:nvPr>
            <p:ph type="sldNum" sz="quarter" idx="5"/>
          </p:nvPr>
        </p:nvSpPr>
        <p:spPr/>
        <p:txBody>
          <a:bodyPr/>
          <a:lstStyle/>
          <a:p>
            <a:fld id="{EE38BFEA-5463-7B43-A397-993DEB555D08}" type="slidenum">
              <a:rPr lang="pt-BR" smtClean="0"/>
              <a:t>54</a:t>
            </a:fld>
            <a:endParaRPr lang="pt-BR"/>
          </a:p>
        </p:txBody>
      </p:sp>
    </p:spTree>
    <p:extLst>
      <p:ext uri="{BB962C8B-B14F-4D97-AF65-F5344CB8AC3E}">
        <p14:creationId xmlns:p14="http://schemas.microsoft.com/office/powerpoint/2010/main" val="5571184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A6D4D-0C50-EB4C-5458-0B94B467C6D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B0F3FEF-C4B7-E8A9-D9A4-C50755AFDEC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A7059A8-447B-8B40-F719-4E3F8F2762F6}"/>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FAF637C2-2DC4-8D72-D194-0AA6EEDBBBF0}"/>
              </a:ext>
            </a:extLst>
          </p:cNvPr>
          <p:cNvSpPr>
            <a:spLocks noGrp="1"/>
          </p:cNvSpPr>
          <p:nvPr>
            <p:ph type="sldNum" sz="quarter" idx="5"/>
          </p:nvPr>
        </p:nvSpPr>
        <p:spPr/>
        <p:txBody>
          <a:bodyPr/>
          <a:lstStyle/>
          <a:p>
            <a:fld id="{EE38BFEA-5463-7B43-A397-993DEB555D08}" type="slidenum">
              <a:rPr lang="pt-BR" smtClean="0"/>
              <a:t>55</a:t>
            </a:fld>
            <a:endParaRPr lang="pt-BR"/>
          </a:p>
        </p:txBody>
      </p:sp>
    </p:spTree>
    <p:extLst>
      <p:ext uri="{BB962C8B-B14F-4D97-AF65-F5344CB8AC3E}">
        <p14:creationId xmlns:p14="http://schemas.microsoft.com/office/powerpoint/2010/main" val="14556810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420AB-0ADA-EDC7-CAAC-6AEDEE39013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0766738-3528-D7C1-6C86-5C31F362FB2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0989189-5E4D-235E-F87D-071F2513D1A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345235B6-F8D2-931E-9E86-AF310552ED53}"/>
              </a:ext>
            </a:extLst>
          </p:cNvPr>
          <p:cNvSpPr>
            <a:spLocks noGrp="1"/>
          </p:cNvSpPr>
          <p:nvPr>
            <p:ph type="sldNum" sz="quarter" idx="5"/>
          </p:nvPr>
        </p:nvSpPr>
        <p:spPr/>
        <p:txBody>
          <a:bodyPr/>
          <a:lstStyle/>
          <a:p>
            <a:fld id="{EE38BFEA-5463-7B43-A397-993DEB555D08}" type="slidenum">
              <a:rPr lang="pt-BR" smtClean="0"/>
              <a:t>56</a:t>
            </a:fld>
            <a:endParaRPr lang="pt-BR"/>
          </a:p>
        </p:txBody>
      </p:sp>
    </p:spTree>
    <p:extLst>
      <p:ext uri="{BB962C8B-B14F-4D97-AF65-F5344CB8AC3E}">
        <p14:creationId xmlns:p14="http://schemas.microsoft.com/office/powerpoint/2010/main" val="16141457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632F8-5B85-166C-4164-6E62248C543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71B38F-0F38-57C1-19DE-5C4E2CCF6C4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E549536-2CC8-B28F-C0A4-BA5E087794A9}"/>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D6250E20-5D2C-8F8B-F1A7-E85FAE9B2BD1}"/>
              </a:ext>
            </a:extLst>
          </p:cNvPr>
          <p:cNvSpPr>
            <a:spLocks noGrp="1"/>
          </p:cNvSpPr>
          <p:nvPr>
            <p:ph type="sldNum" sz="quarter" idx="5"/>
          </p:nvPr>
        </p:nvSpPr>
        <p:spPr/>
        <p:txBody>
          <a:bodyPr/>
          <a:lstStyle/>
          <a:p>
            <a:fld id="{EE38BFEA-5463-7B43-A397-993DEB555D08}" type="slidenum">
              <a:rPr lang="pt-BR" smtClean="0"/>
              <a:t>57</a:t>
            </a:fld>
            <a:endParaRPr lang="pt-BR"/>
          </a:p>
        </p:txBody>
      </p:sp>
    </p:spTree>
    <p:extLst>
      <p:ext uri="{BB962C8B-B14F-4D97-AF65-F5344CB8AC3E}">
        <p14:creationId xmlns:p14="http://schemas.microsoft.com/office/powerpoint/2010/main" val="11586177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9DB1C-4BEF-6BA5-DCF7-F8CF5EE62A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A00E9AA-B9EF-44EE-9A4D-C4D12D01A28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005261C-6F2B-C88C-4A1B-AAACD3C50453}"/>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1EB1E606-A75C-9A9E-CC5E-0F56127BA972}"/>
              </a:ext>
            </a:extLst>
          </p:cNvPr>
          <p:cNvSpPr>
            <a:spLocks noGrp="1"/>
          </p:cNvSpPr>
          <p:nvPr>
            <p:ph type="sldNum" sz="quarter" idx="5"/>
          </p:nvPr>
        </p:nvSpPr>
        <p:spPr/>
        <p:txBody>
          <a:bodyPr/>
          <a:lstStyle/>
          <a:p>
            <a:fld id="{EE38BFEA-5463-7B43-A397-993DEB555D08}" type="slidenum">
              <a:rPr lang="pt-BR" smtClean="0"/>
              <a:t>58</a:t>
            </a:fld>
            <a:endParaRPr lang="pt-BR"/>
          </a:p>
        </p:txBody>
      </p:sp>
    </p:spTree>
    <p:extLst>
      <p:ext uri="{BB962C8B-B14F-4D97-AF65-F5344CB8AC3E}">
        <p14:creationId xmlns:p14="http://schemas.microsoft.com/office/powerpoint/2010/main" val="9494223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CE6A8-A9C5-97FE-61D0-5A928F986B4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697FB7E-FBE0-122B-1BB5-218A7800E0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F0A0777-B699-332D-643B-3CD1D10B8132}"/>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E8086C00-C5A7-6567-5F77-2E65A50C7641}"/>
              </a:ext>
            </a:extLst>
          </p:cNvPr>
          <p:cNvSpPr>
            <a:spLocks noGrp="1"/>
          </p:cNvSpPr>
          <p:nvPr>
            <p:ph type="sldNum" sz="quarter" idx="5"/>
          </p:nvPr>
        </p:nvSpPr>
        <p:spPr/>
        <p:txBody>
          <a:bodyPr/>
          <a:lstStyle/>
          <a:p>
            <a:fld id="{EE38BFEA-5463-7B43-A397-993DEB555D08}" type="slidenum">
              <a:rPr lang="pt-BR" smtClean="0"/>
              <a:t>59</a:t>
            </a:fld>
            <a:endParaRPr lang="pt-BR"/>
          </a:p>
        </p:txBody>
      </p:sp>
    </p:spTree>
    <p:extLst>
      <p:ext uri="{BB962C8B-B14F-4D97-AF65-F5344CB8AC3E}">
        <p14:creationId xmlns:p14="http://schemas.microsoft.com/office/powerpoint/2010/main" val="3794010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26AE9-2BDF-E267-3927-A3E7A91B28E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04D0886-9506-80D3-1095-9B936EA905A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A883E88-A9D8-DE0F-B199-6D04312783BE}"/>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91C39584-8486-A0B0-13BF-069BD731B6DC}"/>
              </a:ext>
            </a:extLst>
          </p:cNvPr>
          <p:cNvSpPr>
            <a:spLocks noGrp="1"/>
          </p:cNvSpPr>
          <p:nvPr>
            <p:ph type="sldNum" sz="quarter" idx="5"/>
          </p:nvPr>
        </p:nvSpPr>
        <p:spPr/>
        <p:txBody>
          <a:bodyPr/>
          <a:lstStyle/>
          <a:p>
            <a:fld id="{EE38BFEA-5463-7B43-A397-993DEB555D08}" type="slidenum">
              <a:rPr lang="pt-BR" smtClean="0"/>
              <a:t>6</a:t>
            </a:fld>
            <a:endParaRPr lang="pt-BR"/>
          </a:p>
        </p:txBody>
      </p:sp>
    </p:spTree>
    <p:extLst>
      <p:ext uri="{BB962C8B-B14F-4D97-AF65-F5344CB8AC3E}">
        <p14:creationId xmlns:p14="http://schemas.microsoft.com/office/powerpoint/2010/main" val="14237552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60</a:t>
            </a:fld>
            <a:endParaRPr lang="pt-BR"/>
          </a:p>
        </p:txBody>
      </p:sp>
    </p:spTree>
    <p:extLst>
      <p:ext uri="{BB962C8B-B14F-4D97-AF65-F5344CB8AC3E}">
        <p14:creationId xmlns:p14="http://schemas.microsoft.com/office/powerpoint/2010/main" val="3560028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F67D9-EDE8-1F25-6983-5169049C114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6D7B142-FF5C-1865-AC84-3075014F53E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16AAC38-6B85-DBA1-0840-C3992366B2F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1FC53872-20C3-9B5D-5556-9535ADCCCF0C}"/>
              </a:ext>
            </a:extLst>
          </p:cNvPr>
          <p:cNvSpPr>
            <a:spLocks noGrp="1"/>
          </p:cNvSpPr>
          <p:nvPr>
            <p:ph type="sldNum" sz="quarter" idx="5"/>
          </p:nvPr>
        </p:nvSpPr>
        <p:spPr/>
        <p:txBody>
          <a:bodyPr/>
          <a:lstStyle/>
          <a:p>
            <a:fld id="{EE38BFEA-5463-7B43-A397-993DEB555D08}" type="slidenum">
              <a:rPr lang="pt-BR" smtClean="0"/>
              <a:t>7</a:t>
            </a:fld>
            <a:endParaRPr lang="pt-BR"/>
          </a:p>
        </p:txBody>
      </p:sp>
    </p:spTree>
    <p:extLst>
      <p:ext uri="{BB962C8B-B14F-4D97-AF65-F5344CB8AC3E}">
        <p14:creationId xmlns:p14="http://schemas.microsoft.com/office/powerpoint/2010/main" val="3834463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99768-5F2A-A5F0-F4AE-27A98D81748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CF442B0-DFC9-EB97-AC18-78D5A2ED702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B478736-0C08-E359-6645-98A1BC1F0A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effectLst/>
                <a:latin typeface="Helvetica Neue" panose="02000503000000020004" pitchFamily="2" charset="0"/>
              </a:rPr>
              <a:t>Através da retina nós recebemos luz e escuridão. Você tem bastonetes que ajudam com preto e branco e você tem cones que ajudam com as cores. Tem também um tipo diferente de célula conhecida como Célula ganglionar retinais intrinsecamente fotossensível (</a:t>
            </a:r>
            <a:r>
              <a:rPr lang="pt-BR" dirty="0" err="1">
                <a:effectLst/>
                <a:latin typeface="Helvetica Neue" panose="02000503000000020004" pitchFamily="2" charset="0"/>
              </a:rPr>
              <a:t>CGRIFs</a:t>
            </a:r>
            <a:r>
              <a:rPr lang="pt-BR" dirty="0">
                <a:effectLst/>
                <a:latin typeface="Helvetica Neue" panose="02000503000000020004" pitchFamily="2" charset="0"/>
              </a:rPr>
              <a:t>) que são enriquecidas em </a:t>
            </a:r>
            <a:r>
              <a:rPr lang="pt-BR" dirty="0" err="1">
                <a:effectLst/>
                <a:latin typeface="Helvetica Neue" panose="02000503000000020004" pitchFamily="2" charset="0"/>
              </a:rPr>
              <a:t>melanopsina</a:t>
            </a:r>
            <a:r>
              <a:rPr lang="pt-BR" dirty="0">
                <a:effectLst/>
                <a:latin typeface="Helvetica Neue" panose="02000503000000020004" pitchFamily="2" charset="0"/>
              </a:rPr>
              <a:t> e sinalizam e recebem luz. Essa sinalização entra no núcleo </a:t>
            </a:r>
            <a:r>
              <a:rPr lang="pt-BR" dirty="0" err="1">
                <a:effectLst/>
                <a:latin typeface="Helvetica Neue" panose="02000503000000020004" pitchFamily="2" charset="0"/>
              </a:rPr>
              <a:t>supraquiasmático</a:t>
            </a:r>
            <a:r>
              <a:rPr lang="pt-BR" dirty="0">
                <a:effectLst/>
                <a:latin typeface="Helvetica Neue" panose="02000503000000020004" pitchFamily="2" charset="0"/>
              </a:rPr>
              <a:t> pareado (SCN) do hipotálamo. Esses sinais então viajam para a medula espinhal cervical, de onde viajam de volta para o cérebro e alcançam a glândula pineal. Durante o sono no escuro, quando a maioria dos neurônios do SCN estão inativos, as terminações nervosas ativam a síntese de melatonina nos </a:t>
            </a:r>
            <a:r>
              <a:rPr lang="pt-BR" dirty="0" err="1">
                <a:effectLst/>
                <a:latin typeface="Helvetica Neue" panose="02000503000000020004" pitchFamily="2" charset="0"/>
              </a:rPr>
              <a:t>pinealócitos</a:t>
            </a:r>
            <a:r>
              <a:rPr lang="pt-BR" dirty="0">
                <a:effectLst/>
                <a:latin typeface="Helvetica Neue" panose="02000503000000020004" pitchFamily="2" charset="0"/>
              </a:rPr>
              <a:t> a partir do triptofano. A luz brilhante bloqueia a síntese, enquanto na escuridão constante, a produção rítmica, mantida pela atividade periódica do SCN, é preservada. Então a glândula pineal é importante, mas ela só está recebendo uma sinalização dos olhos.</a:t>
            </a:r>
          </a:p>
          <a:p>
            <a:endParaRPr lang="pt-BR" dirty="0"/>
          </a:p>
        </p:txBody>
      </p:sp>
      <p:sp>
        <p:nvSpPr>
          <p:cNvPr id="4" name="Espaço Reservado para Número de Slide 3">
            <a:extLst>
              <a:ext uri="{FF2B5EF4-FFF2-40B4-BE49-F238E27FC236}">
                <a16:creationId xmlns:a16="http://schemas.microsoft.com/office/drawing/2014/main" id="{4395BE07-8149-6B88-1C56-989108822AEC}"/>
              </a:ext>
            </a:extLst>
          </p:cNvPr>
          <p:cNvSpPr>
            <a:spLocks noGrp="1"/>
          </p:cNvSpPr>
          <p:nvPr>
            <p:ph type="sldNum" sz="quarter" idx="5"/>
          </p:nvPr>
        </p:nvSpPr>
        <p:spPr/>
        <p:txBody>
          <a:bodyPr/>
          <a:lstStyle/>
          <a:p>
            <a:fld id="{EE38BFEA-5463-7B43-A397-993DEB555D08}" type="slidenum">
              <a:rPr lang="pt-BR" smtClean="0"/>
              <a:t>8</a:t>
            </a:fld>
            <a:endParaRPr lang="pt-BR"/>
          </a:p>
        </p:txBody>
      </p:sp>
    </p:spTree>
    <p:extLst>
      <p:ext uri="{BB962C8B-B14F-4D97-AF65-F5344CB8AC3E}">
        <p14:creationId xmlns:p14="http://schemas.microsoft.com/office/powerpoint/2010/main" val="2260327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DD3D-9998-6782-215F-C64D142CBC3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D69461F-90E8-BBBB-6A9C-7FA011F1597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BD0E51F-DAFC-B79E-0544-87806BDD2F34}"/>
              </a:ext>
            </a:extLst>
          </p:cNvPr>
          <p:cNvSpPr>
            <a:spLocks noGrp="1"/>
          </p:cNvSpPr>
          <p:nvPr>
            <p:ph type="body" idx="1"/>
          </p:nvPr>
        </p:nvSpPr>
        <p:spPr/>
        <p:txBody>
          <a:bodyPr/>
          <a:lstStyle/>
          <a:p>
            <a:r>
              <a:rPr lang="pt-BR" dirty="0">
                <a:effectLst/>
                <a:latin typeface="Helvetica Neue" panose="02000503000000020004" pitchFamily="2" charset="0"/>
              </a:rPr>
              <a:t>A melatonina no corpo é de certa forma, onipresente. Você consegue encontrá-la em vários tecidos. </a:t>
            </a:r>
          </a:p>
          <a:p>
            <a:r>
              <a:rPr lang="pt-BR" dirty="0">
                <a:effectLst/>
                <a:latin typeface="Helvetica Neue" panose="02000503000000020004" pitchFamily="2" charset="0"/>
              </a:rPr>
              <a:t>Uma das características dos hormônios é que hormônios necessitam de receptores. Células tem receptores de melatonina na membrana, conhecidos como MT1 e MT2 e três receptores nucleares (ROR-alpha, beta e </a:t>
            </a:r>
            <a:r>
              <a:rPr lang="pt-BR" dirty="0" err="1">
                <a:effectLst/>
                <a:latin typeface="Helvetica Neue" panose="02000503000000020004" pitchFamily="2" charset="0"/>
              </a:rPr>
              <a:t>gamma</a:t>
            </a:r>
            <a:r>
              <a:rPr lang="pt-BR" dirty="0">
                <a:effectLst/>
                <a:latin typeface="Helvetica Neue" panose="02000503000000020004" pitchFamily="2" charset="0"/>
              </a:rPr>
              <a:t>).</a:t>
            </a:r>
            <a:br>
              <a:rPr lang="pt-BR" dirty="0">
                <a:effectLst/>
                <a:latin typeface="Helvetica Neue" panose="02000503000000020004" pitchFamily="2" charset="0"/>
              </a:rPr>
            </a:br>
            <a:endParaRPr lang="pt-BR" dirty="0">
              <a:effectLst/>
              <a:latin typeface="Helvetica Neue" panose="02000503000000020004" pitchFamily="2" charset="0"/>
            </a:endParaRPr>
          </a:p>
          <a:p>
            <a:r>
              <a:rPr lang="pt-BR" dirty="0">
                <a:effectLst/>
                <a:latin typeface="Helvetica Neue" panose="02000503000000020004" pitchFamily="2" charset="0"/>
              </a:rPr>
              <a:t>Dois órgão produzem melatonina: glândula pineal e intestino. A literatura dá muito destaque para a glândula pineal, entretanto, o intestino produz 400x mais do que a glândula pineal.</a:t>
            </a:r>
          </a:p>
          <a:p>
            <a:endParaRPr lang="pt-BR" dirty="0"/>
          </a:p>
        </p:txBody>
      </p:sp>
      <p:sp>
        <p:nvSpPr>
          <p:cNvPr id="4" name="Espaço Reservado para Número de Slide 3">
            <a:extLst>
              <a:ext uri="{FF2B5EF4-FFF2-40B4-BE49-F238E27FC236}">
                <a16:creationId xmlns:a16="http://schemas.microsoft.com/office/drawing/2014/main" id="{12446271-C716-8129-73B4-82CA7B06E8DA}"/>
              </a:ext>
            </a:extLst>
          </p:cNvPr>
          <p:cNvSpPr>
            <a:spLocks noGrp="1"/>
          </p:cNvSpPr>
          <p:nvPr>
            <p:ph type="sldNum" sz="quarter" idx="5"/>
          </p:nvPr>
        </p:nvSpPr>
        <p:spPr/>
        <p:txBody>
          <a:bodyPr/>
          <a:lstStyle/>
          <a:p>
            <a:fld id="{EE38BFEA-5463-7B43-A397-993DEB555D08}" type="slidenum">
              <a:rPr lang="pt-BR" smtClean="0"/>
              <a:t>9</a:t>
            </a:fld>
            <a:endParaRPr lang="pt-BR"/>
          </a:p>
        </p:txBody>
      </p:sp>
    </p:spTree>
    <p:extLst>
      <p:ext uri="{BB962C8B-B14F-4D97-AF65-F5344CB8AC3E}">
        <p14:creationId xmlns:p14="http://schemas.microsoft.com/office/powerpoint/2010/main" val="719915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7E1E27-FC5F-9F30-E811-20EB8DF1575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B58520D8-9B12-D234-89FD-BFA3A32BB6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BC09214A-EC8C-A767-D480-82281B5CCE19}"/>
              </a:ext>
            </a:extLst>
          </p:cNvPr>
          <p:cNvSpPr>
            <a:spLocks noGrp="1"/>
          </p:cNvSpPr>
          <p:nvPr>
            <p:ph type="dt" sz="half" idx="10"/>
          </p:nvPr>
        </p:nvSpPr>
        <p:spPr/>
        <p:txBody>
          <a:bodyPr/>
          <a:lstStyle/>
          <a:p>
            <a:fld id="{76562295-AB43-244B-8583-ACB011033E77}" type="datetimeFigureOut">
              <a:rPr lang="pt-BR" smtClean="0"/>
              <a:t>03/10/2024</a:t>
            </a:fld>
            <a:endParaRPr lang="pt-BR"/>
          </a:p>
        </p:txBody>
      </p:sp>
      <p:sp>
        <p:nvSpPr>
          <p:cNvPr id="5" name="Espaço Reservado para Rodapé 4">
            <a:extLst>
              <a:ext uri="{FF2B5EF4-FFF2-40B4-BE49-F238E27FC236}">
                <a16:creationId xmlns:a16="http://schemas.microsoft.com/office/drawing/2014/main" id="{B56815C5-A404-2FBD-80C6-D484A1E24DA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7BB6C06-935C-F9A7-6754-6B6067EB1388}"/>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16019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AF3770-07F5-DD24-D012-92B00AD7FA6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59C8D78-3B78-7ACD-DAA1-16F07CDF6D6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71353A4-5811-EFCE-0372-6F53E6D395DA}"/>
              </a:ext>
            </a:extLst>
          </p:cNvPr>
          <p:cNvSpPr>
            <a:spLocks noGrp="1"/>
          </p:cNvSpPr>
          <p:nvPr>
            <p:ph type="dt" sz="half" idx="10"/>
          </p:nvPr>
        </p:nvSpPr>
        <p:spPr/>
        <p:txBody>
          <a:bodyPr/>
          <a:lstStyle/>
          <a:p>
            <a:fld id="{76562295-AB43-244B-8583-ACB011033E77}" type="datetimeFigureOut">
              <a:rPr lang="pt-BR" smtClean="0"/>
              <a:t>03/10/2024</a:t>
            </a:fld>
            <a:endParaRPr lang="pt-BR"/>
          </a:p>
        </p:txBody>
      </p:sp>
      <p:sp>
        <p:nvSpPr>
          <p:cNvPr id="5" name="Espaço Reservado para Rodapé 4">
            <a:extLst>
              <a:ext uri="{FF2B5EF4-FFF2-40B4-BE49-F238E27FC236}">
                <a16:creationId xmlns:a16="http://schemas.microsoft.com/office/drawing/2014/main" id="{1A843BA2-D379-FAAE-DEC8-A4A943AFA25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F54B0AB-65CB-62A0-7A04-ABAE6C68BAB1}"/>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182956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526D0C8-5AA2-CB5B-9B6B-CED91F6ED08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089749B-CDBF-AC1E-89DF-FE62C0937FE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13B06B7-1034-3ADD-827F-D2E81F5E8099}"/>
              </a:ext>
            </a:extLst>
          </p:cNvPr>
          <p:cNvSpPr>
            <a:spLocks noGrp="1"/>
          </p:cNvSpPr>
          <p:nvPr>
            <p:ph type="dt" sz="half" idx="10"/>
          </p:nvPr>
        </p:nvSpPr>
        <p:spPr/>
        <p:txBody>
          <a:bodyPr/>
          <a:lstStyle/>
          <a:p>
            <a:fld id="{76562295-AB43-244B-8583-ACB011033E77}" type="datetimeFigureOut">
              <a:rPr lang="pt-BR" smtClean="0"/>
              <a:t>03/10/2024</a:t>
            </a:fld>
            <a:endParaRPr lang="pt-BR"/>
          </a:p>
        </p:txBody>
      </p:sp>
      <p:sp>
        <p:nvSpPr>
          <p:cNvPr id="5" name="Espaço Reservado para Rodapé 4">
            <a:extLst>
              <a:ext uri="{FF2B5EF4-FFF2-40B4-BE49-F238E27FC236}">
                <a16:creationId xmlns:a16="http://schemas.microsoft.com/office/drawing/2014/main" id="{BAECA8A2-DB35-1017-148B-FD1C2289575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EA98427-82DE-2713-DCFA-1975126018B8}"/>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2655281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2B732D-C30F-AEDF-30C2-1BD0B3FCBAE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9DE204E-44EA-8E2F-FC0B-112E3260BBB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BF05A5F-56E6-10C4-214E-D7EF1CD485A8}"/>
              </a:ext>
            </a:extLst>
          </p:cNvPr>
          <p:cNvSpPr>
            <a:spLocks noGrp="1"/>
          </p:cNvSpPr>
          <p:nvPr>
            <p:ph type="dt" sz="half" idx="10"/>
          </p:nvPr>
        </p:nvSpPr>
        <p:spPr/>
        <p:txBody>
          <a:bodyPr/>
          <a:lstStyle/>
          <a:p>
            <a:fld id="{76562295-AB43-244B-8583-ACB011033E77}" type="datetimeFigureOut">
              <a:rPr lang="pt-BR" smtClean="0"/>
              <a:t>03/10/2024</a:t>
            </a:fld>
            <a:endParaRPr lang="pt-BR"/>
          </a:p>
        </p:txBody>
      </p:sp>
      <p:sp>
        <p:nvSpPr>
          <p:cNvPr id="5" name="Espaço Reservado para Rodapé 4">
            <a:extLst>
              <a:ext uri="{FF2B5EF4-FFF2-40B4-BE49-F238E27FC236}">
                <a16:creationId xmlns:a16="http://schemas.microsoft.com/office/drawing/2014/main" id="{DCEB7D7C-836D-3DF3-9D93-4B85A3D5D46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4191B94-A8E5-5D44-CAF4-6711C79049D3}"/>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3428641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071C7-A930-3108-0538-215F49935A64}"/>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FCB4CD3-3C69-26B5-9606-AB1D3B0E1C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4CCE23A8-DC8B-B53E-9A72-097D470CD355}"/>
              </a:ext>
            </a:extLst>
          </p:cNvPr>
          <p:cNvSpPr>
            <a:spLocks noGrp="1"/>
          </p:cNvSpPr>
          <p:nvPr>
            <p:ph type="dt" sz="half" idx="10"/>
          </p:nvPr>
        </p:nvSpPr>
        <p:spPr/>
        <p:txBody>
          <a:bodyPr/>
          <a:lstStyle/>
          <a:p>
            <a:fld id="{76562295-AB43-244B-8583-ACB011033E77}" type="datetimeFigureOut">
              <a:rPr lang="pt-BR" smtClean="0"/>
              <a:t>03/10/2024</a:t>
            </a:fld>
            <a:endParaRPr lang="pt-BR"/>
          </a:p>
        </p:txBody>
      </p:sp>
      <p:sp>
        <p:nvSpPr>
          <p:cNvPr id="5" name="Espaço Reservado para Rodapé 4">
            <a:extLst>
              <a:ext uri="{FF2B5EF4-FFF2-40B4-BE49-F238E27FC236}">
                <a16:creationId xmlns:a16="http://schemas.microsoft.com/office/drawing/2014/main" id="{D773E606-EA44-0EBD-1A5B-8D3C49B490E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0BB2FD1-DEC0-00AA-6F34-3F4882F19B64}"/>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263621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B7CA28-5C72-BF1B-635D-3F0062FA8B1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2D481B4-D096-CAA7-7DE1-9884E28816F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F5E6CE1-E183-28F2-8B6D-F63C5A90804A}"/>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82AD60E-88A8-7220-5F8B-1F03073DB01E}"/>
              </a:ext>
            </a:extLst>
          </p:cNvPr>
          <p:cNvSpPr>
            <a:spLocks noGrp="1"/>
          </p:cNvSpPr>
          <p:nvPr>
            <p:ph type="dt" sz="half" idx="10"/>
          </p:nvPr>
        </p:nvSpPr>
        <p:spPr/>
        <p:txBody>
          <a:bodyPr/>
          <a:lstStyle/>
          <a:p>
            <a:fld id="{76562295-AB43-244B-8583-ACB011033E77}" type="datetimeFigureOut">
              <a:rPr lang="pt-BR" smtClean="0"/>
              <a:t>03/10/2024</a:t>
            </a:fld>
            <a:endParaRPr lang="pt-BR"/>
          </a:p>
        </p:txBody>
      </p:sp>
      <p:sp>
        <p:nvSpPr>
          <p:cNvPr id="6" name="Espaço Reservado para Rodapé 5">
            <a:extLst>
              <a:ext uri="{FF2B5EF4-FFF2-40B4-BE49-F238E27FC236}">
                <a16:creationId xmlns:a16="http://schemas.microsoft.com/office/drawing/2014/main" id="{6D50015C-2BC5-3205-A03F-EF40CD0E6A9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126F9E3-767E-FF3F-4155-2C300005DF45}"/>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4150040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5C2D4-B4D7-8CC8-BB7D-AF353CDB9028}"/>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C7862B1-D141-28E9-2BD2-FAAB826CD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FA00451-CFC4-68F6-415D-5ABFDF220DCC}"/>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03AFD645-BB69-052A-9B13-86A3BDBA8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4FA3899-7D9A-233E-13C0-1B02FE327F6A}"/>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EC779B6-447C-C5EA-A62C-47E0A334D413}"/>
              </a:ext>
            </a:extLst>
          </p:cNvPr>
          <p:cNvSpPr>
            <a:spLocks noGrp="1"/>
          </p:cNvSpPr>
          <p:nvPr>
            <p:ph type="dt" sz="half" idx="10"/>
          </p:nvPr>
        </p:nvSpPr>
        <p:spPr/>
        <p:txBody>
          <a:bodyPr/>
          <a:lstStyle/>
          <a:p>
            <a:fld id="{76562295-AB43-244B-8583-ACB011033E77}" type="datetimeFigureOut">
              <a:rPr lang="pt-BR" smtClean="0"/>
              <a:t>03/10/2024</a:t>
            </a:fld>
            <a:endParaRPr lang="pt-BR"/>
          </a:p>
        </p:txBody>
      </p:sp>
      <p:sp>
        <p:nvSpPr>
          <p:cNvPr id="8" name="Espaço Reservado para Rodapé 7">
            <a:extLst>
              <a:ext uri="{FF2B5EF4-FFF2-40B4-BE49-F238E27FC236}">
                <a16:creationId xmlns:a16="http://schemas.microsoft.com/office/drawing/2014/main" id="{5D53A53C-9C31-1B0A-FB4F-D8B59DECFB6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67E1BF1-17D2-91A3-D4AB-3F22EB196645}"/>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2057023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390FD-A001-39AF-0FBE-AC7499B87F9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041E0724-F5F9-D762-63EC-56BD26988E20}"/>
              </a:ext>
            </a:extLst>
          </p:cNvPr>
          <p:cNvSpPr>
            <a:spLocks noGrp="1"/>
          </p:cNvSpPr>
          <p:nvPr>
            <p:ph type="dt" sz="half" idx="10"/>
          </p:nvPr>
        </p:nvSpPr>
        <p:spPr/>
        <p:txBody>
          <a:bodyPr/>
          <a:lstStyle/>
          <a:p>
            <a:fld id="{76562295-AB43-244B-8583-ACB011033E77}" type="datetimeFigureOut">
              <a:rPr lang="pt-BR" smtClean="0"/>
              <a:t>03/10/2024</a:t>
            </a:fld>
            <a:endParaRPr lang="pt-BR"/>
          </a:p>
        </p:txBody>
      </p:sp>
      <p:sp>
        <p:nvSpPr>
          <p:cNvPr id="4" name="Espaço Reservado para Rodapé 3">
            <a:extLst>
              <a:ext uri="{FF2B5EF4-FFF2-40B4-BE49-F238E27FC236}">
                <a16:creationId xmlns:a16="http://schemas.microsoft.com/office/drawing/2014/main" id="{8EA3F66B-5010-C223-5E21-6F6B197ECB51}"/>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5BAF5700-0681-D46E-2B68-9B146F77A563}"/>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601561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FD6CFB1-F3C4-33D3-CAAE-3EE500EB0CB8}"/>
              </a:ext>
            </a:extLst>
          </p:cNvPr>
          <p:cNvSpPr>
            <a:spLocks noGrp="1"/>
          </p:cNvSpPr>
          <p:nvPr>
            <p:ph type="dt" sz="half" idx="10"/>
          </p:nvPr>
        </p:nvSpPr>
        <p:spPr/>
        <p:txBody>
          <a:bodyPr/>
          <a:lstStyle/>
          <a:p>
            <a:fld id="{76562295-AB43-244B-8583-ACB011033E77}" type="datetimeFigureOut">
              <a:rPr lang="pt-BR" smtClean="0"/>
              <a:t>03/10/2024</a:t>
            </a:fld>
            <a:endParaRPr lang="pt-BR"/>
          </a:p>
        </p:txBody>
      </p:sp>
      <p:sp>
        <p:nvSpPr>
          <p:cNvPr id="3" name="Espaço Reservado para Rodapé 2">
            <a:extLst>
              <a:ext uri="{FF2B5EF4-FFF2-40B4-BE49-F238E27FC236}">
                <a16:creationId xmlns:a16="http://schemas.microsoft.com/office/drawing/2014/main" id="{6A861E7B-62A2-9C69-E261-262FADAB82BA}"/>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A1B090DA-5825-07EE-2446-A13A2678E100}"/>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226155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DA933A-0174-F994-826C-582518863B1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FDBDCDF-4A94-4171-EBF6-9F74A7E643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96129668-7B24-670D-96E5-CEE1CBFE4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CB484A0-2BE1-A778-5959-8D85B353DEAC}"/>
              </a:ext>
            </a:extLst>
          </p:cNvPr>
          <p:cNvSpPr>
            <a:spLocks noGrp="1"/>
          </p:cNvSpPr>
          <p:nvPr>
            <p:ph type="dt" sz="half" idx="10"/>
          </p:nvPr>
        </p:nvSpPr>
        <p:spPr/>
        <p:txBody>
          <a:bodyPr/>
          <a:lstStyle/>
          <a:p>
            <a:fld id="{76562295-AB43-244B-8583-ACB011033E77}" type="datetimeFigureOut">
              <a:rPr lang="pt-BR" smtClean="0"/>
              <a:t>03/10/2024</a:t>
            </a:fld>
            <a:endParaRPr lang="pt-BR"/>
          </a:p>
        </p:txBody>
      </p:sp>
      <p:sp>
        <p:nvSpPr>
          <p:cNvPr id="6" name="Espaço Reservado para Rodapé 5">
            <a:extLst>
              <a:ext uri="{FF2B5EF4-FFF2-40B4-BE49-F238E27FC236}">
                <a16:creationId xmlns:a16="http://schemas.microsoft.com/office/drawing/2014/main" id="{E7D8A8CB-C5AF-7D2D-A0F8-4D2EED39D60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2DA936E-1DAD-4CF4-E439-E8FC7311F62D}"/>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862596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CAB50F-BE52-0E0A-0E47-750DA4F40D5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8F4829C-CF5B-50C8-95EC-0D91F51532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44FC448-4872-A389-5A34-52F72A055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C326CD8-99EC-6178-16C4-5689B5942F26}"/>
              </a:ext>
            </a:extLst>
          </p:cNvPr>
          <p:cNvSpPr>
            <a:spLocks noGrp="1"/>
          </p:cNvSpPr>
          <p:nvPr>
            <p:ph type="dt" sz="half" idx="10"/>
          </p:nvPr>
        </p:nvSpPr>
        <p:spPr/>
        <p:txBody>
          <a:bodyPr/>
          <a:lstStyle/>
          <a:p>
            <a:fld id="{76562295-AB43-244B-8583-ACB011033E77}" type="datetimeFigureOut">
              <a:rPr lang="pt-BR" smtClean="0"/>
              <a:t>03/10/2024</a:t>
            </a:fld>
            <a:endParaRPr lang="pt-BR"/>
          </a:p>
        </p:txBody>
      </p:sp>
      <p:sp>
        <p:nvSpPr>
          <p:cNvPr id="6" name="Espaço Reservado para Rodapé 5">
            <a:extLst>
              <a:ext uri="{FF2B5EF4-FFF2-40B4-BE49-F238E27FC236}">
                <a16:creationId xmlns:a16="http://schemas.microsoft.com/office/drawing/2014/main" id="{2674C533-37A5-D0E0-67BB-81A709A51B2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22166C0-C924-CBCE-0448-F78B6253BC14}"/>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907180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67860410-6EF3-C0BA-03E3-3D95931F6A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DD2E6615-1125-913F-9DB4-9DD16377C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1ABE40F-86AA-8105-0FB0-A6A42BAFE3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5A6B6B-1432-46C4-96CB-B057CEFE89B7}" type="datetimeFigureOut">
              <a:rPr lang="en-ID" smtClean="0"/>
              <a:t>03/10/24</a:t>
            </a:fld>
            <a:endParaRPr lang="en-ID"/>
          </a:p>
        </p:txBody>
      </p:sp>
      <p:sp>
        <p:nvSpPr>
          <p:cNvPr id="5" name="Espaço Reservado para Rodapé 4">
            <a:extLst>
              <a:ext uri="{FF2B5EF4-FFF2-40B4-BE49-F238E27FC236}">
                <a16:creationId xmlns:a16="http://schemas.microsoft.com/office/drawing/2014/main" id="{9197539C-1E2A-7D5B-75F1-85BD15C965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D"/>
          </a:p>
        </p:txBody>
      </p:sp>
      <p:sp>
        <p:nvSpPr>
          <p:cNvPr id="6" name="Espaço Reservado para Número de Slide 5">
            <a:extLst>
              <a:ext uri="{FF2B5EF4-FFF2-40B4-BE49-F238E27FC236}">
                <a16:creationId xmlns:a16="http://schemas.microsoft.com/office/drawing/2014/main" id="{68C35DC4-99B0-919D-16EE-0F28BA613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6CA350-1510-4253-B2BF-29845DFC66B8}" type="slidenum">
              <a:rPr lang="en-ID" smtClean="0"/>
              <a:t>‹nº›</a:t>
            </a:fld>
            <a:endParaRPr lang="en-ID"/>
          </a:p>
        </p:txBody>
      </p:sp>
    </p:spTree>
    <p:extLst>
      <p:ext uri="{BB962C8B-B14F-4D97-AF65-F5344CB8AC3E}">
        <p14:creationId xmlns:p14="http://schemas.microsoft.com/office/powerpoint/2010/main" val="135850330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8.emf"/></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8.emf"/></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8.emf"/></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8.emf"/></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8.emf"/></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8.emf"/></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8.emf"/></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8.emf"/></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8.emf"/></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8.emf"/></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8.emf"/></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8.emf"/></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8.emf"/></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8.emf"/></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8.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8.emf"/></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8.e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6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77939F2A-34A8-0DA4-865A-DDD9997F2EB3}"/>
              </a:ext>
            </a:extLst>
          </p:cNvPr>
          <p:cNvPicPr>
            <a:picLocks noChangeAspect="1"/>
          </p:cNvPicPr>
          <p:nvPr/>
        </p:nvPicPr>
        <p:blipFill>
          <a:blip r:embed="rId3"/>
          <a:srcRect t="9" b="9"/>
          <a:stretch/>
        </p:blipFill>
        <p:spPr>
          <a:xfrm>
            <a:off x="20" y="1282"/>
            <a:ext cx="12191980" cy="6856718"/>
          </a:xfrm>
          <a:prstGeom prst="rect">
            <a:avLst/>
          </a:prstGeom>
        </p:spPr>
      </p:pic>
      <p:sp>
        <p:nvSpPr>
          <p:cNvPr id="12"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Imagem 10">
            <a:extLst>
              <a:ext uri="{FF2B5EF4-FFF2-40B4-BE49-F238E27FC236}">
                <a16:creationId xmlns:a16="http://schemas.microsoft.com/office/drawing/2014/main" id="{A0F4350C-17B0-71D6-D128-02028ABA5E86}"/>
              </a:ext>
            </a:extLst>
          </p:cNvPr>
          <p:cNvPicPr>
            <a:picLocks noChangeAspect="1"/>
          </p:cNvPicPr>
          <p:nvPr/>
        </p:nvPicPr>
        <p:blipFill>
          <a:blip r:embed="rId4"/>
          <a:stretch>
            <a:fillRect/>
          </a:stretch>
        </p:blipFill>
        <p:spPr>
          <a:xfrm>
            <a:off x="-152028" y="5833242"/>
            <a:ext cx="12340980" cy="735724"/>
          </a:xfrm>
          <a:prstGeom prst="rect">
            <a:avLst/>
          </a:prstGeom>
        </p:spPr>
      </p:pic>
      <p:pic>
        <p:nvPicPr>
          <p:cNvPr id="15" name="Imagem 14">
            <a:extLst>
              <a:ext uri="{FF2B5EF4-FFF2-40B4-BE49-F238E27FC236}">
                <a16:creationId xmlns:a16="http://schemas.microsoft.com/office/drawing/2014/main" id="{EA653458-63CE-7C07-FBE1-5A71C0DE7ADE}"/>
              </a:ext>
            </a:extLst>
          </p:cNvPr>
          <p:cNvPicPr>
            <a:picLocks noChangeAspect="1"/>
          </p:cNvPicPr>
          <p:nvPr/>
        </p:nvPicPr>
        <p:blipFill>
          <a:blip r:embed="rId5"/>
          <a:stretch>
            <a:fillRect/>
          </a:stretch>
        </p:blipFill>
        <p:spPr>
          <a:xfrm>
            <a:off x="3434710" y="1157468"/>
            <a:ext cx="5322580" cy="3852682"/>
          </a:xfrm>
          <a:prstGeom prst="rect">
            <a:avLst/>
          </a:prstGeom>
        </p:spPr>
      </p:pic>
    </p:spTree>
    <p:extLst>
      <p:ext uri="{BB962C8B-B14F-4D97-AF65-F5344CB8AC3E}">
        <p14:creationId xmlns:p14="http://schemas.microsoft.com/office/powerpoint/2010/main" val="916822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0D188-3900-BE89-A194-2F4E6A0070CA}"/>
            </a:ext>
          </a:extLst>
        </p:cNvPr>
        <p:cNvGrpSpPr/>
        <p:nvPr/>
      </p:nvGrpSpPr>
      <p:grpSpPr>
        <a:xfrm>
          <a:off x="0" y="0"/>
          <a:ext cx="0" cy="0"/>
          <a:chOff x="0" y="0"/>
          <a:chExt cx="0" cy="0"/>
        </a:xfrm>
      </p:grpSpPr>
      <p:grpSp>
        <p:nvGrpSpPr>
          <p:cNvPr id="4" name="Agrupar 3">
            <a:extLst>
              <a:ext uri="{FF2B5EF4-FFF2-40B4-BE49-F238E27FC236}">
                <a16:creationId xmlns:a16="http://schemas.microsoft.com/office/drawing/2014/main" id="{A6024AD6-11BB-16A8-E590-C215DC189C37}"/>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92BE1689-FAAD-8D59-7DED-6FD3B1CAF6A5}"/>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EE804175-B117-041F-90FB-8336EDCC26D1}"/>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C5267E21-948F-F04C-8F37-A503F4E90C8F}"/>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A624D702-24D7-8A24-003C-164D027D70B5}"/>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3" name="CaixaDeTexto 12">
            <a:extLst>
              <a:ext uri="{FF2B5EF4-FFF2-40B4-BE49-F238E27FC236}">
                <a16:creationId xmlns:a16="http://schemas.microsoft.com/office/drawing/2014/main" id="{466B3C0C-0C0A-8843-1AC4-BEF58FCB6DE6}"/>
              </a:ext>
            </a:extLst>
          </p:cNvPr>
          <p:cNvSpPr txBox="1"/>
          <p:nvPr/>
        </p:nvSpPr>
        <p:spPr>
          <a:xfrm>
            <a:off x="7715394" y="5512720"/>
            <a:ext cx="4341140" cy="307777"/>
          </a:xfrm>
          <a:prstGeom prst="rect">
            <a:avLst/>
          </a:prstGeom>
          <a:noFill/>
        </p:spPr>
        <p:txBody>
          <a:bodyPr wrap="square" rtlCol="0">
            <a:spAutoFit/>
          </a:bodyPr>
          <a:lstStyle/>
          <a:p>
            <a:r>
              <a:rPr lang="pt-BR" sz="1400" b="0" i="0" dirty="0" err="1">
                <a:solidFill>
                  <a:srgbClr val="212121"/>
                </a:solidFill>
                <a:effectLst/>
                <a:latin typeface="Roboto" panose="02000000000000000000" pitchFamily="2" charset="0"/>
              </a:rPr>
              <a:t>Iesanu</a:t>
            </a:r>
            <a:r>
              <a:rPr lang="pt-BR" sz="1400" b="0" i="0" dirty="0">
                <a:solidFill>
                  <a:srgbClr val="212121"/>
                </a:solidFill>
                <a:effectLst/>
                <a:latin typeface="Roboto" panose="02000000000000000000" pitchFamily="2" charset="0"/>
              </a:rPr>
              <a:t> et al. </a:t>
            </a:r>
            <a:r>
              <a:rPr lang="pt-BR" sz="1400" b="0" i="1" dirty="0" err="1">
                <a:solidFill>
                  <a:srgbClr val="212121"/>
                </a:solidFill>
                <a:effectLst/>
                <a:latin typeface="Roboto" panose="02000000000000000000" pitchFamily="2" charset="0"/>
              </a:rPr>
              <a:t>Antioxidants</a:t>
            </a:r>
            <a:r>
              <a:rPr lang="pt-BR" sz="1400" b="0" i="1" dirty="0">
                <a:solidFill>
                  <a:srgbClr val="212121"/>
                </a:solidFill>
                <a:effectLst/>
                <a:latin typeface="Roboto" panose="02000000000000000000" pitchFamily="2" charset="0"/>
              </a:rPr>
              <a:t> (Basel)</a:t>
            </a:r>
            <a:r>
              <a:rPr lang="pt-BR" sz="1400" b="0" i="0" dirty="0">
                <a:solidFill>
                  <a:srgbClr val="212121"/>
                </a:solidFill>
                <a:effectLst/>
                <a:latin typeface="Roboto" panose="02000000000000000000" pitchFamily="2" charset="0"/>
              </a:rPr>
              <a:t>. 2022;11(11):2244.</a:t>
            </a:r>
            <a:endParaRPr lang="pt-BR" sz="2000" dirty="0">
              <a:latin typeface="Kelson" panose="02000506000000020004" pitchFamily="2" charset="0"/>
            </a:endParaRPr>
          </a:p>
        </p:txBody>
      </p:sp>
      <p:sp>
        <p:nvSpPr>
          <p:cNvPr id="14" name="TextBox 24">
            <a:extLst>
              <a:ext uri="{FF2B5EF4-FFF2-40B4-BE49-F238E27FC236}">
                <a16:creationId xmlns:a16="http://schemas.microsoft.com/office/drawing/2014/main" id="{8D741D00-DAFD-D7D1-157C-33ED0F3C2D2F}"/>
              </a:ext>
            </a:extLst>
          </p:cNvPr>
          <p:cNvSpPr txBox="1"/>
          <p:nvPr/>
        </p:nvSpPr>
        <p:spPr>
          <a:xfrm>
            <a:off x="9268245" y="371067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sp>
        <p:nvSpPr>
          <p:cNvPr id="17" name="CaixaDeTexto 16">
            <a:extLst>
              <a:ext uri="{FF2B5EF4-FFF2-40B4-BE49-F238E27FC236}">
                <a16:creationId xmlns:a16="http://schemas.microsoft.com/office/drawing/2014/main" id="{200CECD9-47DC-4776-A361-94A1A2B6F4FD}"/>
              </a:ext>
            </a:extLst>
          </p:cNvPr>
          <p:cNvSpPr txBox="1"/>
          <p:nvPr/>
        </p:nvSpPr>
        <p:spPr>
          <a:xfrm>
            <a:off x="2513920" y="239114"/>
            <a:ext cx="7153832" cy="923330"/>
          </a:xfrm>
          <a:prstGeom prst="rect">
            <a:avLst/>
          </a:prstGeom>
          <a:noFill/>
        </p:spPr>
        <p:txBody>
          <a:bodyPr wrap="square" rtlCol="0">
            <a:spAutoFit/>
          </a:bodyPr>
          <a:lstStyle/>
          <a:p>
            <a:pPr algn="ctr"/>
            <a:r>
              <a:rPr lang="pt-BR" sz="5400" b="1" i="1" dirty="0">
                <a:solidFill>
                  <a:srgbClr val="131F27"/>
                </a:solidFill>
                <a:latin typeface="Okana Black Oblique" pitchFamily="2" charset="0"/>
              </a:rPr>
              <a:t>Melatonina e o Intestino</a:t>
            </a:r>
            <a:endParaRPr lang="pt-BR" sz="4400" b="1" i="1" dirty="0">
              <a:solidFill>
                <a:srgbClr val="131F27"/>
              </a:solidFill>
              <a:latin typeface="Okana Black Oblique" pitchFamily="2" charset="0"/>
            </a:endParaRPr>
          </a:p>
        </p:txBody>
      </p:sp>
      <p:pic>
        <p:nvPicPr>
          <p:cNvPr id="5" name="Imagem 4" descr="Diagrama&#10;&#10;Descrição gerada automaticamente">
            <a:extLst>
              <a:ext uri="{FF2B5EF4-FFF2-40B4-BE49-F238E27FC236}">
                <a16:creationId xmlns:a16="http://schemas.microsoft.com/office/drawing/2014/main" id="{46FBAEB1-04F0-ACBF-7478-229CF0F7AA3E}"/>
              </a:ext>
            </a:extLst>
          </p:cNvPr>
          <p:cNvPicPr>
            <a:picLocks noChangeAspect="1"/>
          </p:cNvPicPr>
          <p:nvPr/>
        </p:nvPicPr>
        <p:blipFill>
          <a:blip r:embed="rId5"/>
          <a:stretch>
            <a:fillRect/>
          </a:stretch>
        </p:blipFill>
        <p:spPr>
          <a:xfrm>
            <a:off x="5898177" y="1335800"/>
            <a:ext cx="6158357" cy="4128507"/>
          </a:xfrm>
          <a:prstGeom prst="rect">
            <a:avLst/>
          </a:prstGeom>
        </p:spPr>
      </p:pic>
      <p:sp>
        <p:nvSpPr>
          <p:cNvPr id="8" name="CaixaDeTexto 7">
            <a:extLst>
              <a:ext uri="{FF2B5EF4-FFF2-40B4-BE49-F238E27FC236}">
                <a16:creationId xmlns:a16="http://schemas.microsoft.com/office/drawing/2014/main" id="{8E52AE2B-19CB-B14B-2E03-8C62BA6F9552}"/>
              </a:ext>
            </a:extLst>
          </p:cNvPr>
          <p:cNvSpPr txBox="1"/>
          <p:nvPr/>
        </p:nvSpPr>
        <p:spPr>
          <a:xfrm>
            <a:off x="494464" y="4336467"/>
            <a:ext cx="4960884" cy="707886"/>
          </a:xfrm>
          <a:prstGeom prst="rect">
            <a:avLst/>
          </a:prstGeom>
          <a:noFill/>
        </p:spPr>
        <p:txBody>
          <a:bodyPr wrap="square" rtlCol="0">
            <a:spAutoFit/>
          </a:bodyPr>
          <a:lstStyle/>
          <a:p>
            <a:r>
              <a:rPr lang="pt-BR" sz="2000" dirty="0">
                <a:solidFill>
                  <a:schemeClr val="bg2">
                    <a:lumMod val="25000"/>
                  </a:schemeClr>
                </a:solidFill>
                <a:effectLst/>
                <a:latin typeface="Kelson" panose="02000506000000020004" pitchFamily="2" charset="0"/>
              </a:rPr>
              <a:t>Encontrada em todos os compartimentos do TGI (lúmen, mucosa e muscular)</a:t>
            </a:r>
          </a:p>
        </p:txBody>
      </p:sp>
      <p:grpSp>
        <p:nvGrpSpPr>
          <p:cNvPr id="9" name="Agrupar 8">
            <a:extLst>
              <a:ext uri="{FF2B5EF4-FFF2-40B4-BE49-F238E27FC236}">
                <a16:creationId xmlns:a16="http://schemas.microsoft.com/office/drawing/2014/main" id="{6DE4FD89-715B-0384-A951-C0F7DCB2C45B}"/>
              </a:ext>
            </a:extLst>
          </p:cNvPr>
          <p:cNvGrpSpPr/>
          <p:nvPr/>
        </p:nvGrpSpPr>
        <p:grpSpPr>
          <a:xfrm>
            <a:off x="1596584" y="1411947"/>
            <a:ext cx="2359667" cy="2313796"/>
            <a:chOff x="9268245" y="1991871"/>
            <a:chExt cx="2359667" cy="2313796"/>
          </a:xfrm>
        </p:grpSpPr>
        <p:sp>
          <p:nvSpPr>
            <p:cNvPr id="18" name="Rectangle: Rounded Corners 13">
              <a:extLst>
                <a:ext uri="{FF2B5EF4-FFF2-40B4-BE49-F238E27FC236}">
                  <a16:creationId xmlns:a16="http://schemas.microsoft.com/office/drawing/2014/main" id="{2C701AEF-F9E9-6C51-946A-EB54AB902C9D}"/>
                </a:ext>
              </a:extLst>
            </p:cNvPr>
            <p:cNvSpPr/>
            <p:nvPr/>
          </p:nvSpPr>
          <p:spPr>
            <a:xfrm>
              <a:off x="9441078" y="1991871"/>
              <a:ext cx="2004116" cy="2313796"/>
            </a:xfrm>
            <a:prstGeom prst="roundRect">
              <a:avLst>
                <a:gd name="adj" fmla="val 0"/>
              </a:avLst>
            </a:prstGeom>
            <a:solidFill>
              <a:srgbClr val="131F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9" name="Agrupar 18">
              <a:extLst>
                <a:ext uri="{FF2B5EF4-FFF2-40B4-BE49-F238E27FC236}">
                  <a16:creationId xmlns:a16="http://schemas.microsoft.com/office/drawing/2014/main" id="{0179CCE9-C19C-6E10-1BDE-255F080CEBF5}"/>
                </a:ext>
              </a:extLst>
            </p:cNvPr>
            <p:cNvGrpSpPr/>
            <p:nvPr/>
          </p:nvGrpSpPr>
          <p:grpSpPr>
            <a:xfrm>
              <a:off x="9268245" y="2291797"/>
              <a:ext cx="2359667" cy="1880541"/>
              <a:chOff x="9268245" y="2291797"/>
              <a:chExt cx="2359667" cy="1880541"/>
            </a:xfrm>
          </p:grpSpPr>
          <p:sp>
            <p:nvSpPr>
              <p:cNvPr id="20" name="TextBox 24">
                <a:extLst>
                  <a:ext uri="{FF2B5EF4-FFF2-40B4-BE49-F238E27FC236}">
                    <a16:creationId xmlns:a16="http://schemas.microsoft.com/office/drawing/2014/main" id="{CB0D94E5-BAEA-4898-BAEF-04C9AEBA11CF}"/>
                  </a:ext>
                </a:extLst>
              </p:cNvPr>
              <p:cNvSpPr txBox="1"/>
              <p:nvPr/>
            </p:nvSpPr>
            <p:spPr>
              <a:xfrm>
                <a:off x="9268245" y="371067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sp>
            <p:nvSpPr>
              <p:cNvPr id="21" name="Arc 23">
                <a:extLst>
                  <a:ext uri="{FF2B5EF4-FFF2-40B4-BE49-F238E27FC236}">
                    <a16:creationId xmlns:a16="http://schemas.microsoft.com/office/drawing/2014/main" id="{A049EDCC-8D67-C16F-CC41-2D79D99CC4B2}"/>
                  </a:ext>
                </a:extLst>
              </p:cNvPr>
              <p:cNvSpPr/>
              <p:nvPr/>
            </p:nvSpPr>
            <p:spPr>
              <a:xfrm>
                <a:off x="9822020" y="2291797"/>
                <a:ext cx="1242231" cy="1183587"/>
              </a:xfrm>
              <a:prstGeom prst="arc">
                <a:avLst>
                  <a:gd name="adj1" fmla="val 15464204"/>
                  <a:gd name="adj2" fmla="val 13336961"/>
                </a:avLst>
              </a:prstGeom>
              <a:solidFill>
                <a:srgbClr val="131F27"/>
              </a:solidFill>
              <a:ln w="190500" cap="rnd">
                <a:solidFill>
                  <a:srgbClr val="00BEE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solidFill>
                    <a:srgbClr val="991919"/>
                  </a:solidFill>
                </a:endParaRPr>
              </a:p>
            </p:txBody>
          </p:sp>
          <p:sp>
            <p:nvSpPr>
              <p:cNvPr id="22" name="TextBox 25">
                <a:extLst>
                  <a:ext uri="{FF2B5EF4-FFF2-40B4-BE49-F238E27FC236}">
                    <a16:creationId xmlns:a16="http://schemas.microsoft.com/office/drawing/2014/main" id="{54B00DE5-C1D5-2520-DE44-372804851C82}"/>
                  </a:ext>
                </a:extLst>
              </p:cNvPr>
              <p:cNvSpPr txBox="1"/>
              <p:nvPr/>
            </p:nvSpPr>
            <p:spPr>
              <a:xfrm>
                <a:off x="9997817" y="2674369"/>
                <a:ext cx="929800" cy="523220"/>
              </a:xfrm>
              <a:prstGeom prst="rect">
                <a:avLst/>
              </a:prstGeom>
              <a:noFill/>
            </p:spPr>
            <p:txBody>
              <a:bodyPr wrap="square" rtlCol="0">
                <a:spAutoFit/>
              </a:bodyPr>
              <a:lstStyle/>
              <a:p>
                <a:r>
                  <a:rPr lang="en-US" sz="2800" b="1" i="1" dirty="0">
                    <a:solidFill>
                      <a:srgbClr val="F2B705"/>
                    </a:solidFill>
                    <a:latin typeface="Okana Black Oblique" pitchFamily="2" charset="0"/>
                  </a:rPr>
                  <a:t>400x</a:t>
                </a:r>
                <a:endParaRPr lang="en-ID" sz="1400" b="1" i="1" dirty="0">
                  <a:solidFill>
                    <a:srgbClr val="F2B705"/>
                  </a:solidFill>
                  <a:latin typeface="Okana Black Oblique" pitchFamily="2" charset="0"/>
                </a:endParaRPr>
              </a:p>
            </p:txBody>
          </p:sp>
        </p:grpSp>
      </p:grpSp>
    </p:spTree>
    <p:extLst>
      <p:ext uri="{BB962C8B-B14F-4D97-AF65-F5344CB8AC3E}">
        <p14:creationId xmlns:p14="http://schemas.microsoft.com/office/powerpoint/2010/main" val="4203068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CF855-9F24-C8D2-800B-4FD55D23B01A}"/>
            </a:ext>
          </a:extLst>
        </p:cNvPr>
        <p:cNvGrpSpPr/>
        <p:nvPr/>
      </p:nvGrpSpPr>
      <p:grpSpPr>
        <a:xfrm>
          <a:off x="0" y="0"/>
          <a:ext cx="0" cy="0"/>
          <a:chOff x="0" y="0"/>
          <a:chExt cx="0" cy="0"/>
        </a:xfrm>
      </p:grpSpPr>
      <p:grpSp>
        <p:nvGrpSpPr>
          <p:cNvPr id="4" name="Agrupar 3">
            <a:extLst>
              <a:ext uri="{FF2B5EF4-FFF2-40B4-BE49-F238E27FC236}">
                <a16:creationId xmlns:a16="http://schemas.microsoft.com/office/drawing/2014/main" id="{221DC03F-04C8-0964-6924-7D4A6D997EC2}"/>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48EF9028-D572-42B2-B5AD-E2883DC9B8C2}"/>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10D5D7CD-C03E-AA86-BEAD-15EEBCF2873D}"/>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F3C6B966-29DA-D77A-FCAF-15FDD5739D76}"/>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A2875C07-0093-51EB-8F93-5F51DC0407EF}"/>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3" name="CaixaDeTexto 12">
            <a:extLst>
              <a:ext uri="{FF2B5EF4-FFF2-40B4-BE49-F238E27FC236}">
                <a16:creationId xmlns:a16="http://schemas.microsoft.com/office/drawing/2014/main" id="{33107005-FC01-13CE-53C8-CC6FFFBCEAE9}"/>
              </a:ext>
            </a:extLst>
          </p:cNvPr>
          <p:cNvSpPr txBox="1"/>
          <p:nvPr/>
        </p:nvSpPr>
        <p:spPr>
          <a:xfrm>
            <a:off x="316926" y="5511274"/>
            <a:ext cx="4341140" cy="307777"/>
          </a:xfrm>
          <a:prstGeom prst="rect">
            <a:avLst/>
          </a:prstGeom>
          <a:noFill/>
        </p:spPr>
        <p:txBody>
          <a:bodyPr wrap="square" rtlCol="0">
            <a:spAutoFit/>
          </a:bodyPr>
          <a:lstStyle/>
          <a:p>
            <a:r>
              <a:rPr lang="pt-BR" sz="1400" b="0" i="0" dirty="0" err="1">
                <a:solidFill>
                  <a:srgbClr val="212121"/>
                </a:solidFill>
                <a:effectLst/>
                <a:latin typeface="Roboto" panose="02000000000000000000" pitchFamily="2" charset="0"/>
              </a:rPr>
              <a:t>Iesanu</a:t>
            </a:r>
            <a:r>
              <a:rPr lang="pt-BR" sz="1400" b="0" i="0" dirty="0">
                <a:solidFill>
                  <a:srgbClr val="212121"/>
                </a:solidFill>
                <a:effectLst/>
                <a:latin typeface="Roboto" panose="02000000000000000000" pitchFamily="2" charset="0"/>
              </a:rPr>
              <a:t> et al. </a:t>
            </a:r>
            <a:r>
              <a:rPr lang="pt-BR" sz="1400" b="0" i="1" dirty="0" err="1">
                <a:solidFill>
                  <a:srgbClr val="212121"/>
                </a:solidFill>
                <a:effectLst/>
                <a:latin typeface="Roboto" panose="02000000000000000000" pitchFamily="2" charset="0"/>
              </a:rPr>
              <a:t>Antioxidants</a:t>
            </a:r>
            <a:r>
              <a:rPr lang="pt-BR" sz="1400" b="0" i="1" dirty="0">
                <a:solidFill>
                  <a:srgbClr val="212121"/>
                </a:solidFill>
                <a:effectLst/>
                <a:latin typeface="Roboto" panose="02000000000000000000" pitchFamily="2" charset="0"/>
              </a:rPr>
              <a:t> (Basel)</a:t>
            </a:r>
            <a:r>
              <a:rPr lang="pt-BR" sz="1400" b="0" i="0" dirty="0">
                <a:solidFill>
                  <a:srgbClr val="212121"/>
                </a:solidFill>
                <a:effectLst/>
                <a:latin typeface="Roboto" panose="02000000000000000000" pitchFamily="2" charset="0"/>
              </a:rPr>
              <a:t>. 2022;11(11):2244.</a:t>
            </a:r>
            <a:endParaRPr lang="pt-BR" sz="2000" dirty="0">
              <a:latin typeface="Kelson" panose="02000506000000020004" pitchFamily="2" charset="0"/>
            </a:endParaRPr>
          </a:p>
        </p:txBody>
      </p:sp>
      <p:sp>
        <p:nvSpPr>
          <p:cNvPr id="14" name="TextBox 24">
            <a:extLst>
              <a:ext uri="{FF2B5EF4-FFF2-40B4-BE49-F238E27FC236}">
                <a16:creationId xmlns:a16="http://schemas.microsoft.com/office/drawing/2014/main" id="{8848CC83-5CB3-3985-FA9E-5F82D5CBF75B}"/>
              </a:ext>
            </a:extLst>
          </p:cNvPr>
          <p:cNvSpPr txBox="1"/>
          <p:nvPr/>
        </p:nvSpPr>
        <p:spPr>
          <a:xfrm>
            <a:off x="9268245" y="371067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sp>
        <p:nvSpPr>
          <p:cNvPr id="17" name="CaixaDeTexto 16">
            <a:extLst>
              <a:ext uri="{FF2B5EF4-FFF2-40B4-BE49-F238E27FC236}">
                <a16:creationId xmlns:a16="http://schemas.microsoft.com/office/drawing/2014/main" id="{F27E347F-C18F-CF81-6D9E-564BBE6B22B8}"/>
              </a:ext>
            </a:extLst>
          </p:cNvPr>
          <p:cNvSpPr txBox="1"/>
          <p:nvPr/>
        </p:nvSpPr>
        <p:spPr>
          <a:xfrm>
            <a:off x="2513920" y="239114"/>
            <a:ext cx="7153832" cy="923330"/>
          </a:xfrm>
          <a:prstGeom prst="rect">
            <a:avLst/>
          </a:prstGeom>
          <a:noFill/>
        </p:spPr>
        <p:txBody>
          <a:bodyPr wrap="square" rtlCol="0">
            <a:spAutoFit/>
          </a:bodyPr>
          <a:lstStyle/>
          <a:p>
            <a:pPr algn="ctr"/>
            <a:r>
              <a:rPr lang="pt-BR" sz="5400" b="1" i="1" dirty="0">
                <a:solidFill>
                  <a:srgbClr val="131F27"/>
                </a:solidFill>
                <a:latin typeface="Okana Black Oblique" pitchFamily="2" charset="0"/>
              </a:rPr>
              <a:t>Melatonina e o Intestino</a:t>
            </a:r>
            <a:endParaRPr lang="pt-BR" sz="4400" b="1" i="1" dirty="0">
              <a:solidFill>
                <a:srgbClr val="131F27"/>
              </a:solidFill>
              <a:latin typeface="Okana Black Oblique" pitchFamily="2" charset="0"/>
            </a:endParaRPr>
          </a:p>
        </p:txBody>
      </p:sp>
      <p:sp>
        <p:nvSpPr>
          <p:cNvPr id="8" name="CaixaDeTexto 7">
            <a:extLst>
              <a:ext uri="{FF2B5EF4-FFF2-40B4-BE49-F238E27FC236}">
                <a16:creationId xmlns:a16="http://schemas.microsoft.com/office/drawing/2014/main" id="{A8CD868D-A434-4104-C287-3169235A2D15}"/>
              </a:ext>
            </a:extLst>
          </p:cNvPr>
          <p:cNvSpPr txBox="1"/>
          <p:nvPr/>
        </p:nvSpPr>
        <p:spPr>
          <a:xfrm>
            <a:off x="707283" y="2521251"/>
            <a:ext cx="4960884" cy="1631216"/>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2">
                    <a:lumMod val="25000"/>
                  </a:schemeClr>
                </a:solidFill>
                <a:effectLst/>
                <a:latin typeface="Kelson" panose="02000506000000020004" pitchFamily="2" charset="0"/>
              </a:rPr>
              <a:t>Modula </a:t>
            </a:r>
            <a:r>
              <a:rPr lang="pt-BR" sz="2000" dirty="0">
                <a:solidFill>
                  <a:schemeClr val="bg2">
                    <a:lumMod val="25000"/>
                  </a:schemeClr>
                </a:solidFill>
                <a:latin typeface="Kelson" panose="02000506000000020004" pitchFamily="2" charset="0"/>
              </a:rPr>
              <a:t>Citocinas</a:t>
            </a:r>
          </a:p>
          <a:p>
            <a:pPr marL="457200" indent="-457200">
              <a:buFont typeface="Arial" panose="020B0604020202020204" pitchFamily="34" charset="0"/>
              <a:buChar char="•"/>
            </a:pPr>
            <a:r>
              <a:rPr lang="pt-BR" sz="2000" dirty="0">
                <a:solidFill>
                  <a:schemeClr val="bg2">
                    <a:lumMod val="25000"/>
                  </a:schemeClr>
                </a:solidFill>
                <a:effectLst/>
                <a:latin typeface="Kelson" panose="02000506000000020004" pitchFamily="2" charset="0"/>
              </a:rPr>
              <a:t>Restabelece Home</a:t>
            </a:r>
            <a:r>
              <a:rPr lang="pt-BR" sz="2000" dirty="0">
                <a:solidFill>
                  <a:schemeClr val="bg2">
                    <a:lumMod val="25000"/>
                  </a:schemeClr>
                </a:solidFill>
                <a:latin typeface="Kelson" panose="02000506000000020004" pitchFamily="2" charset="0"/>
              </a:rPr>
              <a:t>ostase Glicose</a:t>
            </a:r>
          </a:p>
          <a:p>
            <a:pPr marL="457200" indent="-457200">
              <a:buFont typeface="Arial" panose="020B0604020202020204" pitchFamily="34" charset="0"/>
              <a:buChar char="•"/>
            </a:pPr>
            <a:r>
              <a:rPr lang="pt-BR" sz="2000" dirty="0">
                <a:solidFill>
                  <a:schemeClr val="bg2">
                    <a:lumMod val="25000"/>
                  </a:schemeClr>
                </a:solidFill>
                <a:effectLst/>
                <a:latin typeface="Kelson" panose="02000506000000020004" pitchFamily="2" charset="0"/>
              </a:rPr>
              <a:t>Mo</a:t>
            </a:r>
            <a:r>
              <a:rPr lang="pt-BR" sz="2000" dirty="0">
                <a:solidFill>
                  <a:schemeClr val="bg2">
                    <a:lumMod val="25000"/>
                  </a:schemeClr>
                </a:solidFill>
                <a:latin typeface="Kelson" panose="02000506000000020004" pitchFamily="2" charset="0"/>
              </a:rPr>
              <a:t>dula Microbiota Intestinal</a:t>
            </a:r>
          </a:p>
          <a:p>
            <a:pPr marL="457200" indent="-457200">
              <a:buFont typeface="Arial" panose="020B0604020202020204" pitchFamily="34" charset="0"/>
              <a:buChar char="•"/>
            </a:pPr>
            <a:r>
              <a:rPr lang="pt-BR" sz="2000" dirty="0">
                <a:solidFill>
                  <a:schemeClr val="bg2">
                    <a:lumMod val="25000"/>
                  </a:schemeClr>
                </a:solidFill>
                <a:effectLst/>
                <a:latin typeface="Kelson" panose="02000506000000020004" pitchFamily="2" charset="0"/>
              </a:rPr>
              <a:t>Reparo </a:t>
            </a:r>
            <a:r>
              <a:rPr lang="pt-BR" sz="2000" dirty="0" err="1">
                <a:solidFill>
                  <a:schemeClr val="bg2">
                    <a:lumMod val="25000"/>
                  </a:schemeClr>
                </a:solidFill>
                <a:effectLst/>
                <a:latin typeface="Kelson" panose="02000506000000020004" pitchFamily="2" charset="0"/>
              </a:rPr>
              <a:t>Tight-Junctions</a:t>
            </a:r>
            <a:endParaRPr lang="pt-BR" sz="2000" dirty="0">
              <a:solidFill>
                <a:schemeClr val="bg2">
                  <a:lumMod val="25000"/>
                </a:schemeClr>
              </a:solidFill>
              <a:effectLst/>
              <a:latin typeface="Kelson" panose="02000506000000020004" pitchFamily="2" charset="0"/>
            </a:endParaRPr>
          </a:p>
          <a:p>
            <a:pPr marL="457200" indent="-457200">
              <a:buFont typeface="Arial" panose="020B0604020202020204" pitchFamily="34" charset="0"/>
              <a:buChar char="•"/>
            </a:pPr>
            <a:r>
              <a:rPr lang="pt-BR" sz="2000" dirty="0">
                <a:solidFill>
                  <a:schemeClr val="bg2">
                    <a:lumMod val="25000"/>
                  </a:schemeClr>
                </a:solidFill>
                <a:latin typeface="Kelson" panose="02000506000000020004" pitchFamily="2" charset="0"/>
              </a:rPr>
              <a:t>Antioxidante</a:t>
            </a:r>
            <a:endParaRPr lang="pt-BR" sz="2000" dirty="0">
              <a:solidFill>
                <a:schemeClr val="bg2">
                  <a:lumMod val="25000"/>
                </a:schemeClr>
              </a:solidFill>
              <a:effectLst/>
              <a:latin typeface="Kelson" panose="02000506000000020004" pitchFamily="2" charset="0"/>
            </a:endParaRPr>
          </a:p>
        </p:txBody>
      </p:sp>
      <p:pic>
        <p:nvPicPr>
          <p:cNvPr id="9" name="Imagem 8" descr="Diagrama&#10;&#10;Descrição gerada automaticamente">
            <a:extLst>
              <a:ext uri="{FF2B5EF4-FFF2-40B4-BE49-F238E27FC236}">
                <a16:creationId xmlns:a16="http://schemas.microsoft.com/office/drawing/2014/main" id="{DA386F01-E35A-562A-1AB8-9B6691186F71}"/>
              </a:ext>
            </a:extLst>
          </p:cNvPr>
          <p:cNvPicPr>
            <a:picLocks noChangeAspect="1"/>
          </p:cNvPicPr>
          <p:nvPr/>
        </p:nvPicPr>
        <p:blipFill>
          <a:blip r:embed="rId5"/>
          <a:stretch>
            <a:fillRect/>
          </a:stretch>
        </p:blipFill>
        <p:spPr>
          <a:xfrm>
            <a:off x="6467816" y="1227882"/>
            <a:ext cx="5192588" cy="4581272"/>
          </a:xfrm>
          <a:prstGeom prst="rect">
            <a:avLst/>
          </a:prstGeom>
        </p:spPr>
      </p:pic>
      <p:sp>
        <p:nvSpPr>
          <p:cNvPr id="11" name="CaixaDeTexto 10">
            <a:extLst>
              <a:ext uri="{FF2B5EF4-FFF2-40B4-BE49-F238E27FC236}">
                <a16:creationId xmlns:a16="http://schemas.microsoft.com/office/drawing/2014/main" id="{CF62FD10-E166-ADB2-7B8C-5619D18BFC97}"/>
              </a:ext>
            </a:extLst>
          </p:cNvPr>
          <p:cNvSpPr txBox="1"/>
          <p:nvPr/>
        </p:nvSpPr>
        <p:spPr>
          <a:xfrm>
            <a:off x="759753" y="1897941"/>
            <a:ext cx="3031214" cy="523220"/>
          </a:xfrm>
          <a:prstGeom prst="rect">
            <a:avLst/>
          </a:prstGeom>
          <a:noFill/>
        </p:spPr>
        <p:txBody>
          <a:bodyPr wrap="none" rtlCol="0">
            <a:spAutoFit/>
          </a:bodyPr>
          <a:lstStyle/>
          <a:p>
            <a:r>
              <a:rPr lang="pt-BR" sz="2800" b="1" dirty="0">
                <a:solidFill>
                  <a:srgbClr val="17BBC7"/>
                </a:solidFill>
              </a:rPr>
              <a:t>FUNÇÕES NO TGI</a:t>
            </a:r>
          </a:p>
        </p:txBody>
      </p:sp>
    </p:spTree>
    <p:extLst>
      <p:ext uri="{BB962C8B-B14F-4D97-AF65-F5344CB8AC3E}">
        <p14:creationId xmlns:p14="http://schemas.microsoft.com/office/powerpoint/2010/main" val="3487972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289B2-1D56-2F2F-F948-2C88FC35061E}"/>
            </a:ext>
          </a:extLst>
        </p:cNvPr>
        <p:cNvGrpSpPr/>
        <p:nvPr/>
      </p:nvGrpSpPr>
      <p:grpSpPr>
        <a:xfrm>
          <a:off x="0" y="0"/>
          <a:ext cx="0" cy="0"/>
          <a:chOff x="0" y="0"/>
          <a:chExt cx="0" cy="0"/>
        </a:xfrm>
      </p:grpSpPr>
      <p:sp>
        <p:nvSpPr>
          <p:cNvPr id="40" name="Rectangle: Rounded Corners 5">
            <a:extLst>
              <a:ext uri="{FF2B5EF4-FFF2-40B4-BE49-F238E27FC236}">
                <a16:creationId xmlns:a16="http://schemas.microsoft.com/office/drawing/2014/main" id="{4599F8D4-FA1C-EF38-1C92-8C1ADFAF4656}"/>
              </a:ext>
            </a:extLst>
          </p:cNvPr>
          <p:cNvSpPr/>
          <p:nvPr/>
        </p:nvSpPr>
        <p:spPr>
          <a:xfrm>
            <a:off x="635000" y="1389342"/>
            <a:ext cx="10922000" cy="3904024"/>
          </a:xfrm>
          <a:prstGeom prst="roundRect">
            <a:avLst>
              <a:gd name="adj" fmla="val 10161"/>
            </a:avLst>
          </a:prstGeom>
          <a:solidFill>
            <a:schemeClr val="bg1"/>
          </a:solidFill>
          <a:ln>
            <a:noFill/>
          </a:ln>
          <a:effectLst>
            <a:outerShdw blurRad="533400" dist="152400" dir="5400000" sx="97000" sy="97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4" name="Agrupar 3">
            <a:extLst>
              <a:ext uri="{FF2B5EF4-FFF2-40B4-BE49-F238E27FC236}">
                <a16:creationId xmlns:a16="http://schemas.microsoft.com/office/drawing/2014/main" id="{58C6FED2-860E-A3FC-96B3-C3B9F5B05CAA}"/>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2FD0FC96-5848-95A2-2D3E-218F0D4AFF85}"/>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C0182B38-54BC-A36E-B0D0-B1C52501697B}"/>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4DF1A1D2-BCB2-570E-BAF5-48E82C4E99AC}"/>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F768BD8A-F23C-1B81-734A-92AC21C40603}"/>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3" name="CaixaDeTexto 12">
            <a:extLst>
              <a:ext uri="{FF2B5EF4-FFF2-40B4-BE49-F238E27FC236}">
                <a16:creationId xmlns:a16="http://schemas.microsoft.com/office/drawing/2014/main" id="{45A6C95D-EE9D-956F-38B6-844101FB15F3}"/>
              </a:ext>
            </a:extLst>
          </p:cNvPr>
          <p:cNvSpPr txBox="1"/>
          <p:nvPr/>
        </p:nvSpPr>
        <p:spPr>
          <a:xfrm>
            <a:off x="112328" y="5442571"/>
            <a:ext cx="4289192" cy="307777"/>
          </a:xfrm>
          <a:prstGeom prst="rect">
            <a:avLst/>
          </a:prstGeom>
          <a:noFill/>
        </p:spPr>
        <p:txBody>
          <a:bodyPr wrap="square" rtlCol="0">
            <a:spAutoFit/>
          </a:bodyPr>
          <a:lstStyle/>
          <a:p>
            <a:r>
              <a:rPr lang="pt-BR" sz="1400" dirty="0">
                <a:latin typeface="Kelson" panose="02000506000000020004" pitchFamily="2" charset="0"/>
              </a:rPr>
              <a:t>Chen et al. World J. </a:t>
            </a:r>
            <a:r>
              <a:rPr lang="pt-BR" sz="1400" dirty="0" err="1">
                <a:latin typeface="Kelson" panose="02000506000000020004" pitchFamily="2" charset="0"/>
              </a:rPr>
              <a:t>Gastroenterol</a:t>
            </a:r>
            <a:r>
              <a:rPr lang="pt-BR" sz="1400" dirty="0">
                <a:latin typeface="Kelson" panose="02000506000000020004" pitchFamily="2" charset="0"/>
              </a:rPr>
              <a:t>. 201;17:3888–3898.</a:t>
            </a:r>
            <a:endParaRPr lang="pt-BR" sz="2000" dirty="0">
              <a:latin typeface="Kelson" panose="02000506000000020004" pitchFamily="2" charset="0"/>
            </a:endParaRPr>
          </a:p>
        </p:txBody>
      </p:sp>
      <p:pic>
        <p:nvPicPr>
          <p:cNvPr id="11" name="Imagem 10">
            <a:extLst>
              <a:ext uri="{FF2B5EF4-FFF2-40B4-BE49-F238E27FC236}">
                <a16:creationId xmlns:a16="http://schemas.microsoft.com/office/drawing/2014/main" id="{19CE9737-015E-658B-AD76-D6E2F54DE96B}"/>
              </a:ext>
            </a:extLst>
          </p:cNvPr>
          <p:cNvPicPr>
            <a:picLocks noChangeAspect="1"/>
          </p:cNvPicPr>
          <p:nvPr/>
        </p:nvPicPr>
        <p:blipFill>
          <a:blip r:embed="rId5"/>
          <a:stretch>
            <a:fillRect/>
          </a:stretch>
        </p:blipFill>
        <p:spPr>
          <a:xfrm>
            <a:off x="214831" y="1147778"/>
            <a:ext cx="5520150" cy="4145588"/>
          </a:xfrm>
          <a:prstGeom prst="rect">
            <a:avLst/>
          </a:prstGeom>
        </p:spPr>
      </p:pic>
      <p:sp>
        <p:nvSpPr>
          <p:cNvPr id="14" name="TextBox 24">
            <a:extLst>
              <a:ext uri="{FF2B5EF4-FFF2-40B4-BE49-F238E27FC236}">
                <a16:creationId xmlns:a16="http://schemas.microsoft.com/office/drawing/2014/main" id="{0D94A4F4-E4CA-F882-13EB-15735315B7F0}"/>
              </a:ext>
            </a:extLst>
          </p:cNvPr>
          <p:cNvSpPr txBox="1"/>
          <p:nvPr/>
        </p:nvSpPr>
        <p:spPr>
          <a:xfrm>
            <a:off x="9268245" y="371067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sp>
        <p:nvSpPr>
          <p:cNvPr id="17" name="CaixaDeTexto 16">
            <a:extLst>
              <a:ext uri="{FF2B5EF4-FFF2-40B4-BE49-F238E27FC236}">
                <a16:creationId xmlns:a16="http://schemas.microsoft.com/office/drawing/2014/main" id="{03860E11-E582-3CF7-AFA9-89573F945251}"/>
              </a:ext>
            </a:extLst>
          </p:cNvPr>
          <p:cNvSpPr txBox="1"/>
          <p:nvPr/>
        </p:nvSpPr>
        <p:spPr>
          <a:xfrm>
            <a:off x="2513920" y="239114"/>
            <a:ext cx="7153832" cy="923330"/>
          </a:xfrm>
          <a:prstGeom prst="rect">
            <a:avLst/>
          </a:prstGeom>
          <a:noFill/>
        </p:spPr>
        <p:txBody>
          <a:bodyPr wrap="square" rtlCol="0">
            <a:spAutoFit/>
          </a:bodyPr>
          <a:lstStyle/>
          <a:p>
            <a:pPr algn="ctr"/>
            <a:r>
              <a:rPr lang="pt-BR" sz="5400" b="1" i="1" dirty="0">
                <a:solidFill>
                  <a:srgbClr val="131F27"/>
                </a:solidFill>
                <a:latin typeface="Okana Black Oblique" pitchFamily="2" charset="0"/>
              </a:rPr>
              <a:t>O metabolismo da melatonina</a:t>
            </a:r>
            <a:endParaRPr lang="pt-BR" sz="4400" b="1" i="1" dirty="0">
              <a:solidFill>
                <a:srgbClr val="131F27"/>
              </a:solidFill>
              <a:latin typeface="Okana Black Oblique" pitchFamily="2" charset="0"/>
            </a:endParaRPr>
          </a:p>
        </p:txBody>
      </p:sp>
      <p:pic>
        <p:nvPicPr>
          <p:cNvPr id="5" name="Imagem 4" descr="Diagrama&#10;&#10;Descrição gerada automaticamente">
            <a:extLst>
              <a:ext uri="{FF2B5EF4-FFF2-40B4-BE49-F238E27FC236}">
                <a16:creationId xmlns:a16="http://schemas.microsoft.com/office/drawing/2014/main" id="{D6C30E2F-D42E-3C3B-7F25-9A315A5ED57A}"/>
              </a:ext>
            </a:extLst>
          </p:cNvPr>
          <p:cNvPicPr>
            <a:picLocks noChangeAspect="1"/>
          </p:cNvPicPr>
          <p:nvPr/>
        </p:nvPicPr>
        <p:blipFill>
          <a:blip r:embed="rId6"/>
          <a:stretch>
            <a:fillRect/>
          </a:stretch>
        </p:blipFill>
        <p:spPr>
          <a:xfrm>
            <a:off x="6320661" y="1138648"/>
            <a:ext cx="5656508" cy="4145588"/>
          </a:xfrm>
          <a:prstGeom prst="rect">
            <a:avLst/>
          </a:prstGeom>
        </p:spPr>
      </p:pic>
      <p:sp>
        <p:nvSpPr>
          <p:cNvPr id="18" name="CaixaDeTexto 17">
            <a:extLst>
              <a:ext uri="{FF2B5EF4-FFF2-40B4-BE49-F238E27FC236}">
                <a16:creationId xmlns:a16="http://schemas.microsoft.com/office/drawing/2014/main" id="{35055585-EAED-573C-CA00-1DBE7C673C47}"/>
              </a:ext>
            </a:extLst>
          </p:cNvPr>
          <p:cNvSpPr txBox="1"/>
          <p:nvPr/>
        </p:nvSpPr>
        <p:spPr>
          <a:xfrm>
            <a:off x="7715394" y="5512720"/>
            <a:ext cx="4341140" cy="307777"/>
          </a:xfrm>
          <a:prstGeom prst="rect">
            <a:avLst/>
          </a:prstGeom>
          <a:noFill/>
        </p:spPr>
        <p:txBody>
          <a:bodyPr wrap="square" rtlCol="0">
            <a:spAutoFit/>
          </a:bodyPr>
          <a:lstStyle/>
          <a:p>
            <a:r>
              <a:rPr lang="pt-BR" sz="1400" b="0" i="0" dirty="0" err="1">
                <a:solidFill>
                  <a:srgbClr val="212121"/>
                </a:solidFill>
                <a:effectLst/>
                <a:latin typeface="Roboto" panose="02000000000000000000" pitchFamily="2" charset="0"/>
              </a:rPr>
              <a:t>Iesanu</a:t>
            </a:r>
            <a:r>
              <a:rPr lang="pt-BR" sz="1400" b="0" i="0" dirty="0">
                <a:solidFill>
                  <a:srgbClr val="212121"/>
                </a:solidFill>
                <a:effectLst/>
                <a:latin typeface="Roboto" panose="02000000000000000000" pitchFamily="2" charset="0"/>
              </a:rPr>
              <a:t> et al. </a:t>
            </a:r>
            <a:r>
              <a:rPr lang="pt-BR" sz="1400" b="0" i="1" dirty="0" err="1">
                <a:solidFill>
                  <a:srgbClr val="212121"/>
                </a:solidFill>
                <a:effectLst/>
                <a:latin typeface="Roboto" panose="02000000000000000000" pitchFamily="2" charset="0"/>
              </a:rPr>
              <a:t>Antioxidants</a:t>
            </a:r>
            <a:r>
              <a:rPr lang="pt-BR" sz="1400" b="0" i="1" dirty="0">
                <a:solidFill>
                  <a:srgbClr val="212121"/>
                </a:solidFill>
                <a:effectLst/>
                <a:latin typeface="Roboto" panose="02000000000000000000" pitchFamily="2" charset="0"/>
              </a:rPr>
              <a:t> (Basel)</a:t>
            </a:r>
            <a:r>
              <a:rPr lang="pt-BR" sz="1400" b="0" i="0" dirty="0">
                <a:solidFill>
                  <a:srgbClr val="212121"/>
                </a:solidFill>
                <a:effectLst/>
                <a:latin typeface="Roboto" panose="02000000000000000000" pitchFamily="2" charset="0"/>
              </a:rPr>
              <a:t>. 2022;11(11):2244.</a:t>
            </a:r>
            <a:endParaRPr lang="pt-BR" sz="2000" dirty="0">
              <a:latin typeface="Kelson" panose="02000506000000020004" pitchFamily="2" charset="0"/>
            </a:endParaRPr>
          </a:p>
        </p:txBody>
      </p:sp>
    </p:spTree>
    <p:extLst>
      <p:ext uri="{BB962C8B-B14F-4D97-AF65-F5344CB8AC3E}">
        <p14:creationId xmlns:p14="http://schemas.microsoft.com/office/powerpoint/2010/main" val="3741216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591E1-D7E1-3D95-9CDE-2F704E42C053}"/>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D39C7415-B348-1FAF-1DD5-7E0C08EE7029}"/>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6409D165-1F57-3BDA-D009-FCDD1B68A706}"/>
              </a:ext>
            </a:extLst>
          </p:cNvPr>
          <p:cNvSpPr txBox="1"/>
          <p:nvPr/>
        </p:nvSpPr>
        <p:spPr>
          <a:xfrm>
            <a:off x="325233" y="2271681"/>
            <a:ext cx="4960884" cy="3170099"/>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2">
                    <a:lumMod val="25000"/>
                  </a:schemeClr>
                </a:solidFill>
                <a:effectLst/>
                <a:latin typeface="Kelson" panose="02000506000000020004" pitchFamily="2" charset="0"/>
              </a:rPr>
              <a:t>Podemos encontrar melatonina em fontes alimentares animais e vegetais; a estrutura química é </a:t>
            </a:r>
            <a:r>
              <a:rPr lang="pt-BR" sz="2000" dirty="0" err="1">
                <a:solidFill>
                  <a:schemeClr val="bg2">
                    <a:lumMod val="25000"/>
                  </a:schemeClr>
                </a:solidFill>
                <a:effectLst/>
                <a:latin typeface="Kelson" panose="02000506000000020004" pitchFamily="2" charset="0"/>
              </a:rPr>
              <a:t>bioidêntica</a:t>
            </a:r>
            <a:r>
              <a:rPr lang="pt-BR" sz="2000" dirty="0">
                <a:solidFill>
                  <a:schemeClr val="bg2">
                    <a:lumMod val="25000"/>
                  </a:schemeClr>
                </a:solidFill>
                <a:effectLst/>
                <a:latin typeface="Kelson" panose="02000506000000020004" pitchFamily="2" charset="0"/>
              </a:rPr>
              <a:t> ao que é encontrado em humanos.</a:t>
            </a:r>
          </a:p>
          <a:p>
            <a:pPr marL="457200" indent="-457200">
              <a:buFont typeface="Arial" panose="020B0604020202020204" pitchFamily="34" charset="0"/>
              <a:buChar char="•"/>
            </a:pPr>
            <a:endParaRPr lang="pt-BR" sz="2000" dirty="0">
              <a:solidFill>
                <a:schemeClr val="bg2">
                  <a:lumMod val="25000"/>
                </a:schemeClr>
              </a:solidFill>
              <a:latin typeface="Kelson" panose="02000506000000020004" pitchFamily="2" charset="0"/>
            </a:endParaRPr>
          </a:p>
          <a:p>
            <a:pPr marL="457200" indent="-457200">
              <a:buFont typeface="Arial" panose="020B0604020202020204" pitchFamily="34" charset="0"/>
              <a:buChar char="•"/>
            </a:pPr>
            <a:endParaRPr lang="pt-BR" sz="2000" dirty="0">
              <a:solidFill>
                <a:schemeClr val="bg2">
                  <a:lumMod val="25000"/>
                </a:schemeClr>
              </a:solidFill>
              <a:latin typeface="Kelson" panose="02000506000000020004" pitchFamily="2" charset="0"/>
            </a:endParaRPr>
          </a:p>
          <a:p>
            <a:pPr marL="457200" indent="-457200">
              <a:buFont typeface="Arial" panose="020B0604020202020204" pitchFamily="34" charset="0"/>
              <a:buChar char="•"/>
            </a:pPr>
            <a:endParaRPr lang="pt-BR" sz="2000" dirty="0">
              <a:solidFill>
                <a:schemeClr val="bg2">
                  <a:lumMod val="25000"/>
                </a:schemeClr>
              </a:solidFill>
              <a:latin typeface="Kelson" panose="02000506000000020004" pitchFamily="2" charset="0"/>
            </a:endParaRPr>
          </a:p>
          <a:p>
            <a:pPr marL="457200" indent="-457200">
              <a:buFont typeface="Arial" panose="020B0604020202020204" pitchFamily="34" charset="0"/>
              <a:buChar char="•"/>
            </a:pPr>
            <a:r>
              <a:rPr lang="pt-BR" sz="2000" dirty="0">
                <a:solidFill>
                  <a:schemeClr val="bg2">
                    <a:lumMod val="25000"/>
                  </a:schemeClr>
                </a:solidFill>
                <a:effectLst/>
                <a:latin typeface="Kelson" panose="02000506000000020004" pitchFamily="2" charset="0"/>
              </a:rPr>
              <a:t>Variabilidade alta devido a </a:t>
            </a:r>
            <a:r>
              <a:rPr lang="pt-BR" sz="2000" dirty="0">
                <a:solidFill>
                  <a:schemeClr val="bg2">
                    <a:lumMod val="25000"/>
                  </a:schemeClr>
                </a:solidFill>
                <a:latin typeface="Kelson" panose="02000506000000020004" pitchFamily="2" charset="0"/>
              </a:rPr>
              <a:t>fatores como condições de cultivo, germinação e processamento.</a:t>
            </a:r>
            <a:endParaRPr lang="pt-BR" sz="2000" dirty="0">
              <a:solidFill>
                <a:schemeClr val="bg2">
                  <a:lumMod val="25000"/>
                </a:schemeClr>
              </a:solidFill>
              <a:effectLst/>
              <a:latin typeface="Kelson" panose="02000506000000020004" pitchFamily="2" charset="0"/>
            </a:endParaRPr>
          </a:p>
        </p:txBody>
      </p:sp>
      <p:sp>
        <p:nvSpPr>
          <p:cNvPr id="3" name="CaixaDeTexto 2">
            <a:extLst>
              <a:ext uri="{FF2B5EF4-FFF2-40B4-BE49-F238E27FC236}">
                <a16:creationId xmlns:a16="http://schemas.microsoft.com/office/drawing/2014/main" id="{ADB4CF5F-B00C-FEE8-29B1-E5544FBD37D7}"/>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rgbClr val="F2B705"/>
                </a:solidFill>
                <a:latin typeface="Okana Black Oblique" pitchFamily="2" charset="0"/>
              </a:rPr>
              <a:t>Fontes Alimentares</a:t>
            </a:r>
          </a:p>
        </p:txBody>
      </p:sp>
      <p:pic>
        <p:nvPicPr>
          <p:cNvPr id="8" name="Imagem 7" descr="Tabela&#10;&#10;Descrição gerada automaticamente">
            <a:extLst>
              <a:ext uri="{FF2B5EF4-FFF2-40B4-BE49-F238E27FC236}">
                <a16:creationId xmlns:a16="http://schemas.microsoft.com/office/drawing/2014/main" id="{7874EA1F-0C29-ADD3-F632-462FD47D4F86}"/>
              </a:ext>
            </a:extLst>
          </p:cNvPr>
          <p:cNvPicPr>
            <a:picLocks noChangeAspect="1"/>
          </p:cNvPicPr>
          <p:nvPr/>
        </p:nvPicPr>
        <p:blipFill>
          <a:blip r:embed="rId3"/>
          <a:stretch>
            <a:fillRect/>
          </a:stretch>
        </p:blipFill>
        <p:spPr>
          <a:xfrm>
            <a:off x="5475898" y="2271681"/>
            <a:ext cx="6598610" cy="3477875"/>
          </a:xfrm>
          <a:prstGeom prst="rect">
            <a:avLst/>
          </a:prstGeom>
        </p:spPr>
      </p:pic>
      <p:sp>
        <p:nvSpPr>
          <p:cNvPr id="4" name="CaixaDeTexto 3">
            <a:extLst>
              <a:ext uri="{FF2B5EF4-FFF2-40B4-BE49-F238E27FC236}">
                <a16:creationId xmlns:a16="http://schemas.microsoft.com/office/drawing/2014/main" id="{5642F9CF-31B3-1027-9D04-22B589291178}"/>
              </a:ext>
            </a:extLst>
          </p:cNvPr>
          <p:cNvSpPr txBox="1"/>
          <p:nvPr/>
        </p:nvSpPr>
        <p:spPr>
          <a:xfrm>
            <a:off x="117489" y="6402647"/>
            <a:ext cx="11957019" cy="307777"/>
          </a:xfrm>
          <a:prstGeom prst="rect">
            <a:avLst/>
          </a:prstGeom>
          <a:noFill/>
        </p:spPr>
        <p:txBody>
          <a:bodyPr wrap="square" rtlCol="0">
            <a:spAutoFit/>
          </a:bodyPr>
          <a:lstStyle/>
          <a:p>
            <a:r>
              <a:rPr lang="pt-BR" sz="1400" dirty="0" err="1">
                <a:latin typeface="Kelson" panose="02000506000000020004" pitchFamily="2" charset="0"/>
              </a:rPr>
              <a:t>Minich</a:t>
            </a:r>
            <a:r>
              <a:rPr lang="pt-BR" sz="1400" dirty="0">
                <a:latin typeface="Kelson" panose="02000506000000020004" pitchFamily="2" charset="0"/>
              </a:rPr>
              <a:t> et al. </a:t>
            </a:r>
            <a:r>
              <a:rPr lang="pt-BR" sz="1400" dirty="0" err="1">
                <a:latin typeface="Kelson" panose="02000506000000020004" pitchFamily="2" charset="0"/>
              </a:rPr>
              <a:t>Nutrients</a:t>
            </a:r>
            <a:r>
              <a:rPr lang="pt-BR" sz="1400" dirty="0">
                <a:latin typeface="Kelson" panose="02000506000000020004" pitchFamily="2" charset="0"/>
              </a:rPr>
              <a:t> 2022; 14:3934</a:t>
            </a:r>
            <a:endParaRPr lang="pt-BR" sz="2000" dirty="0">
              <a:latin typeface="Kelson" panose="02000506000000020004" pitchFamily="2" charset="0"/>
            </a:endParaRPr>
          </a:p>
        </p:txBody>
      </p:sp>
    </p:spTree>
    <p:extLst>
      <p:ext uri="{BB962C8B-B14F-4D97-AF65-F5344CB8AC3E}">
        <p14:creationId xmlns:p14="http://schemas.microsoft.com/office/powerpoint/2010/main" val="715235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C123D-3B09-1525-C291-5FAF6B7E3687}"/>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23DFE1ED-BEBD-DEEF-72D7-7C5B99570491}"/>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37247BC0-1169-7060-2184-FC92C1F1FBFB}"/>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rgbClr val="F2B705"/>
                </a:solidFill>
                <a:latin typeface="Okana Black Oblique" pitchFamily="2" charset="0"/>
              </a:rPr>
              <a:t>Fontes Alimentares</a:t>
            </a:r>
          </a:p>
        </p:txBody>
      </p:sp>
      <p:sp>
        <p:nvSpPr>
          <p:cNvPr id="4" name="CaixaDeTexto 3">
            <a:extLst>
              <a:ext uri="{FF2B5EF4-FFF2-40B4-BE49-F238E27FC236}">
                <a16:creationId xmlns:a16="http://schemas.microsoft.com/office/drawing/2014/main" id="{F13CE33C-65DA-B1DD-5171-7CA2A962992F}"/>
              </a:ext>
            </a:extLst>
          </p:cNvPr>
          <p:cNvSpPr txBox="1"/>
          <p:nvPr/>
        </p:nvSpPr>
        <p:spPr>
          <a:xfrm>
            <a:off x="117489" y="6402647"/>
            <a:ext cx="11957019" cy="307777"/>
          </a:xfrm>
          <a:prstGeom prst="rect">
            <a:avLst/>
          </a:prstGeom>
          <a:noFill/>
        </p:spPr>
        <p:txBody>
          <a:bodyPr wrap="square" rtlCol="0">
            <a:spAutoFit/>
          </a:bodyPr>
          <a:lstStyle/>
          <a:p>
            <a:r>
              <a:rPr lang="pt-BR" sz="1400" b="0" i="0" dirty="0">
                <a:solidFill>
                  <a:srgbClr val="212121"/>
                </a:solidFill>
                <a:effectLst/>
                <a:latin typeface="system-ui"/>
              </a:rPr>
              <a:t>Brennan </a:t>
            </a:r>
            <a:r>
              <a:rPr lang="pt-BR" sz="1400" b="0" i="0" dirty="0" err="1">
                <a:solidFill>
                  <a:srgbClr val="212121"/>
                </a:solidFill>
                <a:effectLst/>
                <a:latin typeface="system-ui"/>
              </a:rPr>
              <a:t>R</a:t>
            </a:r>
            <a:r>
              <a:rPr lang="pt-BR" sz="1400" b="0" i="0" dirty="0">
                <a:solidFill>
                  <a:srgbClr val="212121"/>
                </a:solidFill>
                <a:effectLst/>
                <a:latin typeface="system-ui"/>
              </a:rPr>
              <a:t>, Jan JE, Lyons CJ. </a:t>
            </a:r>
            <a:r>
              <a:rPr lang="pt-BR" sz="1400" b="0" i="1" dirty="0">
                <a:solidFill>
                  <a:srgbClr val="212121"/>
                </a:solidFill>
                <a:effectLst/>
                <a:latin typeface="system-ui"/>
              </a:rPr>
              <a:t>Eye </a:t>
            </a:r>
            <a:r>
              <a:rPr lang="pt-BR" sz="1400" b="0" i="0" dirty="0">
                <a:solidFill>
                  <a:srgbClr val="212121"/>
                </a:solidFill>
                <a:effectLst/>
                <a:latin typeface="system-ui"/>
              </a:rPr>
              <a:t>2007;21(7):901-908.</a:t>
            </a:r>
            <a:endParaRPr lang="pt-BR" sz="2000" dirty="0">
              <a:latin typeface="Kelson" panose="02000506000000020004" pitchFamily="2" charset="0"/>
            </a:endParaRPr>
          </a:p>
        </p:txBody>
      </p:sp>
      <p:graphicFrame>
        <p:nvGraphicFramePr>
          <p:cNvPr id="5" name="Tabela 4">
            <a:extLst>
              <a:ext uri="{FF2B5EF4-FFF2-40B4-BE49-F238E27FC236}">
                <a16:creationId xmlns:a16="http://schemas.microsoft.com/office/drawing/2014/main" id="{0CDE449F-56EA-3877-D36C-6D4A3C568422}"/>
              </a:ext>
            </a:extLst>
          </p:cNvPr>
          <p:cNvGraphicFramePr>
            <a:graphicFrameLocks noGrp="1"/>
          </p:cNvGraphicFramePr>
          <p:nvPr>
            <p:extLst>
              <p:ext uri="{D42A27DB-BD31-4B8C-83A1-F6EECF244321}">
                <p14:modId xmlns:p14="http://schemas.microsoft.com/office/powerpoint/2010/main" val="1025804930"/>
              </p:ext>
            </p:extLst>
          </p:nvPr>
        </p:nvGraphicFramePr>
        <p:xfrm>
          <a:off x="2031998" y="3241032"/>
          <a:ext cx="8128000" cy="2595880"/>
        </p:xfrm>
        <a:graphic>
          <a:graphicData uri="http://schemas.openxmlformats.org/drawingml/2006/table">
            <a:tbl>
              <a:tblPr firstRow="1" bandRow="1">
                <a:tableStyleId>{5C22544A-7EE6-4342-B048-85BDC9FD1C3A}</a:tableStyleId>
              </a:tblPr>
              <a:tblGrid>
                <a:gridCol w="4058251">
                  <a:extLst>
                    <a:ext uri="{9D8B030D-6E8A-4147-A177-3AD203B41FA5}">
                      <a16:colId xmlns:a16="http://schemas.microsoft.com/office/drawing/2014/main" val="3396633709"/>
                    </a:ext>
                  </a:extLst>
                </a:gridCol>
                <a:gridCol w="4069749">
                  <a:extLst>
                    <a:ext uri="{9D8B030D-6E8A-4147-A177-3AD203B41FA5}">
                      <a16:colId xmlns:a16="http://schemas.microsoft.com/office/drawing/2014/main" val="2641289347"/>
                    </a:ext>
                  </a:extLst>
                </a:gridCol>
              </a:tblGrid>
              <a:tr h="370840">
                <a:tc>
                  <a:txBody>
                    <a:bodyPr/>
                    <a:lstStyle/>
                    <a:p>
                      <a:r>
                        <a:rPr lang="pt-BR" dirty="0"/>
                        <a:t>Alimento</a:t>
                      </a:r>
                    </a:p>
                  </a:txBody>
                  <a:tcPr/>
                </a:tc>
                <a:tc>
                  <a:txBody>
                    <a:bodyPr/>
                    <a:lstStyle/>
                    <a:p>
                      <a:r>
                        <a:rPr lang="pt-BR" dirty="0"/>
                        <a:t>Quantidade</a:t>
                      </a:r>
                    </a:p>
                  </a:txBody>
                  <a:tcPr/>
                </a:tc>
                <a:extLst>
                  <a:ext uri="{0D108BD9-81ED-4DB2-BD59-A6C34878D82A}">
                    <a16:rowId xmlns:a16="http://schemas.microsoft.com/office/drawing/2014/main" val="2818419950"/>
                  </a:ext>
                </a:extLst>
              </a:tr>
              <a:tr h="370840">
                <a:tc>
                  <a:txBody>
                    <a:bodyPr/>
                    <a:lstStyle/>
                    <a:p>
                      <a:r>
                        <a:rPr lang="pt-BR" dirty="0" err="1"/>
                        <a:t>Tart</a:t>
                      </a:r>
                      <a:r>
                        <a:rPr lang="pt-BR" dirty="0"/>
                        <a:t> Cherry</a:t>
                      </a:r>
                    </a:p>
                  </a:txBody>
                  <a:tcPr/>
                </a:tc>
                <a:tc>
                  <a:txBody>
                    <a:bodyPr/>
                    <a:lstStyle/>
                    <a:p>
                      <a:r>
                        <a:rPr lang="pt-BR" dirty="0"/>
                        <a:t>2718 cerejas</a:t>
                      </a:r>
                    </a:p>
                  </a:txBody>
                  <a:tcPr/>
                </a:tc>
                <a:extLst>
                  <a:ext uri="{0D108BD9-81ED-4DB2-BD59-A6C34878D82A}">
                    <a16:rowId xmlns:a16="http://schemas.microsoft.com/office/drawing/2014/main" val="1642794658"/>
                  </a:ext>
                </a:extLst>
              </a:tr>
              <a:tr h="370840">
                <a:tc>
                  <a:txBody>
                    <a:bodyPr/>
                    <a:lstStyle/>
                    <a:p>
                      <a:r>
                        <a:rPr lang="pt-BR" dirty="0"/>
                        <a:t>Nozes</a:t>
                      </a:r>
                    </a:p>
                  </a:txBody>
                  <a:tcPr/>
                </a:tc>
                <a:tc>
                  <a:txBody>
                    <a:bodyPr/>
                    <a:lstStyle/>
                    <a:p>
                      <a:r>
                        <a:rPr lang="pt-BR" dirty="0"/>
                        <a:t>857 xícaras</a:t>
                      </a:r>
                    </a:p>
                  </a:txBody>
                  <a:tcPr/>
                </a:tc>
                <a:extLst>
                  <a:ext uri="{0D108BD9-81ED-4DB2-BD59-A6C34878D82A}">
                    <a16:rowId xmlns:a16="http://schemas.microsoft.com/office/drawing/2014/main" val="1885095611"/>
                  </a:ext>
                </a:extLst>
              </a:tr>
              <a:tr h="370840">
                <a:tc>
                  <a:txBody>
                    <a:bodyPr/>
                    <a:lstStyle/>
                    <a:p>
                      <a:r>
                        <a:rPr lang="pt-BR" dirty="0"/>
                        <a:t>Leite</a:t>
                      </a:r>
                    </a:p>
                  </a:txBody>
                  <a:tcPr/>
                </a:tc>
                <a:tc>
                  <a:txBody>
                    <a:bodyPr/>
                    <a:lstStyle/>
                    <a:p>
                      <a:r>
                        <a:rPr lang="pt-BR" dirty="0"/>
                        <a:t>85 copos de 235ml de leite de vaca</a:t>
                      </a:r>
                    </a:p>
                  </a:txBody>
                  <a:tcPr/>
                </a:tc>
                <a:extLst>
                  <a:ext uri="{0D108BD9-81ED-4DB2-BD59-A6C34878D82A}">
                    <a16:rowId xmlns:a16="http://schemas.microsoft.com/office/drawing/2014/main" val="1000329443"/>
                  </a:ext>
                </a:extLst>
              </a:tr>
              <a:tr h="370840">
                <a:tc>
                  <a:txBody>
                    <a:bodyPr/>
                    <a:lstStyle/>
                    <a:p>
                      <a:r>
                        <a:rPr lang="pt-BR" dirty="0"/>
                        <a:t>Morango</a:t>
                      </a:r>
                    </a:p>
                  </a:txBody>
                  <a:tcPr/>
                </a:tc>
                <a:tc>
                  <a:txBody>
                    <a:bodyPr/>
                    <a:lstStyle/>
                    <a:p>
                      <a:r>
                        <a:rPr lang="pt-BR" dirty="0"/>
                        <a:t>2000 unidades médias</a:t>
                      </a:r>
                    </a:p>
                  </a:txBody>
                  <a:tcPr/>
                </a:tc>
                <a:extLst>
                  <a:ext uri="{0D108BD9-81ED-4DB2-BD59-A6C34878D82A}">
                    <a16:rowId xmlns:a16="http://schemas.microsoft.com/office/drawing/2014/main" val="253714132"/>
                  </a:ext>
                </a:extLst>
              </a:tr>
              <a:tr h="370840">
                <a:tc>
                  <a:txBody>
                    <a:bodyPr/>
                    <a:lstStyle/>
                    <a:p>
                      <a:r>
                        <a:rPr lang="pt-BR" dirty="0"/>
                        <a:t>Uvas</a:t>
                      </a:r>
                    </a:p>
                  </a:txBody>
                  <a:tcPr/>
                </a:tc>
                <a:tc>
                  <a:txBody>
                    <a:bodyPr/>
                    <a:lstStyle/>
                    <a:p>
                      <a:r>
                        <a:rPr lang="pt-BR" dirty="0"/>
                        <a:t>15000 uvas</a:t>
                      </a:r>
                    </a:p>
                  </a:txBody>
                  <a:tcPr/>
                </a:tc>
                <a:extLst>
                  <a:ext uri="{0D108BD9-81ED-4DB2-BD59-A6C34878D82A}">
                    <a16:rowId xmlns:a16="http://schemas.microsoft.com/office/drawing/2014/main" val="832374880"/>
                  </a:ext>
                </a:extLst>
              </a:tr>
              <a:tr h="370840">
                <a:tc>
                  <a:txBody>
                    <a:bodyPr/>
                    <a:lstStyle/>
                    <a:p>
                      <a:r>
                        <a:rPr lang="pt-BR" dirty="0"/>
                        <a:t>Tomate</a:t>
                      </a:r>
                    </a:p>
                  </a:txBody>
                  <a:tcPr/>
                </a:tc>
                <a:tc>
                  <a:txBody>
                    <a:bodyPr/>
                    <a:lstStyle/>
                    <a:p>
                      <a:r>
                        <a:rPr lang="pt-BR" dirty="0"/>
                        <a:t>20 tomates inteiros</a:t>
                      </a:r>
                    </a:p>
                  </a:txBody>
                  <a:tcPr/>
                </a:tc>
                <a:extLst>
                  <a:ext uri="{0D108BD9-81ED-4DB2-BD59-A6C34878D82A}">
                    <a16:rowId xmlns:a16="http://schemas.microsoft.com/office/drawing/2014/main" val="1675088601"/>
                  </a:ext>
                </a:extLst>
              </a:tr>
            </a:tbl>
          </a:graphicData>
        </a:graphic>
      </p:graphicFrame>
      <p:sp>
        <p:nvSpPr>
          <p:cNvPr id="7" name="CaixaDeTexto 6">
            <a:extLst>
              <a:ext uri="{FF2B5EF4-FFF2-40B4-BE49-F238E27FC236}">
                <a16:creationId xmlns:a16="http://schemas.microsoft.com/office/drawing/2014/main" id="{CD813218-6A08-A02C-4162-DA9DDE3D350F}"/>
              </a:ext>
            </a:extLst>
          </p:cNvPr>
          <p:cNvSpPr txBox="1"/>
          <p:nvPr/>
        </p:nvSpPr>
        <p:spPr>
          <a:xfrm>
            <a:off x="1458785" y="1829648"/>
            <a:ext cx="9274426" cy="1200329"/>
          </a:xfrm>
          <a:prstGeom prst="rect">
            <a:avLst/>
          </a:prstGeom>
          <a:noFill/>
        </p:spPr>
        <p:txBody>
          <a:bodyPr wrap="square" rtlCol="0">
            <a:spAutoFit/>
          </a:bodyPr>
          <a:lstStyle/>
          <a:p>
            <a:pPr algn="ctr"/>
            <a:r>
              <a:rPr lang="pt-BR" sz="3600" b="1" i="1" dirty="0">
                <a:solidFill>
                  <a:srgbClr val="131F27"/>
                </a:solidFill>
                <a:latin typeface="Okana Black Oblique" pitchFamily="2" charset="0"/>
              </a:rPr>
              <a:t>Seriam necessárias quantidades inviáveis de alimentos para alcançar uma dose fisiológica (0,3mg) de melatonina</a:t>
            </a:r>
            <a:endParaRPr lang="pt-BR" sz="2800" b="1" i="1" dirty="0">
              <a:solidFill>
                <a:srgbClr val="131F27"/>
              </a:solidFill>
              <a:latin typeface="Okana Black Oblique" pitchFamily="2" charset="0"/>
            </a:endParaRPr>
          </a:p>
        </p:txBody>
      </p:sp>
    </p:spTree>
    <p:extLst>
      <p:ext uri="{BB962C8B-B14F-4D97-AF65-F5344CB8AC3E}">
        <p14:creationId xmlns:p14="http://schemas.microsoft.com/office/powerpoint/2010/main" val="423100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44B52-10BE-044D-2AAF-B58622DD02F0}"/>
            </a:ext>
          </a:extLst>
        </p:cNvPr>
        <p:cNvGrpSpPr/>
        <p:nvPr/>
      </p:nvGrpSpPr>
      <p:grpSpPr>
        <a:xfrm>
          <a:off x="0" y="0"/>
          <a:ext cx="0" cy="0"/>
          <a:chOff x="0" y="0"/>
          <a:chExt cx="0" cy="0"/>
        </a:xfrm>
      </p:grpSpPr>
      <p:grpSp>
        <p:nvGrpSpPr>
          <p:cNvPr id="4" name="Agrupar 3">
            <a:extLst>
              <a:ext uri="{FF2B5EF4-FFF2-40B4-BE49-F238E27FC236}">
                <a16:creationId xmlns:a16="http://schemas.microsoft.com/office/drawing/2014/main" id="{3422E04E-C0C9-36D3-DE67-6F6358720079}"/>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97474B3E-6DDF-6400-8DD5-1A933055B473}"/>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233EE9BC-90A5-B721-BEDF-89EC1D491154}"/>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FCAB8577-2BC6-B34F-CC1C-D89064EB47CB}"/>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ED776B9D-2C1E-6579-C0A9-60BE7BB9FB55}"/>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3" name="CaixaDeTexto 12">
            <a:extLst>
              <a:ext uri="{FF2B5EF4-FFF2-40B4-BE49-F238E27FC236}">
                <a16:creationId xmlns:a16="http://schemas.microsoft.com/office/drawing/2014/main" id="{C823B60D-2053-BB4A-985F-A4B31B8E9D65}"/>
              </a:ext>
            </a:extLst>
          </p:cNvPr>
          <p:cNvSpPr txBox="1"/>
          <p:nvPr/>
        </p:nvSpPr>
        <p:spPr>
          <a:xfrm>
            <a:off x="112327" y="5442571"/>
            <a:ext cx="11957019" cy="307777"/>
          </a:xfrm>
          <a:prstGeom prst="rect">
            <a:avLst/>
          </a:prstGeom>
          <a:noFill/>
        </p:spPr>
        <p:txBody>
          <a:bodyPr wrap="square" rtlCol="0">
            <a:spAutoFit/>
          </a:bodyPr>
          <a:lstStyle/>
          <a:p>
            <a:r>
              <a:rPr lang="pt-BR" sz="1400" dirty="0">
                <a:latin typeface="Kelson" panose="02000506000000020004" pitchFamily="2" charset="0"/>
              </a:rPr>
              <a:t>Grivas &amp; </a:t>
            </a:r>
            <a:r>
              <a:rPr lang="pt-BR" sz="1400" dirty="0" err="1">
                <a:latin typeface="Kelson" panose="02000506000000020004" pitchFamily="2" charset="0"/>
              </a:rPr>
              <a:t>Savvidou</a:t>
            </a:r>
            <a:r>
              <a:rPr lang="pt-BR" sz="1400" dirty="0">
                <a:latin typeface="Kelson" panose="02000506000000020004" pitchFamily="2" charset="0"/>
              </a:rPr>
              <a:t>.  </a:t>
            </a:r>
            <a:r>
              <a:rPr lang="pt-BR" sz="1400" dirty="0" err="1">
                <a:latin typeface="Kelson" panose="02000506000000020004" pitchFamily="2" charset="0"/>
              </a:rPr>
              <a:t>Scoliosis</a:t>
            </a:r>
            <a:r>
              <a:rPr lang="pt-BR" sz="1400" dirty="0">
                <a:latin typeface="Kelson" panose="02000506000000020004" pitchFamily="2" charset="0"/>
              </a:rPr>
              <a:t> 2007;2:6.</a:t>
            </a:r>
            <a:endParaRPr lang="pt-BR" sz="2000" dirty="0">
              <a:latin typeface="Kelson" panose="02000506000000020004" pitchFamily="2" charset="0"/>
            </a:endParaRPr>
          </a:p>
        </p:txBody>
      </p:sp>
      <p:sp>
        <p:nvSpPr>
          <p:cNvPr id="14" name="TextBox 24">
            <a:extLst>
              <a:ext uri="{FF2B5EF4-FFF2-40B4-BE49-F238E27FC236}">
                <a16:creationId xmlns:a16="http://schemas.microsoft.com/office/drawing/2014/main" id="{8DBA370A-9BEF-997B-BFAA-CDF195159EF8}"/>
              </a:ext>
            </a:extLst>
          </p:cNvPr>
          <p:cNvSpPr txBox="1"/>
          <p:nvPr/>
        </p:nvSpPr>
        <p:spPr>
          <a:xfrm>
            <a:off x="9268245" y="371067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pic>
        <p:nvPicPr>
          <p:cNvPr id="2" name="Imagem 1">
            <a:extLst>
              <a:ext uri="{FF2B5EF4-FFF2-40B4-BE49-F238E27FC236}">
                <a16:creationId xmlns:a16="http://schemas.microsoft.com/office/drawing/2014/main" id="{5DA88C1F-27FD-6A52-B18C-6A08C256BE00}"/>
              </a:ext>
            </a:extLst>
          </p:cNvPr>
          <p:cNvPicPr>
            <a:picLocks noChangeAspect="1"/>
          </p:cNvPicPr>
          <p:nvPr/>
        </p:nvPicPr>
        <p:blipFill>
          <a:blip r:embed="rId5"/>
          <a:stretch>
            <a:fillRect/>
          </a:stretch>
        </p:blipFill>
        <p:spPr>
          <a:xfrm>
            <a:off x="2098034" y="0"/>
            <a:ext cx="7985604" cy="5449142"/>
          </a:xfrm>
          <a:prstGeom prst="rect">
            <a:avLst/>
          </a:prstGeom>
        </p:spPr>
      </p:pic>
    </p:spTree>
    <p:extLst>
      <p:ext uri="{BB962C8B-B14F-4D97-AF65-F5344CB8AC3E}">
        <p14:creationId xmlns:p14="http://schemas.microsoft.com/office/powerpoint/2010/main" val="1423274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BE01E-87A6-3E6F-2DAD-68FF832EAC36}"/>
            </a:ext>
          </a:extLst>
        </p:cNvPr>
        <p:cNvGrpSpPr/>
        <p:nvPr/>
      </p:nvGrpSpPr>
      <p:grpSpPr>
        <a:xfrm>
          <a:off x="0" y="0"/>
          <a:ext cx="0" cy="0"/>
          <a:chOff x="0" y="0"/>
          <a:chExt cx="0" cy="0"/>
        </a:xfrm>
      </p:grpSpPr>
      <p:grpSp>
        <p:nvGrpSpPr>
          <p:cNvPr id="4" name="Agrupar 3">
            <a:extLst>
              <a:ext uri="{FF2B5EF4-FFF2-40B4-BE49-F238E27FC236}">
                <a16:creationId xmlns:a16="http://schemas.microsoft.com/office/drawing/2014/main" id="{E24660F6-AFBA-26A9-C2EA-96FCA87CCCC6}"/>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73B58FE7-EA21-0D08-2B71-AF9C72D6AFC1}"/>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5A40C9BE-BFE0-C6AC-AB94-3FF106004D78}"/>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09187139-8A6B-EABE-1944-5779F59B6617}"/>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93F86408-D561-30CA-8D14-5A18D6793C6B}"/>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3" name="CaixaDeTexto 12">
            <a:extLst>
              <a:ext uri="{FF2B5EF4-FFF2-40B4-BE49-F238E27FC236}">
                <a16:creationId xmlns:a16="http://schemas.microsoft.com/office/drawing/2014/main" id="{0E9F141A-470C-60FC-0FD8-316779097846}"/>
              </a:ext>
            </a:extLst>
          </p:cNvPr>
          <p:cNvSpPr txBox="1"/>
          <p:nvPr/>
        </p:nvSpPr>
        <p:spPr>
          <a:xfrm>
            <a:off x="112327" y="5442571"/>
            <a:ext cx="11957019" cy="307777"/>
          </a:xfrm>
          <a:prstGeom prst="rect">
            <a:avLst/>
          </a:prstGeom>
          <a:noFill/>
        </p:spPr>
        <p:txBody>
          <a:bodyPr wrap="square" rtlCol="0">
            <a:spAutoFit/>
          </a:bodyPr>
          <a:lstStyle/>
          <a:p>
            <a:r>
              <a:rPr lang="pt-BR" sz="1400" dirty="0">
                <a:latin typeface="Kelson" panose="02000506000000020004" pitchFamily="2" charset="0"/>
              </a:rPr>
              <a:t>Grivas &amp; </a:t>
            </a:r>
            <a:r>
              <a:rPr lang="pt-BR" sz="1400" dirty="0" err="1">
                <a:latin typeface="Kelson" panose="02000506000000020004" pitchFamily="2" charset="0"/>
              </a:rPr>
              <a:t>Savvidou</a:t>
            </a:r>
            <a:r>
              <a:rPr lang="pt-BR" sz="1400" dirty="0">
                <a:latin typeface="Kelson" panose="02000506000000020004" pitchFamily="2" charset="0"/>
              </a:rPr>
              <a:t>.  </a:t>
            </a:r>
            <a:r>
              <a:rPr lang="pt-BR" sz="1400" dirty="0" err="1">
                <a:latin typeface="Kelson" panose="02000506000000020004" pitchFamily="2" charset="0"/>
              </a:rPr>
              <a:t>Scoliosis</a:t>
            </a:r>
            <a:r>
              <a:rPr lang="pt-BR" sz="1400" dirty="0">
                <a:latin typeface="Kelson" panose="02000506000000020004" pitchFamily="2" charset="0"/>
              </a:rPr>
              <a:t> 2007;2:6.</a:t>
            </a:r>
            <a:endParaRPr lang="pt-BR" sz="2000" dirty="0">
              <a:latin typeface="Kelson" panose="02000506000000020004" pitchFamily="2" charset="0"/>
            </a:endParaRPr>
          </a:p>
        </p:txBody>
      </p:sp>
      <p:sp>
        <p:nvSpPr>
          <p:cNvPr id="14" name="TextBox 24">
            <a:extLst>
              <a:ext uri="{FF2B5EF4-FFF2-40B4-BE49-F238E27FC236}">
                <a16:creationId xmlns:a16="http://schemas.microsoft.com/office/drawing/2014/main" id="{0FF3C4F5-D38D-B3C2-D54D-E651F0A53E5C}"/>
              </a:ext>
            </a:extLst>
          </p:cNvPr>
          <p:cNvSpPr txBox="1"/>
          <p:nvPr/>
        </p:nvSpPr>
        <p:spPr>
          <a:xfrm>
            <a:off x="9268245" y="371067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pic>
        <p:nvPicPr>
          <p:cNvPr id="5" name="Imagem 4">
            <a:extLst>
              <a:ext uri="{FF2B5EF4-FFF2-40B4-BE49-F238E27FC236}">
                <a16:creationId xmlns:a16="http://schemas.microsoft.com/office/drawing/2014/main" id="{EBBCAD83-C34A-5AAA-D537-9188C4D020DC}"/>
              </a:ext>
            </a:extLst>
          </p:cNvPr>
          <p:cNvPicPr>
            <a:picLocks noChangeAspect="1"/>
          </p:cNvPicPr>
          <p:nvPr/>
        </p:nvPicPr>
        <p:blipFill>
          <a:blip r:embed="rId5"/>
          <a:stretch>
            <a:fillRect/>
          </a:stretch>
        </p:blipFill>
        <p:spPr>
          <a:xfrm>
            <a:off x="2757379" y="64547"/>
            <a:ext cx="6666914" cy="5611944"/>
          </a:xfrm>
          <a:prstGeom prst="rect">
            <a:avLst/>
          </a:prstGeom>
        </p:spPr>
      </p:pic>
    </p:spTree>
    <p:extLst>
      <p:ext uri="{BB962C8B-B14F-4D97-AF65-F5344CB8AC3E}">
        <p14:creationId xmlns:p14="http://schemas.microsoft.com/office/powerpoint/2010/main" val="2401259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482D0-EC7E-26B9-17EA-6D6C823DB592}"/>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2270D081-6F5B-ED44-54F5-51121E488DD4}"/>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B1051940-B6A8-2F47-8446-72F39FA8C1E4}"/>
              </a:ext>
            </a:extLst>
          </p:cNvPr>
          <p:cNvSpPr txBox="1"/>
          <p:nvPr/>
        </p:nvSpPr>
        <p:spPr>
          <a:xfrm>
            <a:off x="325233" y="2271681"/>
            <a:ext cx="5770767" cy="3785652"/>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2">
                    <a:lumMod val="25000"/>
                  </a:schemeClr>
                </a:solidFill>
                <a:effectLst/>
                <a:latin typeface="Kelson" panose="02000506000000020004" pitchFamily="2" charset="0"/>
              </a:rPr>
              <a:t>Antes da luz elétrica, humanos eram expostos à luz de alta intensidade durante o dia (&gt;300 lux) e luz fraca (&lt;30lux) à noite.</a:t>
            </a:r>
          </a:p>
          <a:p>
            <a:pPr marL="457200" indent="-457200">
              <a:buFont typeface="Arial" panose="020B0604020202020204" pitchFamily="34" charset="0"/>
              <a:buChar char="•"/>
            </a:pPr>
            <a:endParaRPr lang="pt-BR" sz="2000" dirty="0">
              <a:solidFill>
                <a:schemeClr val="bg2">
                  <a:lumMod val="25000"/>
                </a:schemeClr>
              </a:solidFill>
              <a:effectLst/>
              <a:latin typeface="Kelson" panose="02000506000000020004" pitchFamily="2" charset="0"/>
            </a:endParaRPr>
          </a:p>
          <a:p>
            <a:pPr marL="457200" indent="-457200">
              <a:buFont typeface="Arial" panose="020B0604020202020204" pitchFamily="34" charset="0"/>
              <a:buChar char="•"/>
            </a:pPr>
            <a:r>
              <a:rPr lang="pt-BR" sz="2000" dirty="0">
                <a:solidFill>
                  <a:schemeClr val="bg2">
                    <a:lumMod val="25000"/>
                  </a:schemeClr>
                </a:solidFill>
                <a:latin typeface="Kelson" panose="02000506000000020004" pitchFamily="2" charset="0"/>
              </a:rPr>
              <a:t>Hoje, a maioria das pessoas está exposta à luz alta de dia e à noite.</a:t>
            </a:r>
          </a:p>
          <a:p>
            <a:pPr marL="457200" indent="-457200">
              <a:buFont typeface="Arial" panose="020B0604020202020204" pitchFamily="34" charset="0"/>
              <a:buChar char="•"/>
            </a:pPr>
            <a:endParaRPr lang="pt-BR" sz="2000" dirty="0">
              <a:solidFill>
                <a:schemeClr val="bg2">
                  <a:lumMod val="25000"/>
                </a:schemeClr>
              </a:solidFill>
              <a:latin typeface="Kelson" panose="02000506000000020004" pitchFamily="2" charset="0"/>
            </a:endParaRPr>
          </a:p>
          <a:p>
            <a:pPr marL="457200" indent="-457200">
              <a:buFont typeface="Arial" panose="020B0604020202020204" pitchFamily="34" charset="0"/>
              <a:buChar char="•"/>
            </a:pPr>
            <a:r>
              <a:rPr lang="pt-BR" sz="2000" dirty="0">
                <a:solidFill>
                  <a:schemeClr val="bg2">
                    <a:lumMod val="25000"/>
                  </a:schemeClr>
                </a:solidFill>
                <a:effectLst/>
                <a:latin typeface="Kelson" panose="02000506000000020004" pitchFamily="2" charset="0"/>
              </a:rPr>
              <a:t>Luz alta no início do dia, pode avançar o início da produção de melatonina à noite.</a:t>
            </a:r>
          </a:p>
          <a:p>
            <a:pPr marL="457200" indent="-457200">
              <a:buFont typeface="Arial" panose="020B0604020202020204" pitchFamily="34" charset="0"/>
              <a:buChar char="•"/>
            </a:pPr>
            <a:endParaRPr lang="pt-BR" sz="2000" dirty="0">
              <a:solidFill>
                <a:schemeClr val="bg2">
                  <a:lumMod val="25000"/>
                </a:schemeClr>
              </a:solidFill>
              <a:effectLst/>
              <a:latin typeface="Kelson" panose="02000506000000020004" pitchFamily="2" charset="0"/>
            </a:endParaRPr>
          </a:p>
          <a:p>
            <a:pPr marL="457200" indent="-457200">
              <a:buFont typeface="Arial" panose="020B0604020202020204" pitchFamily="34" charset="0"/>
              <a:buChar char="•"/>
            </a:pPr>
            <a:r>
              <a:rPr lang="pt-BR" sz="2000" dirty="0">
                <a:solidFill>
                  <a:schemeClr val="bg2">
                    <a:lumMod val="25000"/>
                  </a:schemeClr>
                </a:solidFill>
                <a:latin typeface="Kelson" panose="02000506000000020004" pitchFamily="2" charset="0"/>
              </a:rPr>
              <a:t>Luz de velas tem efeito insignificante sobre a melatonina.</a:t>
            </a:r>
          </a:p>
        </p:txBody>
      </p:sp>
      <p:sp>
        <p:nvSpPr>
          <p:cNvPr id="3" name="CaixaDeTexto 2">
            <a:extLst>
              <a:ext uri="{FF2B5EF4-FFF2-40B4-BE49-F238E27FC236}">
                <a16:creationId xmlns:a16="http://schemas.microsoft.com/office/drawing/2014/main" id="{58B2D5CE-9F08-6306-8208-750169B0FFD9}"/>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rgbClr val="F2B705"/>
                </a:solidFill>
                <a:latin typeface="Okana Black Oblique" pitchFamily="2" charset="0"/>
              </a:rPr>
              <a:t>Luz e Melatonina</a:t>
            </a:r>
          </a:p>
        </p:txBody>
      </p:sp>
      <p:pic>
        <p:nvPicPr>
          <p:cNvPr id="11" name="Imagem 10">
            <a:extLst>
              <a:ext uri="{FF2B5EF4-FFF2-40B4-BE49-F238E27FC236}">
                <a16:creationId xmlns:a16="http://schemas.microsoft.com/office/drawing/2014/main" id="{7C5B65B8-F649-9286-5FD7-3DC61D97DBA4}"/>
              </a:ext>
            </a:extLst>
          </p:cNvPr>
          <p:cNvPicPr>
            <a:picLocks noChangeAspect="1"/>
          </p:cNvPicPr>
          <p:nvPr/>
        </p:nvPicPr>
        <p:blipFill>
          <a:blip r:embed="rId3"/>
          <a:stretch>
            <a:fillRect/>
          </a:stretch>
        </p:blipFill>
        <p:spPr>
          <a:xfrm>
            <a:off x="6851072" y="1847898"/>
            <a:ext cx="4574309" cy="4574309"/>
          </a:xfrm>
          <a:prstGeom prst="rect">
            <a:avLst/>
          </a:prstGeom>
        </p:spPr>
      </p:pic>
    </p:spTree>
    <p:extLst>
      <p:ext uri="{BB962C8B-B14F-4D97-AF65-F5344CB8AC3E}">
        <p14:creationId xmlns:p14="http://schemas.microsoft.com/office/powerpoint/2010/main" val="2876469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C23A1-F98C-DF6D-0DF7-1C0F8892A05C}"/>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8BE0D9B6-6093-40D0-F867-7BD3234AF9D2}"/>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0E628590-B324-F557-465E-76292D9C5C00}"/>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rgbClr val="F2B705"/>
                </a:solidFill>
                <a:latin typeface="Okana Black Oblique" pitchFamily="2" charset="0"/>
              </a:rPr>
              <a:t>Luz e Melatonina</a:t>
            </a:r>
          </a:p>
        </p:txBody>
      </p:sp>
      <p:sp>
        <p:nvSpPr>
          <p:cNvPr id="4" name="CaixaDeTexto 3">
            <a:extLst>
              <a:ext uri="{FF2B5EF4-FFF2-40B4-BE49-F238E27FC236}">
                <a16:creationId xmlns:a16="http://schemas.microsoft.com/office/drawing/2014/main" id="{8AE38E97-2AE6-DA5D-A820-329F14FB59EE}"/>
              </a:ext>
            </a:extLst>
          </p:cNvPr>
          <p:cNvSpPr txBox="1"/>
          <p:nvPr/>
        </p:nvSpPr>
        <p:spPr>
          <a:xfrm>
            <a:off x="117489" y="6402647"/>
            <a:ext cx="11957019" cy="307777"/>
          </a:xfrm>
          <a:prstGeom prst="rect">
            <a:avLst/>
          </a:prstGeom>
          <a:noFill/>
        </p:spPr>
        <p:txBody>
          <a:bodyPr wrap="square" rtlCol="0">
            <a:spAutoFit/>
          </a:bodyPr>
          <a:lstStyle/>
          <a:p>
            <a:r>
              <a:rPr lang="pt-BR" sz="1400" b="0" i="0" dirty="0">
                <a:solidFill>
                  <a:srgbClr val="212121"/>
                </a:solidFill>
                <a:effectLst/>
                <a:latin typeface="Roboto" panose="02000000000000000000" pitchFamily="2" charset="0"/>
              </a:rPr>
              <a:t>Phillips et al. </a:t>
            </a:r>
            <a:r>
              <a:rPr lang="pt-BR" sz="1400" b="0" i="1" dirty="0" err="1">
                <a:solidFill>
                  <a:srgbClr val="212121"/>
                </a:solidFill>
                <a:effectLst/>
                <a:latin typeface="Roboto" panose="02000000000000000000" pitchFamily="2" charset="0"/>
              </a:rPr>
              <a:t>Proc</a:t>
            </a:r>
            <a:r>
              <a:rPr lang="pt-BR" sz="1400" b="0" i="1" dirty="0">
                <a:solidFill>
                  <a:srgbClr val="212121"/>
                </a:solidFill>
                <a:effectLst/>
                <a:latin typeface="Roboto" panose="02000000000000000000" pitchFamily="2" charset="0"/>
              </a:rPr>
              <a:t> </a:t>
            </a:r>
            <a:r>
              <a:rPr lang="pt-BR" sz="1400" b="0" i="1" dirty="0" err="1">
                <a:solidFill>
                  <a:srgbClr val="212121"/>
                </a:solidFill>
                <a:effectLst/>
                <a:latin typeface="Roboto" panose="02000000000000000000" pitchFamily="2" charset="0"/>
              </a:rPr>
              <a:t>Natl</a:t>
            </a:r>
            <a:r>
              <a:rPr lang="pt-BR" sz="1400" b="0" i="1" dirty="0">
                <a:solidFill>
                  <a:srgbClr val="212121"/>
                </a:solidFill>
                <a:effectLst/>
                <a:latin typeface="Roboto" panose="02000000000000000000" pitchFamily="2" charset="0"/>
              </a:rPr>
              <a:t> Acad </a:t>
            </a:r>
            <a:r>
              <a:rPr lang="pt-BR" sz="1400" b="0" i="1" dirty="0" err="1">
                <a:solidFill>
                  <a:srgbClr val="212121"/>
                </a:solidFill>
                <a:effectLst/>
                <a:latin typeface="Roboto" panose="02000000000000000000" pitchFamily="2" charset="0"/>
              </a:rPr>
              <a:t>Sci</a:t>
            </a:r>
            <a:r>
              <a:rPr lang="pt-BR" sz="1400" b="0" i="1" dirty="0">
                <a:solidFill>
                  <a:srgbClr val="212121"/>
                </a:solidFill>
                <a:effectLst/>
                <a:latin typeface="Roboto" panose="02000000000000000000" pitchFamily="2" charset="0"/>
              </a:rPr>
              <a:t> USA</a:t>
            </a:r>
            <a:r>
              <a:rPr lang="pt-BR" sz="1400" b="0" i="0" dirty="0">
                <a:solidFill>
                  <a:srgbClr val="212121"/>
                </a:solidFill>
                <a:effectLst/>
                <a:latin typeface="Roboto" panose="02000000000000000000" pitchFamily="2" charset="0"/>
              </a:rPr>
              <a:t>. 2019;116(24):12019-12024.</a:t>
            </a:r>
            <a:endParaRPr lang="pt-BR" sz="2000" dirty="0">
              <a:latin typeface="Kelson" panose="02000506000000020004" pitchFamily="2" charset="0"/>
            </a:endParaRPr>
          </a:p>
        </p:txBody>
      </p:sp>
      <p:pic>
        <p:nvPicPr>
          <p:cNvPr id="7" name="Imagem 6" descr="Gráfico, Diagrama, Gráfico de linhas&#10;&#10;Descrição gerada automaticamente">
            <a:extLst>
              <a:ext uri="{FF2B5EF4-FFF2-40B4-BE49-F238E27FC236}">
                <a16:creationId xmlns:a16="http://schemas.microsoft.com/office/drawing/2014/main" id="{A0338759-948F-ED77-B2BC-38F618BA6E1A}"/>
              </a:ext>
            </a:extLst>
          </p:cNvPr>
          <p:cNvPicPr>
            <a:picLocks noChangeAspect="1"/>
          </p:cNvPicPr>
          <p:nvPr/>
        </p:nvPicPr>
        <p:blipFill>
          <a:blip r:embed="rId3"/>
          <a:stretch>
            <a:fillRect/>
          </a:stretch>
        </p:blipFill>
        <p:spPr>
          <a:xfrm>
            <a:off x="3162178" y="1817231"/>
            <a:ext cx="2681670" cy="4386778"/>
          </a:xfrm>
          <a:prstGeom prst="rect">
            <a:avLst/>
          </a:prstGeom>
        </p:spPr>
      </p:pic>
      <p:pic>
        <p:nvPicPr>
          <p:cNvPr id="8" name="Imagem 7" descr="Tabela&#10;&#10;Descrição gerada automaticamente">
            <a:extLst>
              <a:ext uri="{FF2B5EF4-FFF2-40B4-BE49-F238E27FC236}">
                <a16:creationId xmlns:a16="http://schemas.microsoft.com/office/drawing/2014/main" id="{09BAEBA2-691F-D36F-AEE4-21842850B002}"/>
              </a:ext>
            </a:extLst>
          </p:cNvPr>
          <p:cNvPicPr>
            <a:picLocks noChangeAspect="1"/>
          </p:cNvPicPr>
          <p:nvPr/>
        </p:nvPicPr>
        <p:blipFill>
          <a:blip r:embed="rId4"/>
          <a:stretch>
            <a:fillRect/>
          </a:stretch>
        </p:blipFill>
        <p:spPr>
          <a:xfrm>
            <a:off x="6772016" y="1967994"/>
            <a:ext cx="4826162" cy="4195994"/>
          </a:xfrm>
          <a:prstGeom prst="rect">
            <a:avLst/>
          </a:prstGeom>
        </p:spPr>
      </p:pic>
      <p:sp>
        <p:nvSpPr>
          <p:cNvPr id="9" name="CaixaDeTexto 8">
            <a:extLst>
              <a:ext uri="{FF2B5EF4-FFF2-40B4-BE49-F238E27FC236}">
                <a16:creationId xmlns:a16="http://schemas.microsoft.com/office/drawing/2014/main" id="{69F2ACA7-D62D-38A0-6C2E-6C3B35BF6B40}"/>
              </a:ext>
            </a:extLst>
          </p:cNvPr>
          <p:cNvSpPr txBox="1"/>
          <p:nvPr/>
        </p:nvSpPr>
        <p:spPr>
          <a:xfrm>
            <a:off x="117489" y="2798377"/>
            <a:ext cx="2889414" cy="2862322"/>
          </a:xfrm>
          <a:prstGeom prst="rect">
            <a:avLst/>
          </a:prstGeom>
          <a:noFill/>
        </p:spPr>
        <p:txBody>
          <a:bodyPr wrap="square" rtlCol="0">
            <a:spAutoFit/>
          </a:bodyPr>
          <a:lstStyle/>
          <a:p>
            <a:pPr marL="342900" indent="-342900" algn="just">
              <a:buFont typeface="Arial" panose="020B0604020202020204" pitchFamily="34" charset="0"/>
              <a:buChar char="•"/>
            </a:pPr>
            <a:r>
              <a:rPr lang="pt-BR" dirty="0">
                <a:solidFill>
                  <a:schemeClr val="bg2">
                    <a:lumMod val="25000"/>
                  </a:schemeClr>
                </a:solidFill>
                <a:effectLst/>
                <a:latin typeface="Kelson" panose="02000506000000020004" pitchFamily="2" charset="0"/>
              </a:rPr>
              <a:t>Estudo com 55 pacientes (18-30 anos);</a:t>
            </a:r>
          </a:p>
          <a:p>
            <a:pPr marL="342900" indent="-342900" algn="just">
              <a:buFont typeface="Arial" panose="020B0604020202020204" pitchFamily="34" charset="0"/>
              <a:buChar char="•"/>
            </a:pPr>
            <a:endParaRPr lang="pt-BR" dirty="0">
              <a:solidFill>
                <a:schemeClr val="bg2">
                  <a:lumMod val="25000"/>
                </a:schemeClr>
              </a:solidFill>
              <a:effectLst/>
              <a:latin typeface="Kelson" panose="02000506000000020004" pitchFamily="2" charset="0"/>
            </a:endParaRPr>
          </a:p>
          <a:p>
            <a:pPr marL="342900" indent="-342900" algn="just">
              <a:buFont typeface="Arial" panose="020B0604020202020204" pitchFamily="34" charset="0"/>
              <a:buChar char="•"/>
            </a:pPr>
            <a:r>
              <a:rPr lang="pt-BR" dirty="0">
                <a:solidFill>
                  <a:schemeClr val="bg2">
                    <a:lumMod val="25000"/>
                  </a:schemeClr>
                </a:solidFill>
                <a:latin typeface="Kelson" panose="02000506000000020004" pitchFamily="2" charset="0"/>
              </a:rPr>
              <a:t>Expostos a diferentes níveis de luz à noite;</a:t>
            </a:r>
          </a:p>
          <a:p>
            <a:pPr marL="342900" indent="-342900" algn="just">
              <a:buFont typeface="Arial" panose="020B0604020202020204" pitchFamily="34" charset="0"/>
              <a:buChar char="•"/>
            </a:pPr>
            <a:endParaRPr lang="pt-BR" dirty="0">
              <a:solidFill>
                <a:schemeClr val="bg2">
                  <a:lumMod val="25000"/>
                </a:schemeClr>
              </a:solidFill>
              <a:latin typeface="Kelson" panose="02000506000000020004" pitchFamily="2" charset="0"/>
            </a:endParaRPr>
          </a:p>
          <a:p>
            <a:pPr marL="342900" indent="-342900" algn="just">
              <a:buFont typeface="Arial" panose="020B0604020202020204" pitchFamily="34" charset="0"/>
              <a:buChar char="•"/>
            </a:pPr>
            <a:r>
              <a:rPr lang="pt-BR" dirty="0">
                <a:solidFill>
                  <a:schemeClr val="bg2">
                    <a:lumMod val="25000"/>
                  </a:schemeClr>
                </a:solidFill>
                <a:latin typeface="Kelson" panose="02000506000000020004" pitchFamily="2" charset="0"/>
              </a:rPr>
              <a:t>Feita curva dose-resposta de supressão de melatonina para cada indivíduo.</a:t>
            </a:r>
          </a:p>
        </p:txBody>
      </p:sp>
    </p:spTree>
    <p:extLst>
      <p:ext uri="{BB962C8B-B14F-4D97-AF65-F5344CB8AC3E}">
        <p14:creationId xmlns:p14="http://schemas.microsoft.com/office/powerpoint/2010/main" val="932876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BC857-EFE2-3623-563B-59EF4D00E595}"/>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0A1D634B-E4FA-C80F-2960-5FA23B5970A8}"/>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DDFADC67-9322-6626-8E64-9D77082A4548}"/>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rgbClr val="F2B705"/>
                </a:solidFill>
                <a:latin typeface="Okana Black Oblique" pitchFamily="2" charset="0"/>
              </a:rPr>
              <a:t>Luz e Melatonina</a:t>
            </a:r>
          </a:p>
        </p:txBody>
      </p:sp>
      <p:pic>
        <p:nvPicPr>
          <p:cNvPr id="11" name="Imagem 10" descr="Interface gráfica do usuário, Texto, Aplicativo&#10;&#10;Descrição gerada automaticamente">
            <a:extLst>
              <a:ext uri="{FF2B5EF4-FFF2-40B4-BE49-F238E27FC236}">
                <a16:creationId xmlns:a16="http://schemas.microsoft.com/office/drawing/2014/main" id="{E4524C50-FD0F-2DEA-6EAA-25BEEDC2EBFB}"/>
              </a:ext>
            </a:extLst>
          </p:cNvPr>
          <p:cNvPicPr>
            <a:picLocks noChangeAspect="1"/>
          </p:cNvPicPr>
          <p:nvPr/>
        </p:nvPicPr>
        <p:blipFill>
          <a:blip r:embed="rId3"/>
          <a:stretch>
            <a:fillRect/>
          </a:stretch>
        </p:blipFill>
        <p:spPr>
          <a:xfrm>
            <a:off x="1182413" y="1751969"/>
            <a:ext cx="9764916" cy="4958455"/>
          </a:xfrm>
          <a:prstGeom prst="rect">
            <a:avLst/>
          </a:prstGeom>
        </p:spPr>
      </p:pic>
    </p:spTree>
    <p:extLst>
      <p:ext uri="{BB962C8B-B14F-4D97-AF65-F5344CB8AC3E}">
        <p14:creationId xmlns:p14="http://schemas.microsoft.com/office/powerpoint/2010/main" val="4118005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CaixaDeTexto 2">
            <a:extLst>
              <a:ext uri="{FF2B5EF4-FFF2-40B4-BE49-F238E27FC236}">
                <a16:creationId xmlns:a16="http://schemas.microsoft.com/office/drawing/2014/main" id="{D9F0FF78-FF65-E44D-7166-6449C5C6F0E7}"/>
              </a:ext>
            </a:extLst>
          </p:cNvPr>
          <p:cNvSpPr txBox="1"/>
          <p:nvPr/>
        </p:nvSpPr>
        <p:spPr>
          <a:xfrm>
            <a:off x="614855" y="4373763"/>
            <a:ext cx="4960884" cy="1077218"/>
          </a:xfrm>
          <a:prstGeom prst="rect">
            <a:avLst/>
          </a:prstGeom>
          <a:noFill/>
        </p:spPr>
        <p:txBody>
          <a:bodyPr wrap="square" rtlCol="0">
            <a:spAutoFit/>
          </a:bodyPr>
          <a:lstStyle/>
          <a:p>
            <a:pPr algn="ctr"/>
            <a:r>
              <a:rPr lang="pt-BR" sz="2400" b="1" dirty="0">
                <a:solidFill>
                  <a:schemeClr val="bg1"/>
                </a:solidFill>
                <a:latin typeface="Kelson" panose="02000506000000020004" pitchFamily="2" charset="0"/>
              </a:rPr>
              <a:t>Humberto Nicastro</a:t>
            </a:r>
          </a:p>
          <a:p>
            <a:pPr algn="ctr"/>
            <a:r>
              <a:rPr lang="pt-BR" sz="2000" dirty="0">
                <a:solidFill>
                  <a:schemeClr val="bg1"/>
                </a:solidFill>
                <a:latin typeface="Kelson" panose="02000506000000020004" pitchFamily="2" charset="0"/>
              </a:rPr>
              <a:t>Head Nutrição </a:t>
            </a:r>
            <a:r>
              <a:rPr lang="pt-BR" sz="2000" dirty="0" err="1">
                <a:solidFill>
                  <a:schemeClr val="bg1"/>
                </a:solidFill>
                <a:latin typeface="Kelson" panose="02000506000000020004" pitchFamily="2" charset="0"/>
              </a:rPr>
              <a:t>CareClub</a:t>
            </a:r>
            <a:endParaRPr lang="pt-BR" sz="2000" dirty="0">
              <a:solidFill>
                <a:schemeClr val="bg1"/>
              </a:solidFill>
              <a:latin typeface="Kelson" panose="02000506000000020004" pitchFamily="2" charset="0"/>
            </a:endParaRPr>
          </a:p>
          <a:p>
            <a:pPr algn="ctr"/>
            <a:r>
              <a:rPr lang="pt-BR" sz="2000" dirty="0">
                <a:solidFill>
                  <a:schemeClr val="bg1"/>
                </a:solidFill>
                <a:latin typeface="Kelson" panose="02000506000000020004" pitchFamily="2" charset="0"/>
              </a:rPr>
              <a:t>Consultor científico Performance </a:t>
            </a:r>
            <a:r>
              <a:rPr lang="pt-BR" sz="2000" dirty="0" err="1">
                <a:solidFill>
                  <a:schemeClr val="bg1"/>
                </a:solidFill>
                <a:latin typeface="Kelson" panose="02000506000000020004" pitchFamily="2" charset="0"/>
              </a:rPr>
              <a:t>Nutrition</a:t>
            </a:r>
            <a:endParaRPr lang="pt-BR" sz="2000" dirty="0">
              <a:solidFill>
                <a:schemeClr val="bg1"/>
              </a:solidFill>
              <a:latin typeface="Kelson" panose="02000506000000020004" pitchFamily="2" charset="0"/>
            </a:endParaRPr>
          </a:p>
        </p:txBody>
      </p:sp>
      <p:sp>
        <p:nvSpPr>
          <p:cNvPr id="4" name="CaixaDeTexto 3">
            <a:extLst>
              <a:ext uri="{FF2B5EF4-FFF2-40B4-BE49-F238E27FC236}">
                <a16:creationId xmlns:a16="http://schemas.microsoft.com/office/drawing/2014/main" id="{63FB0A81-7F2C-15D0-E60B-49D27FF2B7FB}"/>
              </a:ext>
            </a:extLst>
          </p:cNvPr>
          <p:cNvSpPr txBox="1"/>
          <p:nvPr/>
        </p:nvSpPr>
        <p:spPr>
          <a:xfrm>
            <a:off x="6403427" y="4373763"/>
            <a:ext cx="4960884" cy="1384995"/>
          </a:xfrm>
          <a:prstGeom prst="rect">
            <a:avLst/>
          </a:prstGeom>
          <a:noFill/>
        </p:spPr>
        <p:txBody>
          <a:bodyPr wrap="square" rtlCol="0">
            <a:spAutoFit/>
          </a:bodyPr>
          <a:lstStyle/>
          <a:p>
            <a:pPr algn="ctr"/>
            <a:r>
              <a:rPr lang="pt-BR" sz="2400" b="1" dirty="0">
                <a:solidFill>
                  <a:schemeClr val="bg1"/>
                </a:solidFill>
                <a:latin typeface="Kelson" panose="02000506000000020004" pitchFamily="2" charset="0"/>
              </a:rPr>
              <a:t>Guilherme </a:t>
            </a:r>
            <a:r>
              <a:rPr lang="pt-BR" sz="2400" b="1" dirty="0" err="1">
                <a:solidFill>
                  <a:schemeClr val="bg1"/>
                </a:solidFill>
                <a:latin typeface="Kelson" panose="02000506000000020004" pitchFamily="2" charset="0"/>
              </a:rPr>
              <a:t>Dilda</a:t>
            </a:r>
            <a:endParaRPr lang="pt-BR" sz="2400" b="1" dirty="0">
              <a:solidFill>
                <a:schemeClr val="bg1"/>
              </a:solidFill>
              <a:latin typeface="Kelson" panose="02000506000000020004" pitchFamily="2" charset="0"/>
            </a:endParaRPr>
          </a:p>
          <a:p>
            <a:pPr algn="ctr"/>
            <a:r>
              <a:rPr lang="pt-BR" sz="2000" dirty="0">
                <a:solidFill>
                  <a:schemeClr val="bg1"/>
                </a:solidFill>
                <a:latin typeface="Kelson" panose="02000506000000020004" pitchFamily="2" charset="0"/>
              </a:rPr>
              <a:t>Head Medicina do Esporte </a:t>
            </a:r>
            <a:r>
              <a:rPr lang="pt-BR" sz="2000" dirty="0" err="1">
                <a:solidFill>
                  <a:schemeClr val="bg1"/>
                </a:solidFill>
                <a:latin typeface="Kelson" panose="02000506000000020004" pitchFamily="2" charset="0"/>
              </a:rPr>
              <a:t>CareClub</a:t>
            </a:r>
            <a:endParaRPr lang="pt-BR" sz="2000" dirty="0">
              <a:solidFill>
                <a:schemeClr val="bg1"/>
              </a:solidFill>
              <a:latin typeface="Kelson" panose="02000506000000020004" pitchFamily="2" charset="0"/>
            </a:endParaRPr>
          </a:p>
          <a:p>
            <a:pPr algn="ctr"/>
            <a:r>
              <a:rPr lang="pt-BR" sz="2000" dirty="0">
                <a:solidFill>
                  <a:schemeClr val="bg1"/>
                </a:solidFill>
                <a:latin typeface="Kelson" panose="02000506000000020004" pitchFamily="2" charset="0"/>
              </a:rPr>
              <a:t>Coordenador Depto Médico CFA Palmeiras</a:t>
            </a:r>
            <a:endParaRPr lang="pt-BR" sz="2400" dirty="0">
              <a:solidFill>
                <a:schemeClr val="bg1"/>
              </a:solidFill>
              <a:latin typeface="Kelson" panose="02000506000000020004" pitchFamily="2" charset="0"/>
            </a:endParaRPr>
          </a:p>
          <a:p>
            <a:pPr algn="ctr"/>
            <a:endParaRPr lang="pt-BR" sz="2000" dirty="0">
              <a:solidFill>
                <a:schemeClr val="bg1"/>
              </a:solidFill>
              <a:latin typeface="Kelson" panose="02000506000000020004" pitchFamily="2" charset="0"/>
            </a:endParaRPr>
          </a:p>
        </p:txBody>
      </p:sp>
      <p:sp>
        <p:nvSpPr>
          <p:cNvPr id="5" name="CaixaDeTexto 4">
            <a:extLst>
              <a:ext uri="{FF2B5EF4-FFF2-40B4-BE49-F238E27FC236}">
                <a16:creationId xmlns:a16="http://schemas.microsoft.com/office/drawing/2014/main" id="{70038B25-EFC7-F6D2-7A5C-5A5DF1B24848}"/>
              </a:ext>
            </a:extLst>
          </p:cNvPr>
          <p:cNvSpPr txBox="1"/>
          <p:nvPr/>
        </p:nvSpPr>
        <p:spPr>
          <a:xfrm>
            <a:off x="998483" y="1597138"/>
            <a:ext cx="10195034" cy="2123658"/>
          </a:xfrm>
          <a:prstGeom prst="rect">
            <a:avLst/>
          </a:prstGeom>
          <a:noFill/>
        </p:spPr>
        <p:txBody>
          <a:bodyPr wrap="square" rtlCol="0">
            <a:spAutoFit/>
          </a:bodyPr>
          <a:lstStyle/>
          <a:p>
            <a:pPr algn="ctr"/>
            <a:r>
              <a:rPr lang="pt-BR" sz="6600" b="1" i="1" dirty="0">
                <a:solidFill>
                  <a:srgbClr val="F2B705"/>
                </a:solidFill>
                <a:latin typeface="Okana Black Oblique" pitchFamily="2" charset="0"/>
              </a:rPr>
              <a:t>Melatonina como a nova vitamina </a:t>
            </a:r>
            <a:r>
              <a:rPr lang="pt-BR" sz="6600" b="1" i="1" dirty="0" err="1">
                <a:solidFill>
                  <a:srgbClr val="F2B705"/>
                </a:solidFill>
                <a:latin typeface="Okana Black Oblique" pitchFamily="2" charset="0"/>
              </a:rPr>
              <a:t>D</a:t>
            </a:r>
            <a:r>
              <a:rPr lang="pt-BR" sz="6600" b="1" i="1" dirty="0">
                <a:solidFill>
                  <a:srgbClr val="F2B705"/>
                </a:solidFill>
                <a:latin typeface="Okana Black Oblique" pitchFamily="2" charset="0"/>
              </a:rPr>
              <a:t>:</a:t>
            </a:r>
          </a:p>
          <a:p>
            <a:pPr algn="ctr"/>
            <a:r>
              <a:rPr lang="pt-BR" sz="6600" b="1" i="1" dirty="0">
                <a:solidFill>
                  <a:srgbClr val="F2B705"/>
                </a:solidFill>
                <a:latin typeface="Okana Black Oblique" pitchFamily="2" charset="0"/>
              </a:rPr>
              <a:t>muito além do sono</a:t>
            </a:r>
          </a:p>
        </p:txBody>
      </p:sp>
    </p:spTree>
    <p:extLst>
      <p:ext uri="{BB962C8B-B14F-4D97-AF65-F5344CB8AC3E}">
        <p14:creationId xmlns:p14="http://schemas.microsoft.com/office/powerpoint/2010/main" val="3621435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080D-DAC7-17F1-A2C7-6446ABE1C693}"/>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7E4BD1E3-9F41-F37C-1D12-116C0CD0CD8F}"/>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F60C1AE4-45B8-B773-B450-890D60118C52}"/>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rgbClr val="F2B705"/>
                </a:solidFill>
                <a:latin typeface="Okana Black Oblique" pitchFamily="2" charset="0"/>
              </a:rPr>
              <a:t>Funções da Melatonina</a:t>
            </a:r>
          </a:p>
        </p:txBody>
      </p:sp>
      <p:sp>
        <p:nvSpPr>
          <p:cNvPr id="8" name="CaixaDeTexto 7">
            <a:extLst>
              <a:ext uri="{FF2B5EF4-FFF2-40B4-BE49-F238E27FC236}">
                <a16:creationId xmlns:a16="http://schemas.microsoft.com/office/drawing/2014/main" id="{EC5A5704-A44C-D0DB-9C86-990D93F12A46}"/>
              </a:ext>
            </a:extLst>
          </p:cNvPr>
          <p:cNvSpPr txBox="1"/>
          <p:nvPr/>
        </p:nvSpPr>
        <p:spPr>
          <a:xfrm>
            <a:off x="707283" y="2521251"/>
            <a:ext cx="4960884" cy="523220"/>
          </a:xfrm>
          <a:prstGeom prst="rect">
            <a:avLst/>
          </a:prstGeom>
          <a:noFill/>
        </p:spPr>
        <p:txBody>
          <a:bodyPr wrap="square" rtlCol="0">
            <a:spAutoFit/>
          </a:bodyPr>
          <a:lstStyle/>
          <a:p>
            <a:pPr marL="457200" indent="-457200">
              <a:buFont typeface="Arial" panose="020B0604020202020204" pitchFamily="34" charset="0"/>
              <a:buChar char="•"/>
            </a:pPr>
            <a:r>
              <a:rPr lang="pt-BR" sz="2800" dirty="0">
                <a:solidFill>
                  <a:schemeClr val="bg2">
                    <a:lumMod val="25000"/>
                  </a:schemeClr>
                </a:solidFill>
                <a:effectLst/>
                <a:latin typeface="Kelson" panose="02000506000000020004" pitchFamily="2" charset="0"/>
              </a:rPr>
              <a:t>Efeito Antioxidante</a:t>
            </a:r>
          </a:p>
        </p:txBody>
      </p:sp>
      <p:sp>
        <p:nvSpPr>
          <p:cNvPr id="9" name="CaixaDeTexto 8">
            <a:extLst>
              <a:ext uri="{FF2B5EF4-FFF2-40B4-BE49-F238E27FC236}">
                <a16:creationId xmlns:a16="http://schemas.microsoft.com/office/drawing/2014/main" id="{58F6A835-849A-6D48-B180-2B7470FC85FA}"/>
              </a:ext>
            </a:extLst>
          </p:cNvPr>
          <p:cNvSpPr txBox="1"/>
          <p:nvPr/>
        </p:nvSpPr>
        <p:spPr>
          <a:xfrm>
            <a:off x="707283" y="315918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Efeito Anti-inflamatório</a:t>
            </a:r>
          </a:p>
        </p:txBody>
      </p:sp>
      <p:sp>
        <p:nvSpPr>
          <p:cNvPr id="10" name="CaixaDeTexto 9">
            <a:extLst>
              <a:ext uri="{FF2B5EF4-FFF2-40B4-BE49-F238E27FC236}">
                <a16:creationId xmlns:a16="http://schemas.microsoft.com/office/drawing/2014/main" id="{FB5EB9AB-C47F-3AAA-891C-44D1ACC4BF47}"/>
              </a:ext>
            </a:extLst>
          </p:cNvPr>
          <p:cNvSpPr txBox="1"/>
          <p:nvPr/>
        </p:nvSpPr>
        <p:spPr>
          <a:xfrm>
            <a:off x="707283" y="379711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Fator Crescimento Neuronal</a:t>
            </a:r>
          </a:p>
        </p:txBody>
      </p:sp>
      <p:sp>
        <p:nvSpPr>
          <p:cNvPr id="11" name="CaixaDeTexto 10">
            <a:extLst>
              <a:ext uri="{FF2B5EF4-FFF2-40B4-BE49-F238E27FC236}">
                <a16:creationId xmlns:a16="http://schemas.microsoft.com/office/drawing/2014/main" id="{5DB80F18-0F87-1F68-0D04-C757D9014551}"/>
              </a:ext>
            </a:extLst>
          </p:cNvPr>
          <p:cNvSpPr txBox="1"/>
          <p:nvPr/>
        </p:nvSpPr>
        <p:spPr>
          <a:xfrm>
            <a:off x="707283" y="443504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Efeito </a:t>
            </a:r>
            <a:r>
              <a:rPr lang="pt-BR" sz="2000" dirty="0" err="1">
                <a:solidFill>
                  <a:schemeClr val="bg1">
                    <a:lumMod val="85000"/>
                  </a:schemeClr>
                </a:solidFill>
                <a:effectLst/>
                <a:latin typeface="Kelson" panose="02000506000000020004" pitchFamily="2" charset="0"/>
              </a:rPr>
              <a:t>Cronobiótico</a:t>
            </a:r>
            <a:endParaRPr lang="pt-BR" sz="2000" dirty="0">
              <a:solidFill>
                <a:schemeClr val="bg1">
                  <a:lumMod val="85000"/>
                </a:schemeClr>
              </a:solidFill>
              <a:effectLst/>
              <a:latin typeface="Kelson" panose="02000506000000020004" pitchFamily="2" charset="0"/>
            </a:endParaRPr>
          </a:p>
        </p:txBody>
      </p:sp>
      <p:sp>
        <p:nvSpPr>
          <p:cNvPr id="12" name="CaixaDeTexto 11">
            <a:extLst>
              <a:ext uri="{FF2B5EF4-FFF2-40B4-BE49-F238E27FC236}">
                <a16:creationId xmlns:a16="http://schemas.microsoft.com/office/drawing/2014/main" id="{A9D54427-9F02-2CED-05B7-7E5F642FF231}"/>
              </a:ext>
            </a:extLst>
          </p:cNvPr>
          <p:cNvSpPr txBox="1"/>
          <p:nvPr/>
        </p:nvSpPr>
        <p:spPr>
          <a:xfrm>
            <a:off x="707283" y="507297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Regulador Mitocondrial</a:t>
            </a:r>
          </a:p>
        </p:txBody>
      </p:sp>
      <p:pic>
        <p:nvPicPr>
          <p:cNvPr id="17" name="Imagem 16" descr="Diagrama, Desenho técnico, Gráfico de linhas&#10;&#10;Descrição gerada automaticamente">
            <a:extLst>
              <a:ext uri="{FF2B5EF4-FFF2-40B4-BE49-F238E27FC236}">
                <a16:creationId xmlns:a16="http://schemas.microsoft.com/office/drawing/2014/main" id="{E14317C9-836D-7653-99F4-849D5A52D238}"/>
              </a:ext>
            </a:extLst>
          </p:cNvPr>
          <p:cNvPicPr>
            <a:picLocks noChangeAspect="1"/>
          </p:cNvPicPr>
          <p:nvPr/>
        </p:nvPicPr>
        <p:blipFill>
          <a:blip r:embed="rId3"/>
          <a:stretch>
            <a:fillRect/>
          </a:stretch>
        </p:blipFill>
        <p:spPr>
          <a:xfrm>
            <a:off x="4451455" y="2110573"/>
            <a:ext cx="6779111" cy="4173296"/>
          </a:xfrm>
          <a:prstGeom prst="rect">
            <a:avLst/>
          </a:prstGeom>
        </p:spPr>
      </p:pic>
      <p:sp>
        <p:nvSpPr>
          <p:cNvPr id="18" name="CaixaDeTexto 17">
            <a:extLst>
              <a:ext uri="{FF2B5EF4-FFF2-40B4-BE49-F238E27FC236}">
                <a16:creationId xmlns:a16="http://schemas.microsoft.com/office/drawing/2014/main" id="{F40493DC-B2A7-EAD9-96D9-4D0136780B12}"/>
              </a:ext>
            </a:extLst>
          </p:cNvPr>
          <p:cNvSpPr txBox="1"/>
          <p:nvPr/>
        </p:nvSpPr>
        <p:spPr>
          <a:xfrm>
            <a:off x="117489" y="6402647"/>
            <a:ext cx="11957019" cy="307777"/>
          </a:xfrm>
          <a:prstGeom prst="rect">
            <a:avLst/>
          </a:prstGeom>
          <a:noFill/>
        </p:spPr>
        <p:txBody>
          <a:bodyPr wrap="square" rtlCol="0">
            <a:spAutoFit/>
          </a:bodyPr>
          <a:lstStyle/>
          <a:p>
            <a:r>
              <a:rPr lang="pt-BR" sz="1400" b="0" i="0" dirty="0" err="1">
                <a:solidFill>
                  <a:srgbClr val="212121"/>
                </a:solidFill>
                <a:effectLst/>
                <a:latin typeface="system-ui"/>
              </a:rPr>
              <a:t>Budkowska</a:t>
            </a:r>
            <a:r>
              <a:rPr lang="pt-BR" sz="1400" b="0" i="0" dirty="0">
                <a:solidFill>
                  <a:srgbClr val="212121"/>
                </a:solidFill>
                <a:effectLst/>
                <a:latin typeface="system-ui"/>
              </a:rPr>
              <a:t> et al. </a:t>
            </a:r>
            <a:r>
              <a:rPr lang="pt-BR" sz="1400" b="0" i="1" dirty="0" err="1">
                <a:solidFill>
                  <a:srgbClr val="212121"/>
                </a:solidFill>
                <a:effectLst/>
                <a:latin typeface="system-ui"/>
              </a:rPr>
              <a:t>Int</a:t>
            </a:r>
            <a:r>
              <a:rPr lang="pt-BR" sz="1400" b="0" i="1" dirty="0">
                <a:solidFill>
                  <a:srgbClr val="212121"/>
                </a:solidFill>
                <a:effectLst/>
                <a:latin typeface="system-ui"/>
              </a:rPr>
              <a:t> J Mol </a:t>
            </a:r>
            <a:r>
              <a:rPr lang="pt-BR" sz="1400" b="0" i="1" dirty="0" err="1">
                <a:solidFill>
                  <a:srgbClr val="212121"/>
                </a:solidFill>
                <a:effectLst/>
                <a:latin typeface="system-ui"/>
              </a:rPr>
              <a:t>Sci</a:t>
            </a:r>
            <a:r>
              <a:rPr lang="pt-BR" sz="1400" b="0" i="0" dirty="0">
                <a:solidFill>
                  <a:srgbClr val="212121"/>
                </a:solidFill>
                <a:effectLst/>
                <a:latin typeface="system-ui"/>
              </a:rPr>
              <a:t>. 2022;23(22):14275.</a:t>
            </a:r>
            <a:r>
              <a:rPr lang="pt-BR" sz="1400" b="0" i="0" dirty="0">
                <a:solidFill>
                  <a:srgbClr val="212121"/>
                </a:solidFill>
                <a:effectLst/>
                <a:latin typeface="Roboto" panose="02000000000000000000" pitchFamily="2" charset="0"/>
              </a:rPr>
              <a:t>-12024.</a:t>
            </a:r>
            <a:endParaRPr lang="pt-BR" sz="2000" dirty="0">
              <a:latin typeface="Kelson" panose="02000506000000020004" pitchFamily="2" charset="0"/>
            </a:endParaRPr>
          </a:p>
        </p:txBody>
      </p:sp>
    </p:spTree>
    <p:extLst>
      <p:ext uri="{BB962C8B-B14F-4D97-AF65-F5344CB8AC3E}">
        <p14:creationId xmlns:p14="http://schemas.microsoft.com/office/powerpoint/2010/main" val="1991655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8D2B9-7BD6-C5A7-7B0E-D7D8DB33F8DE}"/>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241F2926-E66D-9598-50D6-66AADA5A580E}"/>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2AAFF770-BF23-FA46-51AA-C54818984DC9}"/>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rgbClr val="F2B705"/>
                </a:solidFill>
                <a:latin typeface="Okana Black Oblique" pitchFamily="2" charset="0"/>
              </a:rPr>
              <a:t>Funções da Melatonina</a:t>
            </a:r>
          </a:p>
        </p:txBody>
      </p:sp>
      <p:sp>
        <p:nvSpPr>
          <p:cNvPr id="8" name="CaixaDeTexto 7">
            <a:extLst>
              <a:ext uri="{FF2B5EF4-FFF2-40B4-BE49-F238E27FC236}">
                <a16:creationId xmlns:a16="http://schemas.microsoft.com/office/drawing/2014/main" id="{386A4F81-8727-8BB4-ACDB-032520864702}"/>
              </a:ext>
            </a:extLst>
          </p:cNvPr>
          <p:cNvSpPr txBox="1"/>
          <p:nvPr/>
        </p:nvSpPr>
        <p:spPr>
          <a:xfrm>
            <a:off x="707283" y="252125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Efeito Antioxidante</a:t>
            </a:r>
          </a:p>
        </p:txBody>
      </p:sp>
      <p:sp>
        <p:nvSpPr>
          <p:cNvPr id="9" name="CaixaDeTexto 8">
            <a:extLst>
              <a:ext uri="{FF2B5EF4-FFF2-40B4-BE49-F238E27FC236}">
                <a16:creationId xmlns:a16="http://schemas.microsoft.com/office/drawing/2014/main" id="{608C3105-35B0-02B1-F15C-FDB218D32106}"/>
              </a:ext>
            </a:extLst>
          </p:cNvPr>
          <p:cNvSpPr txBox="1"/>
          <p:nvPr/>
        </p:nvSpPr>
        <p:spPr>
          <a:xfrm>
            <a:off x="707283" y="3159181"/>
            <a:ext cx="4960884" cy="523220"/>
          </a:xfrm>
          <a:prstGeom prst="rect">
            <a:avLst/>
          </a:prstGeom>
          <a:noFill/>
        </p:spPr>
        <p:txBody>
          <a:bodyPr wrap="square" rtlCol="0">
            <a:spAutoFit/>
          </a:bodyPr>
          <a:lstStyle/>
          <a:p>
            <a:pPr marL="457200" indent="-457200">
              <a:buFont typeface="Arial" panose="020B0604020202020204" pitchFamily="34" charset="0"/>
              <a:buChar char="•"/>
            </a:pPr>
            <a:r>
              <a:rPr lang="pt-BR" sz="2800" dirty="0">
                <a:effectLst/>
                <a:latin typeface="Kelson" panose="02000506000000020004" pitchFamily="2" charset="0"/>
              </a:rPr>
              <a:t>Efeito Anti-inflamatório</a:t>
            </a:r>
          </a:p>
        </p:txBody>
      </p:sp>
      <p:sp>
        <p:nvSpPr>
          <p:cNvPr id="10" name="CaixaDeTexto 9">
            <a:extLst>
              <a:ext uri="{FF2B5EF4-FFF2-40B4-BE49-F238E27FC236}">
                <a16:creationId xmlns:a16="http://schemas.microsoft.com/office/drawing/2014/main" id="{A267961B-FCF4-5CDE-D345-5935073F3609}"/>
              </a:ext>
            </a:extLst>
          </p:cNvPr>
          <p:cNvSpPr txBox="1"/>
          <p:nvPr/>
        </p:nvSpPr>
        <p:spPr>
          <a:xfrm>
            <a:off x="707283" y="379711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Fator Crescimento Neuronal</a:t>
            </a:r>
          </a:p>
        </p:txBody>
      </p:sp>
      <p:sp>
        <p:nvSpPr>
          <p:cNvPr id="11" name="CaixaDeTexto 10">
            <a:extLst>
              <a:ext uri="{FF2B5EF4-FFF2-40B4-BE49-F238E27FC236}">
                <a16:creationId xmlns:a16="http://schemas.microsoft.com/office/drawing/2014/main" id="{563D8292-56A5-E8BF-ABA2-6CB76593A54C}"/>
              </a:ext>
            </a:extLst>
          </p:cNvPr>
          <p:cNvSpPr txBox="1"/>
          <p:nvPr/>
        </p:nvSpPr>
        <p:spPr>
          <a:xfrm>
            <a:off x="707283" y="443504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Efeito </a:t>
            </a:r>
            <a:r>
              <a:rPr lang="pt-BR" sz="2000" dirty="0" err="1">
                <a:solidFill>
                  <a:schemeClr val="bg1">
                    <a:lumMod val="85000"/>
                  </a:schemeClr>
                </a:solidFill>
                <a:effectLst/>
                <a:latin typeface="Kelson" panose="02000506000000020004" pitchFamily="2" charset="0"/>
              </a:rPr>
              <a:t>Cronobiótico</a:t>
            </a:r>
            <a:endParaRPr lang="pt-BR" sz="2000" dirty="0">
              <a:solidFill>
                <a:schemeClr val="bg1">
                  <a:lumMod val="85000"/>
                </a:schemeClr>
              </a:solidFill>
              <a:effectLst/>
              <a:latin typeface="Kelson" panose="02000506000000020004" pitchFamily="2" charset="0"/>
            </a:endParaRPr>
          </a:p>
        </p:txBody>
      </p:sp>
      <p:sp>
        <p:nvSpPr>
          <p:cNvPr id="12" name="CaixaDeTexto 11">
            <a:extLst>
              <a:ext uri="{FF2B5EF4-FFF2-40B4-BE49-F238E27FC236}">
                <a16:creationId xmlns:a16="http://schemas.microsoft.com/office/drawing/2014/main" id="{805AB02D-D29A-A136-C37E-5F2F378AFB3C}"/>
              </a:ext>
            </a:extLst>
          </p:cNvPr>
          <p:cNvSpPr txBox="1"/>
          <p:nvPr/>
        </p:nvSpPr>
        <p:spPr>
          <a:xfrm>
            <a:off x="707283" y="507297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Regulador Mitocondrial</a:t>
            </a:r>
          </a:p>
        </p:txBody>
      </p:sp>
      <p:pic>
        <p:nvPicPr>
          <p:cNvPr id="5" name="Imagem 4" descr="Diagrama&#10;&#10;Descrição gerada automaticamente">
            <a:extLst>
              <a:ext uri="{FF2B5EF4-FFF2-40B4-BE49-F238E27FC236}">
                <a16:creationId xmlns:a16="http://schemas.microsoft.com/office/drawing/2014/main" id="{6A50CF26-8ABE-2D04-B795-75A7B8F823F6}"/>
              </a:ext>
            </a:extLst>
          </p:cNvPr>
          <p:cNvPicPr>
            <a:picLocks noChangeAspect="1"/>
          </p:cNvPicPr>
          <p:nvPr/>
        </p:nvPicPr>
        <p:blipFill>
          <a:blip r:embed="rId3"/>
          <a:stretch>
            <a:fillRect/>
          </a:stretch>
        </p:blipFill>
        <p:spPr>
          <a:xfrm>
            <a:off x="6832487" y="1675769"/>
            <a:ext cx="4062798" cy="5064955"/>
          </a:xfrm>
          <a:prstGeom prst="rect">
            <a:avLst/>
          </a:prstGeom>
        </p:spPr>
      </p:pic>
      <p:sp>
        <p:nvSpPr>
          <p:cNvPr id="6" name="CaixaDeTexto 5">
            <a:extLst>
              <a:ext uri="{FF2B5EF4-FFF2-40B4-BE49-F238E27FC236}">
                <a16:creationId xmlns:a16="http://schemas.microsoft.com/office/drawing/2014/main" id="{74282CCC-C49F-7561-C30B-0FA759EF0DDB}"/>
              </a:ext>
            </a:extLst>
          </p:cNvPr>
          <p:cNvSpPr txBox="1"/>
          <p:nvPr/>
        </p:nvSpPr>
        <p:spPr>
          <a:xfrm>
            <a:off x="117489" y="6402647"/>
            <a:ext cx="11957019" cy="307777"/>
          </a:xfrm>
          <a:prstGeom prst="rect">
            <a:avLst/>
          </a:prstGeom>
          <a:noFill/>
        </p:spPr>
        <p:txBody>
          <a:bodyPr wrap="square" rtlCol="0">
            <a:spAutoFit/>
          </a:bodyPr>
          <a:lstStyle/>
          <a:p>
            <a:r>
              <a:rPr lang="pt-BR" sz="1400" b="0" i="0" dirty="0" err="1">
                <a:solidFill>
                  <a:srgbClr val="222222"/>
                </a:solidFill>
                <a:effectLst/>
                <a:latin typeface="-apple-system"/>
              </a:rPr>
              <a:t>Tarocco</a:t>
            </a:r>
            <a:r>
              <a:rPr lang="pt-BR" sz="1400" b="0" i="0" dirty="0">
                <a:solidFill>
                  <a:srgbClr val="222222"/>
                </a:solidFill>
                <a:effectLst/>
                <a:latin typeface="-apple-system"/>
              </a:rPr>
              <a:t>  </a:t>
            </a:r>
            <a:r>
              <a:rPr lang="pt-BR" sz="1400" b="0" i="1" dirty="0">
                <a:solidFill>
                  <a:srgbClr val="222222"/>
                </a:solidFill>
                <a:effectLst/>
                <a:latin typeface="-apple-system"/>
              </a:rPr>
              <a:t>et al.</a:t>
            </a:r>
            <a:r>
              <a:rPr lang="pt-BR" sz="1400" b="0" i="0" dirty="0">
                <a:solidFill>
                  <a:srgbClr val="222222"/>
                </a:solidFill>
                <a:effectLst/>
                <a:latin typeface="-apple-system"/>
              </a:rPr>
              <a:t> </a:t>
            </a:r>
            <a:r>
              <a:rPr lang="pt-BR" sz="1400" b="0" i="1" dirty="0" err="1">
                <a:solidFill>
                  <a:srgbClr val="222222"/>
                </a:solidFill>
                <a:effectLst/>
                <a:latin typeface="-apple-system"/>
              </a:rPr>
              <a:t>Cell</a:t>
            </a:r>
            <a:r>
              <a:rPr lang="pt-BR" sz="1400" b="0" i="1" dirty="0">
                <a:solidFill>
                  <a:srgbClr val="222222"/>
                </a:solidFill>
                <a:effectLst/>
                <a:latin typeface="-apple-system"/>
              </a:rPr>
              <a:t> Death </a:t>
            </a:r>
            <a:r>
              <a:rPr lang="pt-BR" sz="1400" b="0" i="1" dirty="0" err="1">
                <a:solidFill>
                  <a:srgbClr val="222222"/>
                </a:solidFill>
                <a:effectLst/>
                <a:latin typeface="-apple-system"/>
              </a:rPr>
              <a:t>Dis</a:t>
            </a:r>
            <a:r>
              <a:rPr lang="pt-BR" sz="1400" b="0" i="0" dirty="0">
                <a:solidFill>
                  <a:srgbClr val="222222"/>
                </a:solidFill>
                <a:effectLst/>
                <a:latin typeface="-apple-system"/>
              </a:rPr>
              <a:t> </a:t>
            </a:r>
            <a:r>
              <a:rPr lang="pt-BR" sz="1400" b="1" i="0" dirty="0">
                <a:solidFill>
                  <a:srgbClr val="222222"/>
                </a:solidFill>
                <a:effectLst/>
                <a:latin typeface="-apple-system"/>
              </a:rPr>
              <a:t>10</a:t>
            </a:r>
            <a:r>
              <a:rPr lang="pt-BR" sz="1400" b="0" i="0" dirty="0">
                <a:solidFill>
                  <a:srgbClr val="222222"/>
                </a:solidFill>
                <a:effectLst/>
                <a:latin typeface="-apple-system"/>
              </a:rPr>
              <a:t>, 317 (2019).</a:t>
            </a:r>
            <a:r>
              <a:rPr lang="pt-BR" sz="1400" b="0" i="0" dirty="0">
                <a:solidFill>
                  <a:srgbClr val="212121"/>
                </a:solidFill>
                <a:effectLst/>
                <a:latin typeface="system-ui"/>
              </a:rPr>
              <a:t>:14275.</a:t>
            </a:r>
            <a:r>
              <a:rPr lang="pt-BR" sz="1400" b="0" i="0" dirty="0">
                <a:solidFill>
                  <a:srgbClr val="212121"/>
                </a:solidFill>
                <a:effectLst/>
                <a:latin typeface="Roboto" panose="02000000000000000000" pitchFamily="2" charset="0"/>
              </a:rPr>
              <a:t>-12024.</a:t>
            </a:r>
            <a:endParaRPr lang="pt-BR" sz="2000" dirty="0">
              <a:latin typeface="Kelson" panose="02000506000000020004" pitchFamily="2" charset="0"/>
            </a:endParaRPr>
          </a:p>
        </p:txBody>
      </p:sp>
    </p:spTree>
    <p:extLst>
      <p:ext uri="{BB962C8B-B14F-4D97-AF65-F5344CB8AC3E}">
        <p14:creationId xmlns:p14="http://schemas.microsoft.com/office/powerpoint/2010/main" val="2100301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9580E-C97E-08CA-4BFD-6AF3A6E64E1D}"/>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AAF9DCA3-EB4F-1DF7-B2D1-9EE8652BB33E}"/>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1DDAF3E0-52BE-F604-1EA2-9FDF4601A2AB}"/>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rgbClr val="F2B705"/>
                </a:solidFill>
                <a:latin typeface="Okana Black Oblique" pitchFamily="2" charset="0"/>
              </a:rPr>
              <a:t>Funções da Melatonina</a:t>
            </a:r>
          </a:p>
        </p:txBody>
      </p:sp>
      <p:sp>
        <p:nvSpPr>
          <p:cNvPr id="8" name="CaixaDeTexto 7">
            <a:extLst>
              <a:ext uri="{FF2B5EF4-FFF2-40B4-BE49-F238E27FC236}">
                <a16:creationId xmlns:a16="http://schemas.microsoft.com/office/drawing/2014/main" id="{6C7DDFAA-0C5C-9DE1-2F65-F27F687E2DED}"/>
              </a:ext>
            </a:extLst>
          </p:cNvPr>
          <p:cNvSpPr txBox="1"/>
          <p:nvPr/>
        </p:nvSpPr>
        <p:spPr>
          <a:xfrm>
            <a:off x="707283" y="252125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Efeito Antioxidante</a:t>
            </a:r>
          </a:p>
        </p:txBody>
      </p:sp>
      <p:sp>
        <p:nvSpPr>
          <p:cNvPr id="9" name="CaixaDeTexto 8">
            <a:extLst>
              <a:ext uri="{FF2B5EF4-FFF2-40B4-BE49-F238E27FC236}">
                <a16:creationId xmlns:a16="http://schemas.microsoft.com/office/drawing/2014/main" id="{65BD3219-FF26-71C1-C590-F1D2C1D756B2}"/>
              </a:ext>
            </a:extLst>
          </p:cNvPr>
          <p:cNvSpPr txBox="1"/>
          <p:nvPr/>
        </p:nvSpPr>
        <p:spPr>
          <a:xfrm>
            <a:off x="707283" y="315918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Efeito Anti-inflamatório</a:t>
            </a:r>
          </a:p>
        </p:txBody>
      </p:sp>
      <p:sp>
        <p:nvSpPr>
          <p:cNvPr id="10" name="CaixaDeTexto 9">
            <a:extLst>
              <a:ext uri="{FF2B5EF4-FFF2-40B4-BE49-F238E27FC236}">
                <a16:creationId xmlns:a16="http://schemas.microsoft.com/office/drawing/2014/main" id="{B2C16368-FE5C-2ABB-7384-2716A3D1AA42}"/>
              </a:ext>
            </a:extLst>
          </p:cNvPr>
          <p:cNvSpPr txBox="1"/>
          <p:nvPr/>
        </p:nvSpPr>
        <p:spPr>
          <a:xfrm>
            <a:off x="707283" y="3797111"/>
            <a:ext cx="4960884" cy="523220"/>
          </a:xfrm>
          <a:prstGeom prst="rect">
            <a:avLst/>
          </a:prstGeom>
          <a:noFill/>
        </p:spPr>
        <p:txBody>
          <a:bodyPr wrap="square" rtlCol="0">
            <a:spAutoFit/>
          </a:bodyPr>
          <a:lstStyle/>
          <a:p>
            <a:pPr marL="457200" indent="-457200">
              <a:buFont typeface="Arial" panose="020B0604020202020204" pitchFamily="34" charset="0"/>
              <a:buChar char="•"/>
            </a:pPr>
            <a:r>
              <a:rPr lang="pt-BR" sz="2800" dirty="0">
                <a:effectLst/>
                <a:latin typeface="Kelson" panose="02000506000000020004" pitchFamily="2" charset="0"/>
              </a:rPr>
              <a:t>Fator Crescimento Neuronal</a:t>
            </a:r>
          </a:p>
        </p:txBody>
      </p:sp>
      <p:sp>
        <p:nvSpPr>
          <p:cNvPr id="11" name="CaixaDeTexto 10">
            <a:extLst>
              <a:ext uri="{FF2B5EF4-FFF2-40B4-BE49-F238E27FC236}">
                <a16:creationId xmlns:a16="http://schemas.microsoft.com/office/drawing/2014/main" id="{554108AC-C9F2-9B46-BA26-B96CF529BD03}"/>
              </a:ext>
            </a:extLst>
          </p:cNvPr>
          <p:cNvSpPr txBox="1"/>
          <p:nvPr/>
        </p:nvSpPr>
        <p:spPr>
          <a:xfrm>
            <a:off x="707283" y="443504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Efeito </a:t>
            </a:r>
            <a:r>
              <a:rPr lang="pt-BR" sz="2000" dirty="0" err="1">
                <a:solidFill>
                  <a:schemeClr val="bg1">
                    <a:lumMod val="85000"/>
                  </a:schemeClr>
                </a:solidFill>
                <a:effectLst/>
                <a:latin typeface="Kelson" panose="02000506000000020004" pitchFamily="2" charset="0"/>
              </a:rPr>
              <a:t>Cronobiótico</a:t>
            </a:r>
            <a:endParaRPr lang="pt-BR" sz="2000" dirty="0">
              <a:solidFill>
                <a:schemeClr val="bg1">
                  <a:lumMod val="85000"/>
                </a:schemeClr>
              </a:solidFill>
              <a:effectLst/>
              <a:latin typeface="Kelson" panose="02000506000000020004" pitchFamily="2" charset="0"/>
            </a:endParaRPr>
          </a:p>
        </p:txBody>
      </p:sp>
      <p:sp>
        <p:nvSpPr>
          <p:cNvPr id="12" name="CaixaDeTexto 11">
            <a:extLst>
              <a:ext uri="{FF2B5EF4-FFF2-40B4-BE49-F238E27FC236}">
                <a16:creationId xmlns:a16="http://schemas.microsoft.com/office/drawing/2014/main" id="{65BFA03D-F429-8BB3-A0BF-A7A3DA827434}"/>
              </a:ext>
            </a:extLst>
          </p:cNvPr>
          <p:cNvSpPr txBox="1"/>
          <p:nvPr/>
        </p:nvSpPr>
        <p:spPr>
          <a:xfrm>
            <a:off x="707283" y="507297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Regulador Mitocondrial</a:t>
            </a:r>
          </a:p>
        </p:txBody>
      </p:sp>
      <p:sp>
        <p:nvSpPr>
          <p:cNvPr id="6" name="CaixaDeTexto 5">
            <a:extLst>
              <a:ext uri="{FF2B5EF4-FFF2-40B4-BE49-F238E27FC236}">
                <a16:creationId xmlns:a16="http://schemas.microsoft.com/office/drawing/2014/main" id="{F81CAD57-FAA2-7B9F-BEC6-1CBFEDB12A12}"/>
              </a:ext>
            </a:extLst>
          </p:cNvPr>
          <p:cNvSpPr txBox="1"/>
          <p:nvPr/>
        </p:nvSpPr>
        <p:spPr>
          <a:xfrm>
            <a:off x="117489" y="6402647"/>
            <a:ext cx="11957019" cy="307777"/>
          </a:xfrm>
          <a:prstGeom prst="rect">
            <a:avLst/>
          </a:prstGeom>
          <a:noFill/>
        </p:spPr>
        <p:txBody>
          <a:bodyPr wrap="square" rtlCol="0">
            <a:spAutoFit/>
          </a:bodyPr>
          <a:lstStyle/>
          <a:p>
            <a:r>
              <a:rPr lang="pt-BR" sz="1400" b="0" i="0" dirty="0">
                <a:solidFill>
                  <a:srgbClr val="212121"/>
                </a:solidFill>
                <a:effectLst/>
                <a:latin typeface="Roboto" panose="02000000000000000000" pitchFamily="2" charset="0"/>
              </a:rPr>
              <a:t>Miranda-</a:t>
            </a:r>
            <a:r>
              <a:rPr lang="pt-BR" sz="1400" b="0" i="0" dirty="0" err="1">
                <a:solidFill>
                  <a:srgbClr val="212121"/>
                </a:solidFill>
                <a:effectLst/>
                <a:latin typeface="Roboto" panose="02000000000000000000" pitchFamily="2" charset="0"/>
              </a:rPr>
              <a:t>Riestra</a:t>
            </a:r>
            <a:r>
              <a:rPr lang="pt-BR" sz="1400" b="0" i="0" dirty="0">
                <a:solidFill>
                  <a:srgbClr val="212121"/>
                </a:solidFill>
                <a:effectLst/>
                <a:latin typeface="Roboto" panose="02000000000000000000" pitchFamily="2" charset="0"/>
              </a:rPr>
              <a:t> et al. </a:t>
            </a:r>
            <a:r>
              <a:rPr lang="pt-BR" sz="1400" b="0" i="1" dirty="0" err="1">
                <a:solidFill>
                  <a:srgbClr val="212121"/>
                </a:solidFill>
                <a:effectLst/>
                <a:latin typeface="Roboto" panose="02000000000000000000" pitchFamily="2" charset="0"/>
              </a:rPr>
              <a:t>Molecules</a:t>
            </a:r>
            <a:r>
              <a:rPr lang="pt-BR" sz="1400" b="0" i="0" dirty="0">
                <a:solidFill>
                  <a:srgbClr val="212121"/>
                </a:solidFill>
                <a:effectLst/>
                <a:latin typeface="Roboto" panose="02000000000000000000" pitchFamily="2" charset="0"/>
              </a:rPr>
              <a:t>. 2022;27(22):7742</a:t>
            </a:r>
            <a:r>
              <a:rPr lang="pt-BR" sz="1400" b="0" i="0" dirty="0">
                <a:solidFill>
                  <a:srgbClr val="222222"/>
                </a:solidFill>
                <a:effectLst/>
                <a:latin typeface="-apple-system"/>
              </a:rPr>
              <a:t>, 317 (2019).</a:t>
            </a:r>
            <a:r>
              <a:rPr lang="pt-BR" sz="1400" b="0" i="0" dirty="0">
                <a:solidFill>
                  <a:srgbClr val="212121"/>
                </a:solidFill>
                <a:effectLst/>
                <a:latin typeface="system-ui"/>
              </a:rPr>
              <a:t>:14275.</a:t>
            </a:r>
            <a:r>
              <a:rPr lang="pt-BR" sz="1400" b="0" i="0" dirty="0">
                <a:solidFill>
                  <a:srgbClr val="212121"/>
                </a:solidFill>
                <a:effectLst/>
                <a:latin typeface="Roboto" panose="02000000000000000000" pitchFamily="2" charset="0"/>
              </a:rPr>
              <a:t>-12024.</a:t>
            </a:r>
            <a:endParaRPr lang="pt-BR" sz="2000" dirty="0">
              <a:latin typeface="Kelson" panose="02000506000000020004" pitchFamily="2" charset="0"/>
            </a:endParaRPr>
          </a:p>
        </p:txBody>
      </p:sp>
      <p:pic>
        <p:nvPicPr>
          <p:cNvPr id="7" name="Imagem 6" descr="Interface gráfica do usuário, Texto, Aplicativo, Email&#10;&#10;Descrição gerada automaticamente">
            <a:extLst>
              <a:ext uri="{FF2B5EF4-FFF2-40B4-BE49-F238E27FC236}">
                <a16:creationId xmlns:a16="http://schemas.microsoft.com/office/drawing/2014/main" id="{55003EA1-BBDC-30EF-694B-EABCFBEA77D4}"/>
              </a:ext>
            </a:extLst>
          </p:cNvPr>
          <p:cNvPicPr>
            <a:picLocks noChangeAspect="1"/>
          </p:cNvPicPr>
          <p:nvPr/>
        </p:nvPicPr>
        <p:blipFill>
          <a:blip r:embed="rId3"/>
          <a:stretch>
            <a:fillRect/>
          </a:stretch>
        </p:blipFill>
        <p:spPr>
          <a:xfrm>
            <a:off x="5499636" y="1951781"/>
            <a:ext cx="6574872" cy="4450866"/>
          </a:xfrm>
          <a:prstGeom prst="rect">
            <a:avLst/>
          </a:prstGeom>
        </p:spPr>
      </p:pic>
    </p:spTree>
    <p:extLst>
      <p:ext uri="{BB962C8B-B14F-4D97-AF65-F5344CB8AC3E}">
        <p14:creationId xmlns:p14="http://schemas.microsoft.com/office/powerpoint/2010/main" val="2026852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BF68D-E135-FB17-F9DE-7024F05F2F6E}"/>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C0BAE02B-1C8F-9266-32F6-6309BD4DF6A2}"/>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5121A04F-B309-BECD-5471-825731AFB2FA}"/>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rgbClr val="F2B705"/>
                </a:solidFill>
                <a:latin typeface="Okana Black Oblique" pitchFamily="2" charset="0"/>
              </a:rPr>
              <a:t>Funções da Melatonina</a:t>
            </a:r>
          </a:p>
        </p:txBody>
      </p:sp>
      <p:sp>
        <p:nvSpPr>
          <p:cNvPr id="8" name="CaixaDeTexto 7">
            <a:extLst>
              <a:ext uri="{FF2B5EF4-FFF2-40B4-BE49-F238E27FC236}">
                <a16:creationId xmlns:a16="http://schemas.microsoft.com/office/drawing/2014/main" id="{70B2C9BC-CA26-C94A-FF4C-00DC75C231A9}"/>
              </a:ext>
            </a:extLst>
          </p:cNvPr>
          <p:cNvSpPr txBox="1"/>
          <p:nvPr/>
        </p:nvSpPr>
        <p:spPr>
          <a:xfrm>
            <a:off x="707283" y="252125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Efeito Antioxidante</a:t>
            </a:r>
          </a:p>
        </p:txBody>
      </p:sp>
      <p:sp>
        <p:nvSpPr>
          <p:cNvPr id="9" name="CaixaDeTexto 8">
            <a:extLst>
              <a:ext uri="{FF2B5EF4-FFF2-40B4-BE49-F238E27FC236}">
                <a16:creationId xmlns:a16="http://schemas.microsoft.com/office/drawing/2014/main" id="{09497F4D-8EBA-069C-8334-C727773CC8C6}"/>
              </a:ext>
            </a:extLst>
          </p:cNvPr>
          <p:cNvSpPr txBox="1"/>
          <p:nvPr/>
        </p:nvSpPr>
        <p:spPr>
          <a:xfrm>
            <a:off x="707283" y="315918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Efeito Anti-inflamatório</a:t>
            </a:r>
          </a:p>
        </p:txBody>
      </p:sp>
      <p:sp>
        <p:nvSpPr>
          <p:cNvPr id="10" name="CaixaDeTexto 9">
            <a:extLst>
              <a:ext uri="{FF2B5EF4-FFF2-40B4-BE49-F238E27FC236}">
                <a16:creationId xmlns:a16="http://schemas.microsoft.com/office/drawing/2014/main" id="{B25A4B24-AB3B-DDFD-B9C3-C49185884FAB}"/>
              </a:ext>
            </a:extLst>
          </p:cNvPr>
          <p:cNvSpPr txBox="1"/>
          <p:nvPr/>
        </p:nvSpPr>
        <p:spPr>
          <a:xfrm>
            <a:off x="707283" y="3797111"/>
            <a:ext cx="4960884" cy="523220"/>
          </a:xfrm>
          <a:prstGeom prst="rect">
            <a:avLst/>
          </a:prstGeom>
          <a:noFill/>
        </p:spPr>
        <p:txBody>
          <a:bodyPr wrap="square" rtlCol="0">
            <a:spAutoFit/>
          </a:bodyPr>
          <a:lstStyle/>
          <a:p>
            <a:pPr marL="457200" indent="-457200">
              <a:buFont typeface="Arial" panose="020B0604020202020204" pitchFamily="34" charset="0"/>
              <a:buChar char="•"/>
            </a:pPr>
            <a:r>
              <a:rPr lang="pt-BR" sz="2800" dirty="0">
                <a:effectLst/>
                <a:latin typeface="Kelson" panose="02000506000000020004" pitchFamily="2" charset="0"/>
              </a:rPr>
              <a:t>Fator Crescimento Neuronal</a:t>
            </a:r>
          </a:p>
        </p:txBody>
      </p:sp>
      <p:sp>
        <p:nvSpPr>
          <p:cNvPr id="11" name="CaixaDeTexto 10">
            <a:extLst>
              <a:ext uri="{FF2B5EF4-FFF2-40B4-BE49-F238E27FC236}">
                <a16:creationId xmlns:a16="http://schemas.microsoft.com/office/drawing/2014/main" id="{5694157E-637F-038B-9125-D7EA1183FDC8}"/>
              </a:ext>
            </a:extLst>
          </p:cNvPr>
          <p:cNvSpPr txBox="1"/>
          <p:nvPr/>
        </p:nvSpPr>
        <p:spPr>
          <a:xfrm>
            <a:off x="707283" y="443504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Efeito </a:t>
            </a:r>
            <a:r>
              <a:rPr lang="pt-BR" sz="2000" dirty="0" err="1">
                <a:solidFill>
                  <a:schemeClr val="bg1">
                    <a:lumMod val="85000"/>
                  </a:schemeClr>
                </a:solidFill>
                <a:effectLst/>
                <a:latin typeface="Kelson" panose="02000506000000020004" pitchFamily="2" charset="0"/>
              </a:rPr>
              <a:t>Cronobiótico</a:t>
            </a:r>
            <a:endParaRPr lang="pt-BR" sz="2000" dirty="0">
              <a:solidFill>
                <a:schemeClr val="bg1">
                  <a:lumMod val="85000"/>
                </a:schemeClr>
              </a:solidFill>
              <a:effectLst/>
              <a:latin typeface="Kelson" panose="02000506000000020004" pitchFamily="2" charset="0"/>
            </a:endParaRPr>
          </a:p>
        </p:txBody>
      </p:sp>
      <p:sp>
        <p:nvSpPr>
          <p:cNvPr id="12" name="CaixaDeTexto 11">
            <a:extLst>
              <a:ext uri="{FF2B5EF4-FFF2-40B4-BE49-F238E27FC236}">
                <a16:creationId xmlns:a16="http://schemas.microsoft.com/office/drawing/2014/main" id="{17B99262-06E6-DF0E-FB15-765C89EF81A8}"/>
              </a:ext>
            </a:extLst>
          </p:cNvPr>
          <p:cNvSpPr txBox="1"/>
          <p:nvPr/>
        </p:nvSpPr>
        <p:spPr>
          <a:xfrm>
            <a:off x="707283" y="507297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Regulador Mitocondrial</a:t>
            </a:r>
          </a:p>
        </p:txBody>
      </p:sp>
      <p:sp>
        <p:nvSpPr>
          <p:cNvPr id="6" name="CaixaDeTexto 5">
            <a:extLst>
              <a:ext uri="{FF2B5EF4-FFF2-40B4-BE49-F238E27FC236}">
                <a16:creationId xmlns:a16="http://schemas.microsoft.com/office/drawing/2014/main" id="{7CC86BED-A417-C531-7B8B-BD874437976F}"/>
              </a:ext>
            </a:extLst>
          </p:cNvPr>
          <p:cNvSpPr txBox="1"/>
          <p:nvPr/>
        </p:nvSpPr>
        <p:spPr>
          <a:xfrm>
            <a:off x="117489" y="6402647"/>
            <a:ext cx="11957019" cy="307777"/>
          </a:xfrm>
          <a:prstGeom prst="rect">
            <a:avLst/>
          </a:prstGeom>
          <a:noFill/>
        </p:spPr>
        <p:txBody>
          <a:bodyPr wrap="square" rtlCol="0">
            <a:spAutoFit/>
          </a:bodyPr>
          <a:lstStyle/>
          <a:p>
            <a:r>
              <a:rPr lang="pt-BR" sz="1400" b="0" i="0" dirty="0">
                <a:solidFill>
                  <a:srgbClr val="212121"/>
                </a:solidFill>
                <a:effectLst/>
                <a:latin typeface="Roboto" panose="02000000000000000000" pitchFamily="2" charset="0"/>
              </a:rPr>
              <a:t>Miranda-</a:t>
            </a:r>
            <a:r>
              <a:rPr lang="pt-BR" sz="1400" b="0" i="0" dirty="0" err="1">
                <a:solidFill>
                  <a:srgbClr val="212121"/>
                </a:solidFill>
                <a:effectLst/>
                <a:latin typeface="Roboto" panose="02000000000000000000" pitchFamily="2" charset="0"/>
              </a:rPr>
              <a:t>Riestra</a:t>
            </a:r>
            <a:r>
              <a:rPr lang="pt-BR" sz="1400" b="0" i="0" dirty="0">
                <a:solidFill>
                  <a:srgbClr val="212121"/>
                </a:solidFill>
                <a:effectLst/>
                <a:latin typeface="Roboto" panose="02000000000000000000" pitchFamily="2" charset="0"/>
              </a:rPr>
              <a:t> et al. </a:t>
            </a:r>
            <a:r>
              <a:rPr lang="pt-BR" sz="1400" b="0" i="1" dirty="0" err="1">
                <a:solidFill>
                  <a:srgbClr val="212121"/>
                </a:solidFill>
                <a:effectLst/>
                <a:latin typeface="Roboto" panose="02000000000000000000" pitchFamily="2" charset="0"/>
              </a:rPr>
              <a:t>Molecules</a:t>
            </a:r>
            <a:r>
              <a:rPr lang="pt-BR" sz="1400" b="0" i="0" dirty="0">
                <a:solidFill>
                  <a:srgbClr val="212121"/>
                </a:solidFill>
                <a:effectLst/>
                <a:latin typeface="Roboto" panose="02000000000000000000" pitchFamily="2" charset="0"/>
              </a:rPr>
              <a:t>. 2022;27(22):7742</a:t>
            </a:r>
            <a:r>
              <a:rPr lang="pt-BR" sz="1400" b="0" i="0" dirty="0">
                <a:solidFill>
                  <a:srgbClr val="222222"/>
                </a:solidFill>
                <a:effectLst/>
                <a:latin typeface="-apple-system"/>
              </a:rPr>
              <a:t>, 317 (2019).</a:t>
            </a:r>
            <a:r>
              <a:rPr lang="pt-BR" sz="1400" b="0" i="0" dirty="0">
                <a:solidFill>
                  <a:srgbClr val="212121"/>
                </a:solidFill>
                <a:effectLst/>
                <a:latin typeface="system-ui"/>
              </a:rPr>
              <a:t>:14275.</a:t>
            </a:r>
            <a:r>
              <a:rPr lang="pt-BR" sz="1400" b="0" i="0" dirty="0">
                <a:solidFill>
                  <a:srgbClr val="212121"/>
                </a:solidFill>
                <a:effectLst/>
                <a:latin typeface="Roboto" panose="02000000000000000000" pitchFamily="2" charset="0"/>
              </a:rPr>
              <a:t>-12024.</a:t>
            </a:r>
            <a:endParaRPr lang="pt-BR" sz="2000" dirty="0">
              <a:latin typeface="Kelson" panose="02000506000000020004" pitchFamily="2" charset="0"/>
            </a:endParaRPr>
          </a:p>
        </p:txBody>
      </p:sp>
      <p:pic>
        <p:nvPicPr>
          <p:cNvPr id="14" name="Imagem 13" descr="Tabela&#10;&#10;Descrição gerada automaticamente">
            <a:extLst>
              <a:ext uri="{FF2B5EF4-FFF2-40B4-BE49-F238E27FC236}">
                <a16:creationId xmlns:a16="http://schemas.microsoft.com/office/drawing/2014/main" id="{80EA57FD-3B15-5C89-7B91-95155A779357}"/>
              </a:ext>
            </a:extLst>
          </p:cNvPr>
          <p:cNvPicPr>
            <a:picLocks noChangeAspect="1"/>
          </p:cNvPicPr>
          <p:nvPr/>
        </p:nvPicPr>
        <p:blipFill>
          <a:blip r:embed="rId3"/>
          <a:stretch>
            <a:fillRect/>
          </a:stretch>
        </p:blipFill>
        <p:spPr>
          <a:xfrm>
            <a:off x="5668167" y="2340872"/>
            <a:ext cx="6164101" cy="4061775"/>
          </a:xfrm>
          <a:prstGeom prst="rect">
            <a:avLst/>
          </a:prstGeom>
        </p:spPr>
      </p:pic>
      <p:pic>
        <p:nvPicPr>
          <p:cNvPr id="16" name="Imagem 15">
            <a:extLst>
              <a:ext uri="{FF2B5EF4-FFF2-40B4-BE49-F238E27FC236}">
                <a16:creationId xmlns:a16="http://schemas.microsoft.com/office/drawing/2014/main" id="{FB4F0663-DCBF-39DD-1620-D647E77A4F41}"/>
              </a:ext>
            </a:extLst>
          </p:cNvPr>
          <p:cNvPicPr>
            <a:picLocks noChangeAspect="1"/>
          </p:cNvPicPr>
          <p:nvPr/>
        </p:nvPicPr>
        <p:blipFill>
          <a:blip r:embed="rId4"/>
          <a:stretch>
            <a:fillRect/>
          </a:stretch>
        </p:blipFill>
        <p:spPr>
          <a:xfrm>
            <a:off x="6463061" y="2026723"/>
            <a:ext cx="4574312" cy="314149"/>
          </a:xfrm>
          <a:prstGeom prst="rect">
            <a:avLst/>
          </a:prstGeom>
        </p:spPr>
      </p:pic>
    </p:spTree>
    <p:extLst>
      <p:ext uri="{BB962C8B-B14F-4D97-AF65-F5344CB8AC3E}">
        <p14:creationId xmlns:p14="http://schemas.microsoft.com/office/powerpoint/2010/main" val="3251329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7C5E9-AC22-8288-6D64-836A335688AD}"/>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870456AA-B180-9837-234D-20580EDBDACA}"/>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A64E7A81-A3BC-2DD3-0BC8-7B49065D50A4}"/>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rgbClr val="F2B705"/>
                </a:solidFill>
                <a:latin typeface="Okana Black Oblique" pitchFamily="2" charset="0"/>
              </a:rPr>
              <a:t>Funções da Melatonina</a:t>
            </a:r>
          </a:p>
        </p:txBody>
      </p:sp>
      <p:sp>
        <p:nvSpPr>
          <p:cNvPr id="8" name="CaixaDeTexto 7">
            <a:extLst>
              <a:ext uri="{FF2B5EF4-FFF2-40B4-BE49-F238E27FC236}">
                <a16:creationId xmlns:a16="http://schemas.microsoft.com/office/drawing/2014/main" id="{1DC97E38-C7EF-DD7E-29F0-2E74D0285813}"/>
              </a:ext>
            </a:extLst>
          </p:cNvPr>
          <p:cNvSpPr txBox="1"/>
          <p:nvPr/>
        </p:nvSpPr>
        <p:spPr>
          <a:xfrm>
            <a:off x="707283" y="252125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Efeito Antioxidante</a:t>
            </a:r>
          </a:p>
        </p:txBody>
      </p:sp>
      <p:sp>
        <p:nvSpPr>
          <p:cNvPr id="9" name="CaixaDeTexto 8">
            <a:extLst>
              <a:ext uri="{FF2B5EF4-FFF2-40B4-BE49-F238E27FC236}">
                <a16:creationId xmlns:a16="http://schemas.microsoft.com/office/drawing/2014/main" id="{61CF06B6-8546-7D67-35D2-A395C4255B77}"/>
              </a:ext>
            </a:extLst>
          </p:cNvPr>
          <p:cNvSpPr txBox="1"/>
          <p:nvPr/>
        </p:nvSpPr>
        <p:spPr>
          <a:xfrm>
            <a:off x="707283" y="315918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Efeito Anti-inflamatório</a:t>
            </a:r>
          </a:p>
        </p:txBody>
      </p:sp>
      <p:sp>
        <p:nvSpPr>
          <p:cNvPr id="10" name="CaixaDeTexto 9">
            <a:extLst>
              <a:ext uri="{FF2B5EF4-FFF2-40B4-BE49-F238E27FC236}">
                <a16:creationId xmlns:a16="http://schemas.microsoft.com/office/drawing/2014/main" id="{17FFEEE9-924E-E22D-C5E2-CAC2C51DF2F3}"/>
              </a:ext>
            </a:extLst>
          </p:cNvPr>
          <p:cNvSpPr txBox="1"/>
          <p:nvPr/>
        </p:nvSpPr>
        <p:spPr>
          <a:xfrm>
            <a:off x="707283" y="379711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Fator Crescimento Neuronal</a:t>
            </a:r>
          </a:p>
        </p:txBody>
      </p:sp>
      <p:sp>
        <p:nvSpPr>
          <p:cNvPr id="11" name="CaixaDeTexto 10">
            <a:extLst>
              <a:ext uri="{FF2B5EF4-FFF2-40B4-BE49-F238E27FC236}">
                <a16:creationId xmlns:a16="http://schemas.microsoft.com/office/drawing/2014/main" id="{56A32225-E613-1861-5F05-02ACE933F88F}"/>
              </a:ext>
            </a:extLst>
          </p:cNvPr>
          <p:cNvSpPr txBox="1"/>
          <p:nvPr/>
        </p:nvSpPr>
        <p:spPr>
          <a:xfrm>
            <a:off x="707283" y="4435041"/>
            <a:ext cx="4960884" cy="523220"/>
          </a:xfrm>
          <a:prstGeom prst="rect">
            <a:avLst/>
          </a:prstGeom>
          <a:noFill/>
        </p:spPr>
        <p:txBody>
          <a:bodyPr wrap="square" rtlCol="0">
            <a:spAutoFit/>
          </a:bodyPr>
          <a:lstStyle/>
          <a:p>
            <a:pPr marL="457200" indent="-457200">
              <a:buFont typeface="Arial" panose="020B0604020202020204" pitchFamily="34" charset="0"/>
              <a:buChar char="•"/>
            </a:pPr>
            <a:r>
              <a:rPr lang="pt-BR" sz="2800" dirty="0">
                <a:effectLst/>
                <a:latin typeface="Kelson" panose="02000506000000020004" pitchFamily="2" charset="0"/>
              </a:rPr>
              <a:t>Efeito </a:t>
            </a:r>
            <a:r>
              <a:rPr lang="pt-BR" sz="2800" dirty="0" err="1">
                <a:effectLst/>
                <a:latin typeface="Kelson" panose="02000506000000020004" pitchFamily="2" charset="0"/>
              </a:rPr>
              <a:t>Cronobiótico</a:t>
            </a:r>
            <a:endParaRPr lang="pt-BR" sz="2800" dirty="0">
              <a:effectLst/>
              <a:latin typeface="Kelson" panose="02000506000000020004" pitchFamily="2" charset="0"/>
            </a:endParaRPr>
          </a:p>
        </p:txBody>
      </p:sp>
      <p:sp>
        <p:nvSpPr>
          <p:cNvPr id="12" name="CaixaDeTexto 11">
            <a:extLst>
              <a:ext uri="{FF2B5EF4-FFF2-40B4-BE49-F238E27FC236}">
                <a16:creationId xmlns:a16="http://schemas.microsoft.com/office/drawing/2014/main" id="{5122B4BC-7A38-FF3F-E585-5CE7FF74B471}"/>
              </a:ext>
            </a:extLst>
          </p:cNvPr>
          <p:cNvSpPr txBox="1"/>
          <p:nvPr/>
        </p:nvSpPr>
        <p:spPr>
          <a:xfrm>
            <a:off x="707283" y="507297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Regulador Mitocondrial</a:t>
            </a:r>
          </a:p>
        </p:txBody>
      </p:sp>
      <p:sp>
        <p:nvSpPr>
          <p:cNvPr id="6" name="CaixaDeTexto 5">
            <a:extLst>
              <a:ext uri="{FF2B5EF4-FFF2-40B4-BE49-F238E27FC236}">
                <a16:creationId xmlns:a16="http://schemas.microsoft.com/office/drawing/2014/main" id="{747C5140-BDFE-1175-6CFA-FECBBE436FE0}"/>
              </a:ext>
            </a:extLst>
          </p:cNvPr>
          <p:cNvSpPr txBox="1"/>
          <p:nvPr/>
        </p:nvSpPr>
        <p:spPr>
          <a:xfrm>
            <a:off x="117489" y="6402647"/>
            <a:ext cx="11957019" cy="307777"/>
          </a:xfrm>
          <a:prstGeom prst="rect">
            <a:avLst/>
          </a:prstGeom>
          <a:noFill/>
        </p:spPr>
        <p:txBody>
          <a:bodyPr wrap="square" rtlCol="0">
            <a:spAutoFit/>
          </a:bodyPr>
          <a:lstStyle/>
          <a:p>
            <a:r>
              <a:rPr lang="pt-BR" sz="1400" b="0" i="0" dirty="0">
                <a:solidFill>
                  <a:srgbClr val="212121"/>
                </a:solidFill>
                <a:effectLst/>
                <a:latin typeface="Roboto" panose="02000000000000000000" pitchFamily="2" charset="0"/>
              </a:rPr>
              <a:t>Gamble et al. </a:t>
            </a:r>
            <a:r>
              <a:rPr lang="pt-BR" sz="1400" b="0" i="1" dirty="0">
                <a:solidFill>
                  <a:srgbClr val="212121"/>
                </a:solidFill>
                <a:effectLst/>
                <a:latin typeface="Roboto" panose="02000000000000000000" pitchFamily="2" charset="0"/>
              </a:rPr>
              <a:t>Nat </a:t>
            </a:r>
            <a:r>
              <a:rPr lang="pt-BR" sz="1400" b="0" i="1" dirty="0" err="1">
                <a:solidFill>
                  <a:srgbClr val="212121"/>
                </a:solidFill>
                <a:effectLst/>
                <a:latin typeface="Roboto" panose="02000000000000000000" pitchFamily="2" charset="0"/>
              </a:rPr>
              <a:t>Rev</a:t>
            </a:r>
            <a:r>
              <a:rPr lang="pt-BR" sz="1400" b="0" i="1" dirty="0">
                <a:solidFill>
                  <a:srgbClr val="212121"/>
                </a:solidFill>
                <a:effectLst/>
                <a:latin typeface="Roboto" panose="02000000000000000000" pitchFamily="2" charset="0"/>
              </a:rPr>
              <a:t> </a:t>
            </a:r>
            <a:r>
              <a:rPr lang="pt-BR" sz="1400" b="0" i="1" dirty="0" err="1">
                <a:solidFill>
                  <a:srgbClr val="212121"/>
                </a:solidFill>
                <a:effectLst/>
                <a:latin typeface="Roboto" panose="02000000000000000000" pitchFamily="2" charset="0"/>
              </a:rPr>
              <a:t>Endocrinol</a:t>
            </a:r>
            <a:r>
              <a:rPr lang="pt-BR" sz="1400" b="0" i="0" dirty="0">
                <a:solidFill>
                  <a:srgbClr val="212121"/>
                </a:solidFill>
                <a:effectLst/>
                <a:latin typeface="Roboto" panose="02000000000000000000" pitchFamily="2" charset="0"/>
              </a:rPr>
              <a:t>. 2014;10(8):466-475.</a:t>
            </a:r>
            <a:endParaRPr lang="pt-BR" sz="2000" dirty="0">
              <a:latin typeface="Kelson" panose="02000506000000020004" pitchFamily="2" charset="0"/>
            </a:endParaRPr>
          </a:p>
        </p:txBody>
      </p:sp>
      <p:pic>
        <p:nvPicPr>
          <p:cNvPr id="5" name="Imagem 4" descr="Diagrama&#10;&#10;Descrição gerada automaticamente">
            <a:extLst>
              <a:ext uri="{FF2B5EF4-FFF2-40B4-BE49-F238E27FC236}">
                <a16:creationId xmlns:a16="http://schemas.microsoft.com/office/drawing/2014/main" id="{0BF8794E-7829-C4CB-F68C-29980114F73D}"/>
              </a:ext>
            </a:extLst>
          </p:cNvPr>
          <p:cNvPicPr>
            <a:picLocks noChangeAspect="1"/>
          </p:cNvPicPr>
          <p:nvPr/>
        </p:nvPicPr>
        <p:blipFill>
          <a:blip r:embed="rId3"/>
          <a:stretch>
            <a:fillRect/>
          </a:stretch>
        </p:blipFill>
        <p:spPr>
          <a:xfrm>
            <a:off x="6863546" y="1791545"/>
            <a:ext cx="4871254" cy="4871254"/>
          </a:xfrm>
          <a:prstGeom prst="rect">
            <a:avLst/>
          </a:prstGeom>
        </p:spPr>
      </p:pic>
    </p:spTree>
    <p:extLst>
      <p:ext uri="{BB962C8B-B14F-4D97-AF65-F5344CB8AC3E}">
        <p14:creationId xmlns:p14="http://schemas.microsoft.com/office/powerpoint/2010/main" val="1966767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E7586-4F6E-41BB-C85B-DF29FB4B2C56}"/>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E18EC5B7-333F-00E0-BCD3-595797A3BB68}"/>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F24CB5A8-59D7-D7A8-E3BE-B350914C8258}"/>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rgbClr val="F2B705"/>
                </a:solidFill>
                <a:latin typeface="Okana Black Oblique" pitchFamily="2" charset="0"/>
              </a:rPr>
              <a:t>Funções da Melatonina</a:t>
            </a:r>
          </a:p>
        </p:txBody>
      </p:sp>
      <p:sp>
        <p:nvSpPr>
          <p:cNvPr id="8" name="CaixaDeTexto 7">
            <a:extLst>
              <a:ext uri="{FF2B5EF4-FFF2-40B4-BE49-F238E27FC236}">
                <a16:creationId xmlns:a16="http://schemas.microsoft.com/office/drawing/2014/main" id="{0B9D0613-732F-441B-5E38-48E77E100D7A}"/>
              </a:ext>
            </a:extLst>
          </p:cNvPr>
          <p:cNvSpPr txBox="1"/>
          <p:nvPr/>
        </p:nvSpPr>
        <p:spPr>
          <a:xfrm>
            <a:off x="707283" y="252125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Efeito Antioxidante</a:t>
            </a:r>
          </a:p>
        </p:txBody>
      </p:sp>
      <p:sp>
        <p:nvSpPr>
          <p:cNvPr id="9" name="CaixaDeTexto 8">
            <a:extLst>
              <a:ext uri="{FF2B5EF4-FFF2-40B4-BE49-F238E27FC236}">
                <a16:creationId xmlns:a16="http://schemas.microsoft.com/office/drawing/2014/main" id="{5E6E0E1B-719C-DE2E-4105-9A063D2F3B3E}"/>
              </a:ext>
            </a:extLst>
          </p:cNvPr>
          <p:cNvSpPr txBox="1"/>
          <p:nvPr/>
        </p:nvSpPr>
        <p:spPr>
          <a:xfrm>
            <a:off x="707283" y="315918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Efeito Anti-inflamatório</a:t>
            </a:r>
          </a:p>
        </p:txBody>
      </p:sp>
      <p:sp>
        <p:nvSpPr>
          <p:cNvPr id="10" name="CaixaDeTexto 9">
            <a:extLst>
              <a:ext uri="{FF2B5EF4-FFF2-40B4-BE49-F238E27FC236}">
                <a16:creationId xmlns:a16="http://schemas.microsoft.com/office/drawing/2014/main" id="{0ACF2075-960C-01C4-C2F5-0B9FEB95DFCE}"/>
              </a:ext>
            </a:extLst>
          </p:cNvPr>
          <p:cNvSpPr txBox="1"/>
          <p:nvPr/>
        </p:nvSpPr>
        <p:spPr>
          <a:xfrm>
            <a:off x="707283" y="379711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Fator Crescimento Neuronal</a:t>
            </a:r>
          </a:p>
        </p:txBody>
      </p:sp>
      <p:sp>
        <p:nvSpPr>
          <p:cNvPr id="11" name="CaixaDeTexto 10">
            <a:extLst>
              <a:ext uri="{FF2B5EF4-FFF2-40B4-BE49-F238E27FC236}">
                <a16:creationId xmlns:a16="http://schemas.microsoft.com/office/drawing/2014/main" id="{52E052C6-F2CC-0155-11EC-D3E72707564E}"/>
              </a:ext>
            </a:extLst>
          </p:cNvPr>
          <p:cNvSpPr txBox="1"/>
          <p:nvPr/>
        </p:nvSpPr>
        <p:spPr>
          <a:xfrm>
            <a:off x="707283" y="4435041"/>
            <a:ext cx="4960884" cy="400110"/>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1">
                    <a:lumMod val="85000"/>
                  </a:schemeClr>
                </a:solidFill>
                <a:effectLst/>
                <a:latin typeface="Kelson" panose="02000506000000020004" pitchFamily="2" charset="0"/>
              </a:rPr>
              <a:t>Efeito </a:t>
            </a:r>
            <a:r>
              <a:rPr lang="pt-BR" sz="2000" dirty="0" err="1">
                <a:solidFill>
                  <a:schemeClr val="bg1">
                    <a:lumMod val="85000"/>
                  </a:schemeClr>
                </a:solidFill>
                <a:effectLst/>
                <a:latin typeface="Kelson" panose="02000506000000020004" pitchFamily="2" charset="0"/>
              </a:rPr>
              <a:t>Cronobiótico</a:t>
            </a:r>
            <a:endParaRPr lang="pt-BR" sz="2000" dirty="0">
              <a:solidFill>
                <a:schemeClr val="bg1">
                  <a:lumMod val="85000"/>
                </a:schemeClr>
              </a:solidFill>
              <a:effectLst/>
              <a:latin typeface="Kelson" panose="02000506000000020004" pitchFamily="2" charset="0"/>
            </a:endParaRPr>
          </a:p>
        </p:txBody>
      </p:sp>
      <p:sp>
        <p:nvSpPr>
          <p:cNvPr id="12" name="CaixaDeTexto 11">
            <a:extLst>
              <a:ext uri="{FF2B5EF4-FFF2-40B4-BE49-F238E27FC236}">
                <a16:creationId xmlns:a16="http://schemas.microsoft.com/office/drawing/2014/main" id="{B7BB0DDE-F92C-91FB-5D1F-E6B827082E18}"/>
              </a:ext>
            </a:extLst>
          </p:cNvPr>
          <p:cNvSpPr txBox="1"/>
          <p:nvPr/>
        </p:nvSpPr>
        <p:spPr>
          <a:xfrm>
            <a:off x="707283" y="5072971"/>
            <a:ext cx="4960884" cy="523220"/>
          </a:xfrm>
          <a:prstGeom prst="rect">
            <a:avLst/>
          </a:prstGeom>
          <a:noFill/>
        </p:spPr>
        <p:txBody>
          <a:bodyPr wrap="square" rtlCol="0">
            <a:spAutoFit/>
          </a:bodyPr>
          <a:lstStyle/>
          <a:p>
            <a:pPr marL="457200" indent="-457200">
              <a:buFont typeface="Arial" panose="020B0604020202020204" pitchFamily="34" charset="0"/>
              <a:buChar char="•"/>
            </a:pPr>
            <a:r>
              <a:rPr lang="pt-BR" sz="2800" dirty="0">
                <a:effectLst/>
                <a:latin typeface="Kelson" panose="02000506000000020004" pitchFamily="2" charset="0"/>
              </a:rPr>
              <a:t>Regulador Mitocondrial</a:t>
            </a:r>
          </a:p>
        </p:txBody>
      </p:sp>
      <p:sp>
        <p:nvSpPr>
          <p:cNvPr id="6" name="CaixaDeTexto 5">
            <a:extLst>
              <a:ext uri="{FF2B5EF4-FFF2-40B4-BE49-F238E27FC236}">
                <a16:creationId xmlns:a16="http://schemas.microsoft.com/office/drawing/2014/main" id="{BB9BC251-271C-F46A-B40B-E647DFF4CCFE}"/>
              </a:ext>
            </a:extLst>
          </p:cNvPr>
          <p:cNvSpPr txBox="1"/>
          <p:nvPr/>
        </p:nvSpPr>
        <p:spPr>
          <a:xfrm>
            <a:off x="117489" y="6402647"/>
            <a:ext cx="11957019" cy="307777"/>
          </a:xfrm>
          <a:prstGeom prst="rect">
            <a:avLst/>
          </a:prstGeom>
          <a:noFill/>
        </p:spPr>
        <p:txBody>
          <a:bodyPr wrap="square" rtlCol="0">
            <a:spAutoFit/>
          </a:bodyPr>
          <a:lstStyle/>
          <a:p>
            <a:r>
              <a:rPr lang="pt-BR" sz="1400" b="0" i="0" dirty="0">
                <a:solidFill>
                  <a:srgbClr val="212121"/>
                </a:solidFill>
                <a:effectLst/>
                <a:latin typeface="Roboto" panose="02000000000000000000" pitchFamily="2" charset="0"/>
              </a:rPr>
              <a:t>Novais et al. </a:t>
            </a:r>
            <a:r>
              <a:rPr lang="pt-BR" sz="1400" b="0" i="1" dirty="0">
                <a:solidFill>
                  <a:srgbClr val="212121"/>
                </a:solidFill>
                <a:effectLst/>
                <a:latin typeface="Roboto" panose="02000000000000000000" pitchFamily="2" charset="0"/>
              </a:rPr>
              <a:t>Front </a:t>
            </a:r>
            <a:r>
              <a:rPr lang="pt-BR" sz="1400" b="0" i="1" dirty="0" err="1">
                <a:solidFill>
                  <a:srgbClr val="212121"/>
                </a:solidFill>
                <a:effectLst/>
                <a:latin typeface="Roboto" panose="02000000000000000000" pitchFamily="2" charset="0"/>
              </a:rPr>
              <a:t>Immunol</a:t>
            </a:r>
            <a:r>
              <a:rPr lang="pt-BR" sz="1400" b="0" i="0" dirty="0">
                <a:solidFill>
                  <a:srgbClr val="212121"/>
                </a:solidFill>
                <a:effectLst/>
                <a:latin typeface="Roboto" panose="02000000000000000000" pitchFamily="2" charset="0"/>
              </a:rPr>
              <a:t>. 2021;12:692022</a:t>
            </a:r>
            <a:endParaRPr lang="pt-BR" sz="2000" dirty="0">
              <a:latin typeface="Kelson" panose="02000506000000020004" pitchFamily="2" charset="0"/>
            </a:endParaRPr>
          </a:p>
        </p:txBody>
      </p:sp>
      <p:pic>
        <p:nvPicPr>
          <p:cNvPr id="5" name="Imagem 4" descr="Texto&#10;&#10;Descrição gerada automaticamente">
            <a:extLst>
              <a:ext uri="{FF2B5EF4-FFF2-40B4-BE49-F238E27FC236}">
                <a16:creationId xmlns:a16="http://schemas.microsoft.com/office/drawing/2014/main" id="{1326F908-E35E-F994-B55A-DE6A2782E96E}"/>
              </a:ext>
            </a:extLst>
          </p:cNvPr>
          <p:cNvPicPr>
            <a:picLocks noChangeAspect="1"/>
          </p:cNvPicPr>
          <p:nvPr/>
        </p:nvPicPr>
        <p:blipFill>
          <a:blip r:embed="rId3"/>
          <a:stretch>
            <a:fillRect/>
          </a:stretch>
        </p:blipFill>
        <p:spPr>
          <a:xfrm>
            <a:off x="3766184" y="3002103"/>
            <a:ext cx="8425816" cy="1643832"/>
          </a:xfrm>
          <a:prstGeom prst="rect">
            <a:avLst/>
          </a:prstGeom>
        </p:spPr>
      </p:pic>
    </p:spTree>
    <p:extLst>
      <p:ext uri="{BB962C8B-B14F-4D97-AF65-F5344CB8AC3E}">
        <p14:creationId xmlns:p14="http://schemas.microsoft.com/office/powerpoint/2010/main" val="589912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FA5FE-4F34-9E27-4419-16C29CAD5B77}"/>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C923558B-4CFF-4D65-4910-F9143C068AED}"/>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6E3ED705-B513-B183-3501-9AC506673CE2}"/>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rgbClr val="F2B705"/>
                </a:solidFill>
                <a:latin typeface="Okana Black Oblique" pitchFamily="2" charset="0"/>
              </a:rPr>
              <a:t>Funções da Melatonina</a:t>
            </a:r>
          </a:p>
        </p:txBody>
      </p:sp>
      <p:sp>
        <p:nvSpPr>
          <p:cNvPr id="6" name="CaixaDeTexto 5">
            <a:extLst>
              <a:ext uri="{FF2B5EF4-FFF2-40B4-BE49-F238E27FC236}">
                <a16:creationId xmlns:a16="http://schemas.microsoft.com/office/drawing/2014/main" id="{9229B63D-8904-9074-68A5-01FEB3D3091F}"/>
              </a:ext>
            </a:extLst>
          </p:cNvPr>
          <p:cNvSpPr txBox="1"/>
          <p:nvPr/>
        </p:nvSpPr>
        <p:spPr>
          <a:xfrm>
            <a:off x="117489" y="6535997"/>
            <a:ext cx="11957019" cy="307777"/>
          </a:xfrm>
          <a:prstGeom prst="rect">
            <a:avLst/>
          </a:prstGeom>
          <a:noFill/>
        </p:spPr>
        <p:txBody>
          <a:bodyPr wrap="square" rtlCol="0">
            <a:spAutoFit/>
          </a:bodyPr>
          <a:lstStyle/>
          <a:p>
            <a:r>
              <a:rPr lang="pt-BR" sz="1400" b="0" i="0" dirty="0" err="1">
                <a:solidFill>
                  <a:srgbClr val="212121"/>
                </a:solidFill>
                <a:effectLst/>
                <a:latin typeface="Roboto" panose="02000000000000000000" pitchFamily="2" charset="0"/>
              </a:rPr>
              <a:t>Kvertnoy</a:t>
            </a:r>
            <a:r>
              <a:rPr lang="pt-BR" sz="1400" b="0" i="0" dirty="0">
                <a:solidFill>
                  <a:srgbClr val="212121"/>
                </a:solidFill>
                <a:effectLst/>
                <a:latin typeface="Roboto" panose="02000000000000000000" pitchFamily="2" charset="0"/>
              </a:rPr>
              <a:t> et al.</a:t>
            </a:r>
            <a:r>
              <a:rPr lang="pt-BR" sz="1400" dirty="0"/>
              <a:t> </a:t>
            </a:r>
            <a:r>
              <a:rPr lang="pt-BR" sz="1400" i="1" dirty="0"/>
              <a:t>Int. J. Mol. </a:t>
            </a:r>
            <a:r>
              <a:rPr lang="pt-BR" sz="1400" i="1" dirty="0" err="1"/>
              <a:t>Sci</a:t>
            </a:r>
            <a:r>
              <a:rPr lang="pt-BR" sz="1400" dirty="0"/>
              <a:t>. 2022, 23, 1835</a:t>
            </a:r>
            <a:endParaRPr lang="pt-BR" sz="2000" dirty="0">
              <a:latin typeface="Kelson" panose="02000506000000020004" pitchFamily="2" charset="0"/>
            </a:endParaRPr>
          </a:p>
        </p:txBody>
      </p:sp>
      <p:pic>
        <p:nvPicPr>
          <p:cNvPr id="7" name="Imagem 6" descr="Diagrama&#10;&#10;Descrição gerada automaticamente">
            <a:extLst>
              <a:ext uri="{FF2B5EF4-FFF2-40B4-BE49-F238E27FC236}">
                <a16:creationId xmlns:a16="http://schemas.microsoft.com/office/drawing/2014/main" id="{37919B3C-2C6B-A7A7-84E2-06C5F8FE700D}"/>
              </a:ext>
            </a:extLst>
          </p:cNvPr>
          <p:cNvPicPr>
            <a:picLocks noChangeAspect="1"/>
          </p:cNvPicPr>
          <p:nvPr/>
        </p:nvPicPr>
        <p:blipFill>
          <a:blip r:embed="rId3"/>
          <a:stretch>
            <a:fillRect/>
          </a:stretch>
        </p:blipFill>
        <p:spPr>
          <a:xfrm>
            <a:off x="2705098" y="1822597"/>
            <a:ext cx="6781800" cy="4648200"/>
          </a:xfrm>
          <a:prstGeom prst="rect">
            <a:avLst/>
          </a:prstGeom>
        </p:spPr>
      </p:pic>
    </p:spTree>
    <p:extLst>
      <p:ext uri="{BB962C8B-B14F-4D97-AF65-F5344CB8AC3E}">
        <p14:creationId xmlns:p14="http://schemas.microsoft.com/office/powerpoint/2010/main" val="858493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33F9C-3B3D-D61E-FE0E-E7570FA05965}"/>
            </a:ext>
          </a:extLst>
        </p:cNvPr>
        <p:cNvGrpSpPr/>
        <p:nvPr/>
      </p:nvGrpSpPr>
      <p:grpSpPr>
        <a:xfrm>
          <a:off x="0" y="0"/>
          <a:ext cx="0" cy="0"/>
          <a:chOff x="0" y="0"/>
          <a:chExt cx="0" cy="0"/>
        </a:xfrm>
      </p:grpSpPr>
      <p:grpSp>
        <p:nvGrpSpPr>
          <p:cNvPr id="4" name="Agrupar 3">
            <a:extLst>
              <a:ext uri="{FF2B5EF4-FFF2-40B4-BE49-F238E27FC236}">
                <a16:creationId xmlns:a16="http://schemas.microsoft.com/office/drawing/2014/main" id="{D7573FB1-667E-6B98-8B9A-031EB3A4B075}"/>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E5FFB803-EB17-8DDB-36F1-6A8F584953DB}"/>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5C5DF0A8-FD45-EC33-2751-F3F10D743ACE}"/>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409FA152-90F6-47E4-C832-A7E4B9BB3A16}"/>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7517E357-AB16-F9B1-01DA-A68B999877F0}"/>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4" name="TextBox 24">
            <a:extLst>
              <a:ext uri="{FF2B5EF4-FFF2-40B4-BE49-F238E27FC236}">
                <a16:creationId xmlns:a16="http://schemas.microsoft.com/office/drawing/2014/main" id="{60BEE631-A536-EE35-5B67-CBB8E14AC80F}"/>
              </a:ext>
            </a:extLst>
          </p:cNvPr>
          <p:cNvSpPr txBox="1"/>
          <p:nvPr/>
        </p:nvSpPr>
        <p:spPr>
          <a:xfrm>
            <a:off x="9268245" y="371067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pic>
        <p:nvPicPr>
          <p:cNvPr id="5" name="Imagem 4">
            <a:extLst>
              <a:ext uri="{FF2B5EF4-FFF2-40B4-BE49-F238E27FC236}">
                <a16:creationId xmlns:a16="http://schemas.microsoft.com/office/drawing/2014/main" id="{88F681B7-4E1F-DBC0-214F-6EFA75B58D84}"/>
              </a:ext>
            </a:extLst>
          </p:cNvPr>
          <p:cNvPicPr>
            <a:picLocks noChangeAspect="1"/>
          </p:cNvPicPr>
          <p:nvPr/>
        </p:nvPicPr>
        <p:blipFill>
          <a:blip r:embed="rId5"/>
          <a:stretch>
            <a:fillRect/>
          </a:stretch>
        </p:blipFill>
        <p:spPr>
          <a:xfrm>
            <a:off x="1406610" y="443874"/>
            <a:ext cx="9378779" cy="4994977"/>
          </a:xfrm>
          <a:prstGeom prst="rect">
            <a:avLst/>
          </a:prstGeom>
        </p:spPr>
      </p:pic>
    </p:spTree>
    <p:extLst>
      <p:ext uri="{BB962C8B-B14F-4D97-AF65-F5344CB8AC3E}">
        <p14:creationId xmlns:p14="http://schemas.microsoft.com/office/powerpoint/2010/main" val="3799686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DA9BA-E2CB-4557-7505-F0F9B904CC5A}"/>
            </a:ext>
          </a:extLst>
        </p:cNvPr>
        <p:cNvGrpSpPr/>
        <p:nvPr/>
      </p:nvGrpSpPr>
      <p:grpSpPr>
        <a:xfrm>
          <a:off x="0" y="0"/>
          <a:ext cx="0" cy="0"/>
          <a:chOff x="0" y="0"/>
          <a:chExt cx="0" cy="0"/>
        </a:xfrm>
      </p:grpSpPr>
      <p:grpSp>
        <p:nvGrpSpPr>
          <p:cNvPr id="4" name="Agrupar 3">
            <a:extLst>
              <a:ext uri="{FF2B5EF4-FFF2-40B4-BE49-F238E27FC236}">
                <a16:creationId xmlns:a16="http://schemas.microsoft.com/office/drawing/2014/main" id="{414C5116-D6CE-305F-1F25-F53B9DA89C80}"/>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C0B46B41-1F7A-25E2-5C7C-6BF57101C129}"/>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6E966916-EAC7-6849-6360-83F49D5091B7}"/>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B1CBC2C6-475D-A869-6DD0-86CD755F74A2}"/>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335A8168-507B-F3F9-D52D-28F95C139778}"/>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4" name="TextBox 24">
            <a:extLst>
              <a:ext uri="{FF2B5EF4-FFF2-40B4-BE49-F238E27FC236}">
                <a16:creationId xmlns:a16="http://schemas.microsoft.com/office/drawing/2014/main" id="{A7155801-9181-429A-185E-5F832ECFE258}"/>
              </a:ext>
            </a:extLst>
          </p:cNvPr>
          <p:cNvSpPr txBox="1"/>
          <p:nvPr/>
        </p:nvSpPr>
        <p:spPr>
          <a:xfrm>
            <a:off x="9268245" y="371067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pic>
        <p:nvPicPr>
          <p:cNvPr id="2" name="Imagem 1">
            <a:extLst>
              <a:ext uri="{FF2B5EF4-FFF2-40B4-BE49-F238E27FC236}">
                <a16:creationId xmlns:a16="http://schemas.microsoft.com/office/drawing/2014/main" id="{1595ED28-C043-A0BB-1A9F-3B1CAAC321C2}"/>
              </a:ext>
            </a:extLst>
          </p:cNvPr>
          <p:cNvPicPr>
            <a:picLocks noChangeAspect="1"/>
          </p:cNvPicPr>
          <p:nvPr/>
        </p:nvPicPr>
        <p:blipFill>
          <a:blip r:embed="rId5"/>
          <a:stretch>
            <a:fillRect/>
          </a:stretch>
        </p:blipFill>
        <p:spPr>
          <a:xfrm>
            <a:off x="2209800" y="111416"/>
            <a:ext cx="7772400" cy="6242507"/>
          </a:xfrm>
          <a:prstGeom prst="rect">
            <a:avLst/>
          </a:prstGeom>
        </p:spPr>
      </p:pic>
    </p:spTree>
    <p:extLst>
      <p:ext uri="{BB962C8B-B14F-4D97-AF65-F5344CB8AC3E}">
        <p14:creationId xmlns:p14="http://schemas.microsoft.com/office/powerpoint/2010/main" val="1764851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55621-6EAF-CA14-394A-D1ADBF9D4A81}"/>
            </a:ext>
          </a:extLst>
        </p:cNvPr>
        <p:cNvGrpSpPr/>
        <p:nvPr/>
      </p:nvGrpSpPr>
      <p:grpSpPr>
        <a:xfrm>
          <a:off x="0" y="0"/>
          <a:ext cx="0" cy="0"/>
          <a:chOff x="0" y="0"/>
          <a:chExt cx="0" cy="0"/>
        </a:xfrm>
      </p:grpSpPr>
      <p:grpSp>
        <p:nvGrpSpPr>
          <p:cNvPr id="4" name="Agrupar 3">
            <a:extLst>
              <a:ext uri="{FF2B5EF4-FFF2-40B4-BE49-F238E27FC236}">
                <a16:creationId xmlns:a16="http://schemas.microsoft.com/office/drawing/2014/main" id="{346A63DE-4BEB-634B-2975-8D52D0A670AF}"/>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0816290A-5F41-88E4-4000-C75642C58107}"/>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DE38196C-EBEF-4FAD-73F7-750D09AA77AE}"/>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1F21C0C9-2E21-23BF-F07B-4E30B11E8248}"/>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A8146ACC-AB61-F372-97AE-6581E3FCACB7}"/>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4" name="TextBox 24">
            <a:extLst>
              <a:ext uri="{FF2B5EF4-FFF2-40B4-BE49-F238E27FC236}">
                <a16:creationId xmlns:a16="http://schemas.microsoft.com/office/drawing/2014/main" id="{CE09366F-7455-4957-1A79-AF8903BA1F05}"/>
              </a:ext>
            </a:extLst>
          </p:cNvPr>
          <p:cNvSpPr txBox="1"/>
          <p:nvPr/>
        </p:nvSpPr>
        <p:spPr>
          <a:xfrm>
            <a:off x="9268245" y="371067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pic>
        <p:nvPicPr>
          <p:cNvPr id="5" name="Imagem 4">
            <a:extLst>
              <a:ext uri="{FF2B5EF4-FFF2-40B4-BE49-F238E27FC236}">
                <a16:creationId xmlns:a16="http://schemas.microsoft.com/office/drawing/2014/main" id="{51786429-A8C9-2321-F803-36825AB574FD}"/>
              </a:ext>
            </a:extLst>
          </p:cNvPr>
          <p:cNvPicPr>
            <a:picLocks noChangeAspect="1"/>
          </p:cNvPicPr>
          <p:nvPr/>
        </p:nvPicPr>
        <p:blipFill>
          <a:blip r:embed="rId5"/>
          <a:stretch>
            <a:fillRect/>
          </a:stretch>
        </p:blipFill>
        <p:spPr>
          <a:xfrm>
            <a:off x="1293771" y="1215302"/>
            <a:ext cx="9604458" cy="3187080"/>
          </a:xfrm>
          <a:prstGeom prst="rect">
            <a:avLst/>
          </a:prstGeom>
        </p:spPr>
      </p:pic>
    </p:spTree>
    <p:extLst>
      <p:ext uri="{BB962C8B-B14F-4D97-AF65-F5344CB8AC3E}">
        <p14:creationId xmlns:p14="http://schemas.microsoft.com/office/powerpoint/2010/main" val="2765240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elogramo 1">
            <a:extLst>
              <a:ext uri="{FF2B5EF4-FFF2-40B4-BE49-F238E27FC236}">
                <a16:creationId xmlns:a16="http://schemas.microsoft.com/office/drawing/2014/main" id="{69FD66FD-1E1C-031B-1603-638247B6444A}"/>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6E1DCE77-1CBA-09DF-04BA-7507A86048CE}"/>
              </a:ext>
            </a:extLst>
          </p:cNvPr>
          <p:cNvSpPr txBox="1"/>
          <p:nvPr/>
        </p:nvSpPr>
        <p:spPr>
          <a:xfrm>
            <a:off x="2007475" y="301464"/>
            <a:ext cx="8828690" cy="1015663"/>
          </a:xfrm>
          <a:prstGeom prst="rect">
            <a:avLst/>
          </a:prstGeom>
          <a:noFill/>
        </p:spPr>
        <p:txBody>
          <a:bodyPr wrap="square" rtlCol="0">
            <a:spAutoFit/>
          </a:bodyPr>
          <a:lstStyle/>
          <a:p>
            <a:r>
              <a:rPr lang="pt-BR" sz="6000" b="1" i="1" dirty="0">
                <a:solidFill>
                  <a:schemeClr val="bg1"/>
                </a:solidFill>
                <a:latin typeface="Okana Black Oblique" pitchFamily="2" charset="0"/>
              </a:rPr>
              <a:t>Por que falar sobre melatonina ?</a:t>
            </a:r>
          </a:p>
        </p:txBody>
      </p:sp>
      <p:pic>
        <p:nvPicPr>
          <p:cNvPr id="3" name="Imagem 2">
            <a:extLst>
              <a:ext uri="{FF2B5EF4-FFF2-40B4-BE49-F238E27FC236}">
                <a16:creationId xmlns:a16="http://schemas.microsoft.com/office/drawing/2014/main" id="{DA3FB416-4769-2424-45E5-0455224F52A8}"/>
              </a:ext>
            </a:extLst>
          </p:cNvPr>
          <p:cNvPicPr>
            <a:picLocks noChangeAspect="1"/>
          </p:cNvPicPr>
          <p:nvPr/>
        </p:nvPicPr>
        <p:blipFill>
          <a:blip r:embed="rId3"/>
          <a:stretch>
            <a:fillRect/>
          </a:stretch>
        </p:blipFill>
        <p:spPr>
          <a:xfrm>
            <a:off x="633249" y="2084612"/>
            <a:ext cx="4968766" cy="4144377"/>
          </a:xfrm>
          <a:prstGeom prst="rect">
            <a:avLst/>
          </a:prstGeom>
        </p:spPr>
      </p:pic>
      <p:sp>
        <p:nvSpPr>
          <p:cNvPr id="6" name="CaixaDeTexto 5">
            <a:extLst>
              <a:ext uri="{FF2B5EF4-FFF2-40B4-BE49-F238E27FC236}">
                <a16:creationId xmlns:a16="http://schemas.microsoft.com/office/drawing/2014/main" id="{B304BF72-D0F6-1A0A-46E9-961B3E5316F1}"/>
              </a:ext>
            </a:extLst>
          </p:cNvPr>
          <p:cNvSpPr txBox="1"/>
          <p:nvPr/>
        </p:nvSpPr>
        <p:spPr>
          <a:xfrm>
            <a:off x="6589987" y="2431022"/>
            <a:ext cx="4960884" cy="2862322"/>
          </a:xfrm>
          <a:prstGeom prst="rect">
            <a:avLst/>
          </a:prstGeom>
          <a:noFill/>
        </p:spPr>
        <p:txBody>
          <a:bodyPr wrap="square" rtlCol="0">
            <a:spAutoFit/>
          </a:bodyPr>
          <a:lstStyle/>
          <a:p>
            <a:r>
              <a:rPr lang="pt-BR" sz="2000" dirty="0">
                <a:solidFill>
                  <a:schemeClr val="bg2">
                    <a:lumMod val="25000"/>
                  </a:schemeClr>
                </a:solidFill>
                <a:effectLst/>
                <a:latin typeface="Kelson" panose="02000506000000020004" pitchFamily="2" charset="0"/>
              </a:rPr>
              <a:t>Quem consome e para qual finalidade</a:t>
            </a:r>
            <a:r>
              <a:rPr lang="pt-BR" sz="2000" dirty="0">
                <a:solidFill>
                  <a:schemeClr val="bg2">
                    <a:lumMod val="25000"/>
                  </a:schemeClr>
                </a:solidFill>
                <a:latin typeface="Kelson" panose="02000506000000020004" pitchFamily="2" charset="0"/>
              </a:rPr>
              <a:t> ?</a:t>
            </a:r>
          </a:p>
          <a:p>
            <a:endParaRPr lang="pt-BR" sz="2000" dirty="0">
              <a:solidFill>
                <a:schemeClr val="bg2">
                  <a:lumMod val="25000"/>
                </a:schemeClr>
              </a:solidFill>
              <a:effectLst/>
              <a:latin typeface="Kelson" panose="02000506000000020004" pitchFamily="2" charset="0"/>
            </a:endParaRPr>
          </a:p>
          <a:p>
            <a:pPr marL="457200" indent="-457200">
              <a:buFont typeface="+mj-lt"/>
              <a:buAutoNum type="arabicPeriod"/>
            </a:pPr>
            <a:r>
              <a:rPr lang="pt-BR" sz="2000" dirty="0">
                <a:solidFill>
                  <a:schemeClr val="bg2">
                    <a:lumMod val="25000"/>
                  </a:schemeClr>
                </a:solidFill>
                <a:effectLst/>
                <a:latin typeface="Kelson" panose="02000506000000020004" pitchFamily="2" charset="0"/>
              </a:rPr>
              <a:t>Consumidor final;</a:t>
            </a:r>
          </a:p>
          <a:p>
            <a:pPr marL="457200" indent="-457200">
              <a:buFont typeface="+mj-lt"/>
              <a:buAutoNum type="arabicPeriod"/>
            </a:pPr>
            <a:endParaRPr lang="pt-BR" sz="2000" dirty="0">
              <a:solidFill>
                <a:schemeClr val="bg2">
                  <a:lumMod val="25000"/>
                </a:schemeClr>
              </a:solidFill>
              <a:effectLst/>
              <a:latin typeface="Kelson" panose="02000506000000020004" pitchFamily="2" charset="0"/>
            </a:endParaRPr>
          </a:p>
          <a:p>
            <a:pPr marL="457200" indent="-457200">
              <a:buFont typeface="+mj-lt"/>
              <a:buAutoNum type="arabicPeriod"/>
            </a:pPr>
            <a:r>
              <a:rPr lang="pt-BR" sz="2000" dirty="0">
                <a:solidFill>
                  <a:schemeClr val="bg2">
                    <a:lumMod val="25000"/>
                  </a:schemeClr>
                </a:solidFill>
                <a:effectLst/>
                <a:latin typeface="Kelson" panose="02000506000000020004" pitchFamily="2" charset="0"/>
              </a:rPr>
              <a:t>Profissionais da saúde;</a:t>
            </a:r>
          </a:p>
          <a:p>
            <a:pPr marL="457200" indent="-457200">
              <a:buFont typeface="+mj-lt"/>
              <a:buAutoNum type="arabicPeriod"/>
            </a:pPr>
            <a:endParaRPr lang="pt-BR" sz="2000" dirty="0">
              <a:solidFill>
                <a:schemeClr val="bg2">
                  <a:lumMod val="25000"/>
                </a:schemeClr>
              </a:solidFill>
              <a:effectLst/>
              <a:latin typeface="Kelson" panose="02000506000000020004" pitchFamily="2" charset="0"/>
            </a:endParaRPr>
          </a:p>
          <a:p>
            <a:pPr marL="457200" indent="-457200">
              <a:buFont typeface="+mj-lt"/>
              <a:buAutoNum type="arabicPeriod"/>
            </a:pPr>
            <a:r>
              <a:rPr lang="pt-BR" sz="2000" dirty="0">
                <a:solidFill>
                  <a:schemeClr val="bg2">
                    <a:lumMod val="25000"/>
                  </a:schemeClr>
                </a:solidFill>
                <a:effectLst/>
                <a:latin typeface="Kelson" panose="02000506000000020004" pitchFamily="2" charset="0"/>
              </a:rPr>
              <a:t>Auxílio para o sono;</a:t>
            </a:r>
          </a:p>
          <a:p>
            <a:pPr marL="457200" indent="-457200">
              <a:buFont typeface="+mj-lt"/>
              <a:buAutoNum type="arabicPeriod"/>
            </a:pPr>
            <a:endParaRPr lang="pt-BR" sz="2000" dirty="0">
              <a:solidFill>
                <a:schemeClr val="bg2">
                  <a:lumMod val="25000"/>
                </a:schemeClr>
              </a:solidFill>
              <a:effectLst/>
              <a:latin typeface="Kelson" panose="02000506000000020004" pitchFamily="2" charset="0"/>
            </a:endParaRPr>
          </a:p>
          <a:p>
            <a:pPr marL="457200" indent="-457200">
              <a:buFont typeface="+mj-lt"/>
              <a:buAutoNum type="arabicPeriod"/>
            </a:pPr>
            <a:r>
              <a:rPr lang="pt-BR" sz="2000" dirty="0">
                <a:solidFill>
                  <a:schemeClr val="bg2">
                    <a:lumMod val="25000"/>
                  </a:schemeClr>
                </a:solidFill>
                <a:effectLst/>
                <a:latin typeface="Kelson" panose="02000506000000020004" pitchFamily="2" charset="0"/>
              </a:rPr>
              <a:t>Saúde imunológica.</a:t>
            </a:r>
          </a:p>
        </p:txBody>
      </p:sp>
      <p:sp>
        <p:nvSpPr>
          <p:cNvPr id="9" name="CaixaDeTexto 8">
            <a:extLst>
              <a:ext uri="{FF2B5EF4-FFF2-40B4-BE49-F238E27FC236}">
                <a16:creationId xmlns:a16="http://schemas.microsoft.com/office/drawing/2014/main" id="{DA450511-C47D-79C7-B21B-8301371BF1F6}"/>
              </a:ext>
            </a:extLst>
          </p:cNvPr>
          <p:cNvSpPr txBox="1"/>
          <p:nvPr/>
        </p:nvSpPr>
        <p:spPr>
          <a:xfrm>
            <a:off x="117489" y="6402647"/>
            <a:ext cx="11957019" cy="307777"/>
          </a:xfrm>
          <a:prstGeom prst="rect">
            <a:avLst/>
          </a:prstGeom>
          <a:noFill/>
        </p:spPr>
        <p:txBody>
          <a:bodyPr wrap="square" rtlCol="0">
            <a:spAutoFit/>
          </a:bodyPr>
          <a:lstStyle/>
          <a:p>
            <a:r>
              <a:rPr lang="pt-BR" sz="1400" dirty="0" err="1">
                <a:latin typeface="Kelson" panose="02000506000000020004" pitchFamily="2" charset="0"/>
              </a:rPr>
              <a:t>Wunsch</a:t>
            </a:r>
            <a:r>
              <a:rPr lang="pt-BR" sz="1400" dirty="0">
                <a:latin typeface="Kelson" panose="02000506000000020004" pitchFamily="2" charset="0"/>
              </a:rPr>
              <a:t>, N.-G. Sales </a:t>
            </a:r>
            <a:r>
              <a:rPr lang="pt-BR" sz="1400" dirty="0" err="1">
                <a:latin typeface="Kelson" panose="02000506000000020004" pitchFamily="2" charset="0"/>
              </a:rPr>
              <a:t>of</a:t>
            </a:r>
            <a:r>
              <a:rPr lang="pt-BR" sz="1400" dirty="0">
                <a:latin typeface="Kelson" panose="02000506000000020004" pitchFamily="2" charset="0"/>
              </a:rPr>
              <a:t> </a:t>
            </a:r>
            <a:r>
              <a:rPr lang="pt-BR" sz="1400" dirty="0" err="1">
                <a:latin typeface="Kelson" panose="02000506000000020004" pitchFamily="2" charset="0"/>
              </a:rPr>
              <a:t>Melatonin</a:t>
            </a:r>
            <a:r>
              <a:rPr lang="pt-BR" sz="1400" dirty="0">
                <a:latin typeface="Kelson" panose="02000506000000020004" pitchFamily="2" charset="0"/>
              </a:rPr>
              <a:t> 2020. 2021. Disponível online: https://</a:t>
            </a:r>
            <a:r>
              <a:rPr lang="pt-BR" sz="1400" dirty="0" err="1">
                <a:latin typeface="Kelson" panose="02000506000000020004" pitchFamily="2" charset="0"/>
              </a:rPr>
              <a:t>www.statista.com</a:t>
            </a:r>
            <a:r>
              <a:rPr lang="pt-BR" sz="1400" dirty="0">
                <a:latin typeface="Kelson" panose="02000506000000020004" pitchFamily="2" charset="0"/>
              </a:rPr>
              <a:t>/</a:t>
            </a:r>
            <a:r>
              <a:rPr lang="pt-BR" sz="1400" dirty="0" err="1">
                <a:latin typeface="Kelson" panose="02000506000000020004" pitchFamily="2" charset="0"/>
              </a:rPr>
              <a:t>statistics</a:t>
            </a:r>
            <a:r>
              <a:rPr lang="pt-BR" sz="1400" dirty="0">
                <a:latin typeface="Kelson" panose="02000506000000020004" pitchFamily="2" charset="0"/>
              </a:rPr>
              <a:t>/1267421/</a:t>
            </a:r>
            <a:r>
              <a:rPr lang="pt-BR" sz="1400" dirty="0" err="1">
                <a:latin typeface="Kelson" panose="02000506000000020004" pitchFamily="2" charset="0"/>
              </a:rPr>
              <a:t>sales-of-melatoninin-the-united-states</a:t>
            </a:r>
            <a:r>
              <a:rPr lang="pt-BR" sz="1400" dirty="0">
                <a:latin typeface="Kelson" panose="02000506000000020004" pitchFamily="2" charset="0"/>
              </a:rPr>
              <a:t>/</a:t>
            </a:r>
            <a:endParaRPr lang="pt-BR" sz="2000" dirty="0">
              <a:latin typeface="Kelson" panose="02000506000000020004" pitchFamily="2" charset="0"/>
            </a:endParaRPr>
          </a:p>
        </p:txBody>
      </p:sp>
    </p:spTree>
    <p:extLst>
      <p:ext uri="{BB962C8B-B14F-4D97-AF65-F5344CB8AC3E}">
        <p14:creationId xmlns:p14="http://schemas.microsoft.com/office/powerpoint/2010/main" val="2374009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34976-80D0-CC3B-958D-4F00774F648D}"/>
            </a:ext>
          </a:extLst>
        </p:cNvPr>
        <p:cNvGrpSpPr/>
        <p:nvPr/>
      </p:nvGrpSpPr>
      <p:grpSpPr>
        <a:xfrm>
          <a:off x="0" y="0"/>
          <a:ext cx="0" cy="0"/>
          <a:chOff x="0" y="0"/>
          <a:chExt cx="0" cy="0"/>
        </a:xfrm>
      </p:grpSpPr>
      <p:grpSp>
        <p:nvGrpSpPr>
          <p:cNvPr id="4" name="Agrupar 3">
            <a:extLst>
              <a:ext uri="{FF2B5EF4-FFF2-40B4-BE49-F238E27FC236}">
                <a16:creationId xmlns:a16="http://schemas.microsoft.com/office/drawing/2014/main" id="{1FB8DAF2-6560-68B2-CD20-4F4B6D19910F}"/>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A10C39AA-63FD-9314-F9A4-CC1B7951149C}"/>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5D3362F6-F658-6002-1504-2DCAD249F235}"/>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BB1C18AD-CD7B-3B2A-6D85-40EB798302B6}"/>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7B402630-EAB6-281C-712C-4953DC7638FD}"/>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4" name="TextBox 24">
            <a:extLst>
              <a:ext uri="{FF2B5EF4-FFF2-40B4-BE49-F238E27FC236}">
                <a16:creationId xmlns:a16="http://schemas.microsoft.com/office/drawing/2014/main" id="{F807310D-4CBC-49F2-B250-E6A3A5752F01}"/>
              </a:ext>
            </a:extLst>
          </p:cNvPr>
          <p:cNvSpPr txBox="1"/>
          <p:nvPr/>
        </p:nvSpPr>
        <p:spPr>
          <a:xfrm>
            <a:off x="9268245" y="371067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sp>
        <p:nvSpPr>
          <p:cNvPr id="2" name="CaixaDeTexto 1">
            <a:extLst>
              <a:ext uri="{FF2B5EF4-FFF2-40B4-BE49-F238E27FC236}">
                <a16:creationId xmlns:a16="http://schemas.microsoft.com/office/drawing/2014/main" id="{1DB535EE-86AC-2850-F0BB-F2032BDCAE16}"/>
              </a:ext>
            </a:extLst>
          </p:cNvPr>
          <p:cNvSpPr txBox="1"/>
          <p:nvPr/>
        </p:nvSpPr>
        <p:spPr>
          <a:xfrm>
            <a:off x="112327" y="5442571"/>
            <a:ext cx="11957019" cy="307777"/>
          </a:xfrm>
          <a:prstGeom prst="rect">
            <a:avLst/>
          </a:prstGeom>
          <a:noFill/>
        </p:spPr>
        <p:txBody>
          <a:bodyPr wrap="square" rtlCol="0">
            <a:spAutoFit/>
          </a:bodyPr>
          <a:lstStyle/>
          <a:p>
            <a:r>
              <a:rPr lang="pt-BR" sz="1400" dirty="0">
                <a:latin typeface="Kelson" panose="02000506000000020004" pitchFamily="2" charset="0"/>
              </a:rPr>
              <a:t>Zhdanova et al.  J. Clin. </a:t>
            </a:r>
            <a:r>
              <a:rPr lang="pt-BR" sz="1400" dirty="0" err="1">
                <a:latin typeface="Kelson" panose="02000506000000020004" pitchFamily="2" charset="0"/>
              </a:rPr>
              <a:t>Endocrinol</a:t>
            </a:r>
            <a:r>
              <a:rPr lang="pt-BR" sz="1400" dirty="0">
                <a:latin typeface="Kelson" panose="02000506000000020004" pitchFamily="2" charset="0"/>
              </a:rPr>
              <a:t>. Metab. 2001, 86, 4727–4730</a:t>
            </a:r>
            <a:endParaRPr lang="pt-BR" sz="2000" dirty="0">
              <a:latin typeface="Kelson" panose="02000506000000020004" pitchFamily="2" charset="0"/>
            </a:endParaRPr>
          </a:p>
        </p:txBody>
      </p:sp>
      <p:pic>
        <p:nvPicPr>
          <p:cNvPr id="9" name="Imagem 8" descr="Diagrama&#10;&#10;Descrição gerada automaticamente">
            <a:extLst>
              <a:ext uri="{FF2B5EF4-FFF2-40B4-BE49-F238E27FC236}">
                <a16:creationId xmlns:a16="http://schemas.microsoft.com/office/drawing/2014/main" id="{6E62FC22-D814-BBB0-CDD6-01442706EC0A}"/>
              </a:ext>
            </a:extLst>
          </p:cNvPr>
          <p:cNvPicPr>
            <a:picLocks noChangeAspect="1"/>
          </p:cNvPicPr>
          <p:nvPr/>
        </p:nvPicPr>
        <p:blipFill>
          <a:blip r:embed="rId5"/>
          <a:stretch>
            <a:fillRect/>
          </a:stretch>
        </p:blipFill>
        <p:spPr>
          <a:xfrm>
            <a:off x="564088" y="246166"/>
            <a:ext cx="5524500" cy="4978400"/>
          </a:xfrm>
          <a:prstGeom prst="rect">
            <a:avLst/>
          </a:prstGeom>
        </p:spPr>
      </p:pic>
      <p:pic>
        <p:nvPicPr>
          <p:cNvPr id="12" name="Imagem 11" descr="Gráfico, Gráfico de dispersão&#10;&#10;Descrição gerada automaticamente">
            <a:extLst>
              <a:ext uri="{FF2B5EF4-FFF2-40B4-BE49-F238E27FC236}">
                <a16:creationId xmlns:a16="http://schemas.microsoft.com/office/drawing/2014/main" id="{42955845-FB56-3BF5-BDDB-2AA50C5EAA54}"/>
              </a:ext>
            </a:extLst>
          </p:cNvPr>
          <p:cNvPicPr>
            <a:picLocks noChangeAspect="1"/>
          </p:cNvPicPr>
          <p:nvPr/>
        </p:nvPicPr>
        <p:blipFill>
          <a:blip r:embed="rId6"/>
          <a:stretch>
            <a:fillRect/>
          </a:stretch>
        </p:blipFill>
        <p:spPr>
          <a:xfrm>
            <a:off x="6205012" y="155930"/>
            <a:ext cx="5422900" cy="5067300"/>
          </a:xfrm>
          <a:prstGeom prst="rect">
            <a:avLst/>
          </a:prstGeom>
        </p:spPr>
      </p:pic>
    </p:spTree>
    <p:extLst>
      <p:ext uri="{BB962C8B-B14F-4D97-AF65-F5344CB8AC3E}">
        <p14:creationId xmlns:p14="http://schemas.microsoft.com/office/powerpoint/2010/main" val="1758555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19271-FB8A-D753-8EC9-F40985B1272E}"/>
            </a:ext>
          </a:extLst>
        </p:cNvPr>
        <p:cNvGrpSpPr/>
        <p:nvPr/>
      </p:nvGrpSpPr>
      <p:grpSpPr>
        <a:xfrm>
          <a:off x="0" y="0"/>
          <a:ext cx="0" cy="0"/>
          <a:chOff x="0" y="0"/>
          <a:chExt cx="0" cy="0"/>
        </a:xfrm>
      </p:grpSpPr>
      <p:grpSp>
        <p:nvGrpSpPr>
          <p:cNvPr id="4" name="Agrupar 3">
            <a:extLst>
              <a:ext uri="{FF2B5EF4-FFF2-40B4-BE49-F238E27FC236}">
                <a16:creationId xmlns:a16="http://schemas.microsoft.com/office/drawing/2014/main" id="{A31A9C58-EF19-F5F4-B49F-23F4B01E9035}"/>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273CB27A-AE46-1F1F-3106-E350171A8316}"/>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B6E98F2D-E5E0-3971-B49A-D30ECE2FDCC8}"/>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B57AAD2B-D73D-B37F-7A68-2D9BF7219BDE}"/>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4C6681EA-2C01-4A5A-B5D7-5C25EAC63516}"/>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4" name="TextBox 24">
            <a:extLst>
              <a:ext uri="{FF2B5EF4-FFF2-40B4-BE49-F238E27FC236}">
                <a16:creationId xmlns:a16="http://schemas.microsoft.com/office/drawing/2014/main" id="{72A8F3A1-4C1A-2900-59C1-15AA8148DC49}"/>
              </a:ext>
            </a:extLst>
          </p:cNvPr>
          <p:cNvSpPr txBox="1"/>
          <p:nvPr/>
        </p:nvSpPr>
        <p:spPr>
          <a:xfrm>
            <a:off x="9268245" y="403195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sp>
        <p:nvSpPr>
          <p:cNvPr id="2" name="CaixaDeTexto 1">
            <a:extLst>
              <a:ext uri="{FF2B5EF4-FFF2-40B4-BE49-F238E27FC236}">
                <a16:creationId xmlns:a16="http://schemas.microsoft.com/office/drawing/2014/main" id="{77B907CC-EF70-F5EA-CDC7-7C4090505EF9}"/>
              </a:ext>
            </a:extLst>
          </p:cNvPr>
          <p:cNvSpPr txBox="1"/>
          <p:nvPr/>
        </p:nvSpPr>
        <p:spPr>
          <a:xfrm>
            <a:off x="112327" y="5442571"/>
            <a:ext cx="11957019" cy="307777"/>
          </a:xfrm>
          <a:prstGeom prst="rect">
            <a:avLst/>
          </a:prstGeom>
          <a:noFill/>
        </p:spPr>
        <p:txBody>
          <a:bodyPr wrap="square" rtlCol="0">
            <a:spAutoFit/>
          </a:bodyPr>
          <a:lstStyle/>
          <a:p>
            <a:r>
              <a:rPr lang="pt-BR" sz="1400" dirty="0">
                <a:latin typeface="Kelson" panose="02000506000000020004" pitchFamily="2" charset="0"/>
              </a:rPr>
              <a:t>Zhdanova et al.  J. Clin. </a:t>
            </a:r>
            <a:r>
              <a:rPr lang="pt-BR" sz="1400" dirty="0" err="1">
                <a:latin typeface="Kelson" panose="02000506000000020004" pitchFamily="2" charset="0"/>
              </a:rPr>
              <a:t>Endocrinol</a:t>
            </a:r>
            <a:r>
              <a:rPr lang="pt-BR" sz="1400" dirty="0">
                <a:latin typeface="Kelson" panose="02000506000000020004" pitchFamily="2" charset="0"/>
              </a:rPr>
              <a:t>. Metab. 2001, 86, 4727–4730</a:t>
            </a:r>
            <a:endParaRPr lang="pt-BR" sz="2000" dirty="0">
              <a:latin typeface="Kelson" panose="02000506000000020004" pitchFamily="2" charset="0"/>
            </a:endParaRPr>
          </a:p>
        </p:txBody>
      </p:sp>
      <p:pic>
        <p:nvPicPr>
          <p:cNvPr id="8" name="Imagem 7">
            <a:extLst>
              <a:ext uri="{FF2B5EF4-FFF2-40B4-BE49-F238E27FC236}">
                <a16:creationId xmlns:a16="http://schemas.microsoft.com/office/drawing/2014/main" id="{3C8E1D33-B318-4CBE-CF5A-97FF967F9F4B}"/>
              </a:ext>
            </a:extLst>
          </p:cNvPr>
          <p:cNvPicPr>
            <a:picLocks noChangeAspect="1"/>
          </p:cNvPicPr>
          <p:nvPr/>
        </p:nvPicPr>
        <p:blipFill>
          <a:blip r:embed="rId5"/>
          <a:stretch>
            <a:fillRect/>
          </a:stretch>
        </p:blipFill>
        <p:spPr>
          <a:xfrm>
            <a:off x="6010659" y="1072951"/>
            <a:ext cx="5777133" cy="4887748"/>
          </a:xfrm>
          <a:prstGeom prst="rect">
            <a:avLst/>
          </a:prstGeom>
        </p:spPr>
      </p:pic>
      <p:pic>
        <p:nvPicPr>
          <p:cNvPr id="11" name="Imagem 10">
            <a:extLst>
              <a:ext uri="{FF2B5EF4-FFF2-40B4-BE49-F238E27FC236}">
                <a16:creationId xmlns:a16="http://schemas.microsoft.com/office/drawing/2014/main" id="{41687F0D-5C64-D08E-2F0A-AFE62F301894}"/>
              </a:ext>
            </a:extLst>
          </p:cNvPr>
          <p:cNvPicPr>
            <a:picLocks noChangeAspect="1"/>
          </p:cNvPicPr>
          <p:nvPr/>
        </p:nvPicPr>
        <p:blipFill>
          <a:blip r:embed="rId6"/>
          <a:stretch>
            <a:fillRect/>
          </a:stretch>
        </p:blipFill>
        <p:spPr>
          <a:xfrm>
            <a:off x="404208" y="947016"/>
            <a:ext cx="5521963" cy="4763162"/>
          </a:xfrm>
          <a:prstGeom prst="rect">
            <a:avLst/>
          </a:prstGeom>
        </p:spPr>
      </p:pic>
      <p:sp>
        <p:nvSpPr>
          <p:cNvPr id="13" name="Paralelogramo 12">
            <a:extLst>
              <a:ext uri="{FF2B5EF4-FFF2-40B4-BE49-F238E27FC236}">
                <a16:creationId xmlns:a16="http://schemas.microsoft.com/office/drawing/2014/main" id="{DCBB5017-6015-7193-F098-D330E9B4EC6B}"/>
              </a:ext>
            </a:extLst>
          </p:cNvPr>
          <p:cNvSpPr/>
          <p:nvPr/>
        </p:nvSpPr>
        <p:spPr>
          <a:xfrm>
            <a:off x="963185" y="262487"/>
            <a:ext cx="4962986" cy="872009"/>
          </a:xfrm>
          <a:prstGeom prst="parallelogram">
            <a:avLst>
              <a:gd name="adj" fmla="val 14899"/>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900" b="1" dirty="0">
                <a:solidFill>
                  <a:srgbClr val="FFFFFF"/>
                </a:solidFill>
                <a:latin typeface="Helvetica Neue" panose="02000503000000020004" pitchFamily="2" charset="0"/>
              </a:rPr>
              <a:t>Sem queixas de sono</a:t>
            </a:r>
            <a:endParaRPr lang="pt-BR" sz="2900" b="1" dirty="0">
              <a:solidFill>
                <a:srgbClr val="FFFFFF"/>
              </a:solidFill>
              <a:effectLst/>
              <a:latin typeface="Helvetica Neue" panose="02000503000000020004" pitchFamily="2" charset="0"/>
            </a:endParaRPr>
          </a:p>
        </p:txBody>
      </p:sp>
      <p:sp>
        <p:nvSpPr>
          <p:cNvPr id="15" name="Paralelogramo 14">
            <a:extLst>
              <a:ext uri="{FF2B5EF4-FFF2-40B4-BE49-F238E27FC236}">
                <a16:creationId xmlns:a16="http://schemas.microsoft.com/office/drawing/2014/main" id="{EB038497-5D8D-962C-44E1-DEAA192B5F2F}"/>
              </a:ext>
            </a:extLst>
          </p:cNvPr>
          <p:cNvSpPr/>
          <p:nvPr/>
        </p:nvSpPr>
        <p:spPr>
          <a:xfrm>
            <a:off x="6824806" y="302927"/>
            <a:ext cx="4962986" cy="872009"/>
          </a:xfrm>
          <a:prstGeom prst="parallelogram">
            <a:avLst>
              <a:gd name="adj" fmla="val 14899"/>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900" b="1" dirty="0">
                <a:solidFill>
                  <a:srgbClr val="FFFFFF"/>
                </a:solidFill>
                <a:latin typeface="Helvetica Neue" panose="02000503000000020004" pitchFamily="2" charset="0"/>
              </a:rPr>
              <a:t>Com queixas de sono</a:t>
            </a:r>
            <a:endParaRPr lang="pt-BR" sz="2900" b="1" dirty="0">
              <a:solidFill>
                <a:srgbClr val="FFFFFF"/>
              </a:solidFill>
              <a:effectLst/>
              <a:latin typeface="Helvetica Neue" panose="02000503000000020004" pitchFamily="2" charset="0"/>
            </a:endParaRPr>
          </a:p>
        </p:txBody>
      </p:sp>
    </p:spTree>
    <p:extLst>
      <p:ext uri="{BB962C8B-B14F-4D97-AF65-F5344CB8AC3E}">
        <p14:creationId xmlns:p14="http://schemas.microsoft.com/office/powerpoint/2010/main" val="1923557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B233C-5DB3-8E72-1E51-8D19255736C1}"/>
            </a:ext>
          </a:extLst>
        </p:cNvPr>
        <p:cNvGrpSpPr/>
        <p:nvPr/>
      </p:nvGrpSpPr>
      <p:grpSpPr>
        <a:xfrm>
          <a:off x="0" y="0"/>
          <a:ext cx="0" cy="0"/>
          <a:chOff x="0" y="0"/>
          <a:chExt cx="0" cy="0"/>
        </a:xfrm>
      </p:grpSpPr>
      <p:grpSp>
        <p:nvGrpSpPr>
          <p:cNvPr id="4" name="Agrupar 3">
            <a:extLst>
              <a:ext uri="{FF2B5EF4-FFF2-40B4-BE49-F238E27FC236}">
                <a16:creationId xmlns:a16="http://schemas.microsoft.com/office/drawing/2014/main" id="{48FADEB4-DAC4-3974-8B78-13A9AEAF6285}"/>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ADCC7919-F107-26A9-AC84-3D16AFE4398D}"/>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EDEB1812-1D3A-2CCB-9483-62E6B85C854F}"/>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DDB512A8-8EBD-CA28-9622-E11D9ABD4243}"/>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227EAA13-4495-98AD-A09C-13F2A3E5CF77}"/>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4" name="TextBox 24">
            <a:extLst>
              <a:ext uri="{FF2B5EF4-FFF2-40B4-BE49-F238E27FC236}">
                <a16:creationId xmlns:a16="http://schemas.microsoft.com/office/drawing/2014/main" id="{7D8967A5-56E9-8FC9-F3E6-599697298B9B}"/>
              </a:ext>
            </a:extLst>
          </p:cNvPr>
          <p:cNvSpPr txBox="1"/>
          <p:nvPr/>
        </p:nvSpPr>
        <p:spPr>
          <a:xfrm>
            <a:off x="9268245" y="403195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sp>
        <p:nvSpPr>
          <p:cNvPr id="2" name="CaixaDeTexto 1">
            <a:extLst>
              <a:ext uri="{FF2B5EF4-FFF2-40B4-BE49-F238E27FC236}">
                <a16:creationId xmlns:a16="http://schemas.microsoft.com/office/drawing/2014/main" id="{BBA86661-5CB3-D935-AB8F-18FC67F3F811}"/>
              </a:ext>
            </a:extLst>
          </p:cNvPr>
          <p:cNvSpPr txBox="1"/>
          <p:nvPr/>
        </p:nvSpPr>
        <p:spPr>
          <a:xfrm>
            <a:off x="112327" y="5442571"/>
            <a:ext cx="11957019" cy="307777"/>
          </a:xfrm>
          <a:prstGeom prst="rect">
            <a:avLst/>
          </a:prstGeom>
          <a:noFill/>
        </p:spPr>
        <p:txBody>
          <a:bodyPr wrap="square" rtlCol="0">
            <a:spAutoFit/>
          </a:bodyPr>
          <a:lstStyle/>
          <a:p>
            <a:r>
              <a:rPr lang="pt-BR" sz="1400" dirty="0">
                <a:latin typeface="Kelson" panose="02000506000000020004" pitchFamily="2" charset="0"/>
              </a:rPr>
              <a:t>Zhdanova et al.  J. Clin. </a:t>
            </a:r>
            <a:r>
              <a:rPr lang="pt-BR" sz="1400" dirty="0" err="1">
                <a:latin typeface="Kelson" panose="02000506000000020004" pitchFamily="2" charset="0"/>
              </a:rPr>
              <a:t>Endocrinol</a:t>
            </a:r>
            <a:r>
              <a:rPr lang="pt-BR" sz="1400" dirty="0">
                <a:latin typeface="Kelson" panose="02000506000000020004" pitchFamily="2" charset="0"/>
              </a:rPr>
              <a:t>. Metab. 2001, 86, 4727–4730</a:t>
            </a:r>
            <a:endParaRPr lang="pt-BR" sz="2000" dirty="0">
              <a:latin typeface="Kelson" panose="02000506000000020004" pitchFamily="2" charset="0"/>
            </a:endParaRPr>
          </a:p>
        </p:txBody>
      </p:sp>
      <p:sp>
        <p:nvSpPr>
          <p:cNvPr id="13" name="Paralelogramo 12">
            <a:extLst>
              <a:ext uri="{FF2B5EF4-FFF2-40B4-BE49-F238E27FC236}">
                <a16:creationId xmlns:a16="http://schemas.microsoft.com/office/drawing/2014/main" id="{A2FD57F6-BE75-66E1-4943-AF6A63C10687}"/>
              </a:ext>
            </a:extLst>
          </p:cNvPr>
          <p:cNvSpPr/>
          <p:nvPr/>
        </p:nvSpPr>
        <p:spPr>
          <a:xfrm>
            <a:off x="6324842" y="1519881"/>
            <a:ext cx="5303070" cy="1563119"/>
          </a:xfrm>
          <a:prstGeom prst="parallelogram">
            <a:avLst>
              <a:gd name="adj" fmla="val 14899"/>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4400" b="1" dirty="0">
                <a:solidFill>
                  <a:srgbClr val="FFFFFF"/>
                </a:solidFill>
                <a:latin typeface="Helvetica Neue" panose="02000503000000020004" pitchFamily="2" charset="0"/>
              </a:rPr>
              <a:t>Melhora da fase do sono</a:t>
            </a:r>
            <a:endParaRPr lang="pt-BR" sz="4400" b="1" dirty="0">
              <a:solidFill>
                <a:srgbClr val="FFFFFF"/>
              </a:solidFill>
              <a:effectLst/>
              <a:latin typeface="Helvetica Neue" panose="02000503000000020004" pitchFamily="2" charset="0"/>
            </a:endParaRPr>
          </a:p>
        </p:txBody>
      </p:sp>
      <p:pic>
        <p:nvPicPr>
          <p:cNvPr id="5" name="Imagem 4">
            <a:extLst>
              <a:ext uri="{FF2B5EF4-FFF2-40B4-BE49-F238E27FC236}">
                <a16:creationId xmlns:a16="http://schemas.microsoft.com/office/drawing/2014/main" id="{F22664F5-834D-AC42-3D53-B7598868558D}"/>
              </a:ext>
            </a:extLst>
          </p:cNvPr>
          <p:cNvPicPr>
            <a:picLocks noChangeAspect="1"/>
          </p:cNvPicPr>
          <p:nvPr/>
        </p:nvPicPr>
        <p:blipFill>
          <a:blip r:embed="rId5"/>
          <a:stretch>
            <a:fillRect/>
          </a:stretch>
        </p:blipFill>
        <p:spPr>
          <a:xfrm>
            <a:off x="904172" y="246165"/>
            <a:ext cx="5055963" cy="5196406"/>
          </a:xfrm>
          <a:prstGeom prst="rect">
            <a:avLst/>
          </a:prstGeom>
        </p:spPr>
      </p:pic>
    </p:spTree>
    <p:extLst>
      <p:ext uri="{BB962C8B-B14F-4D97-AF65-F5344CB8AC3E}">
        <p14:creationId xmlns:p14="http://schemas.microsoft.com/office/powerpoint/2010/main" val="4192629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A017B-35E0-AFC7-7513-5EA7117F5162}"/>
            </a:ext>
          </a:extLst>
        </p:cNvPr>
        <p:cNvGrpSpPr/>
        <p:nvPr/>
      </p:nvGrpSpPr>
      <p:grpSpPr>
        <a:xfrm>
          <a:off x="0" y="0"/>
          <a:ext cx="0" cy="0"/>
          <a:chOff x="0" y="0"/>
          <a:chExt cx="0" cy="0"/>
        </a:xfrm>
      </p:grpSpPr>
      <p:grpSp>
        <p:nvGrpSpPr>
          <p:cNvPr id="4" name="Agrupar 3">
            <a:extLst>
              <a:ext uri="{FF2B5EF4-FFF2-40B4-BE49-F238E27FC236}">
                <a16:creationId xmlns:a16="http://schemas.microsoft.com/office/drawing/2014/main" id="{D973A629-AEF6-799B-996C-639293E82104}"/>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9DE5EE65-4995-13AB-B0CB-DFC8D1258BBA}"/>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7334F5E2-B7FD-DF7F-A64E-C40F7489373A}"/>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873AB806-2324-3518-F09E-D95F147CF16E}"/>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71D7C5DD-262D-0AFC-A502-C5DF51CF1935}"/>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4" name="TextBox 24">
            <a:extLst>
              <a:ext uri="{FF2B5EF4-FFF2-40B4-BE49-F238E27FC236}">
                <a16:creationId xmlns:a16="http://schemas.microsoft.com/office/drawing/2014/main" id="{1F65F9AB-7372-3C8E-4974-66DD47066FB0}"/>
              </a:ext>
            </a:extLst>
          </p:cNvPr>
          <p:cNvSpPr txBox="1"/>
          <p:nvPr/>
        </p:nvSpPr>
        <p:spPr>
          <a:xfrm>
            <a:off x="9268245" y="403195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pic>
        <p:nvPicPr>
          <p:cNvPr id="8" name="Imagem 7">
            <a:extLst>
              <a:ext uri="{FF2B5EF4-FFF2-40B4-BE49-F238E27FC236}">
                <a16:creationId xmlns:a16="http://schemas.microsoft.com/office/drawing/2014/main" id="{4D05ECF9-9B87-6571-F038-829D85F18A20}"/>
              </a:ext>
            </a:extLst>
          </p:cNvPr>
          <p:cNvPicPr>
            <a:picLocks noChangeAspect="1"/>
          </p:cNvPicPr>
          <p:nvPr/>
        </p:nvPicPr>
        <p:blipFill>
          <a:blip r:embed="rId5"/>
          <a:stretch>
            <a:fillRect/>
          </a:stretch>
        </p:blipFill>
        <p:spPr>
          <a:xfrm>
            <a:off x="2459084" y="-3027"/>
            <a:ext cx="7636386" cy="6379942"/>
          </a:xfrm>
          <a:prstGeom prst="rect">
            <a:avLst/>
          </a:prstGeom>
        </p:spPr>
      </p:pic>
    </p:spTree>
    <p:extLst>
      <p:ext uri="{BB962C8B-B14F-4D97-AF65-F5344CB8AC3E}">
        <p14:creationId xmlns:p14="http://schemas.microsoft.com/office/powerpoint/2010/main" val="2020872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ACE33-8EDB-C3CE-DA17-8C7652FF0067}"/>
            </a:ext>
          </a:extLst>
        </p:cNvPr>
        <p:cNvGrpSpPr/>
        <p:nvPr/>
      </p:nvGrpSpPr>
      <p:grpSpPr>
        <a:xfrm>
          <a:off x="0" y="0"/>
          <a:ext cx="0" cy="0"/>
          <a:chOff x="0" y="0"/>
          <a:chExt cx="0" cy="0"/>
        </a:xfrm>
      </p:grpSpPr>
      <p:sp>
        <p:nvSpPr>
          <p:cNvPr id="40" name="Rectangle: Rounded Corners 5">
            <a:extLst>
              <a:ext uri="{FF2B5EF4-FFF2-40B4-BE49-F238E27FC236}">
                <a16:creationId xmlns:a16="http://schemas.microsoft.com/office/drawing/2014/main" id="{8AE1F46B-BDA3-40B1-DD0A-2DD5B1171880}"/>
              </a:ext>
            </a:extLst>
          </p:cNvPr>
          <p:cNvSpPr/>
          <p:nvPr/>
        </p:nvSpPr>
        <p:spPr>
          <a:xfrm>
            <a:off x="635000" y="1389342"/>
            <a:ext cx="10922000" cy="3904024"/>
          </a:xfrm>
          <a:prstGeom prst="roundRect">
            <a:avLst>
              <a:gd name="adj" fmla="val 10161"/>
            </a:avLst>
          </a:prstGeom>
          <a:solidFill>
            <a:schemeClr val="bg1"/>
          </a:solidFill>
          <a:ln>
            <a:noFill/>
          </a:ln>
          <a:effectLst>
            <a:outerShdw blurRad="533400" dist="152400" dir="5400000" sx="97000" sy="97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4" name="Agrupar 3">
            <a:extLst>
              <a:ext uri="{FF2B5EF4-FFF2-40B4-BE49-F238E27FC236}">
                <a16:creationId xmlns:a16="http://schemas.microsoft.com/office/drawing/2014/main" id="{E5B77656-AB33-78AF-09DA-CE8D374F97F6}"/>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68635EFB-6D57-C5BC-EE5A-1B7178AD1825}"/>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2FE1CA6E-C9D9-7C34-5415-5F5F786A944F}"/>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C952345A-5DF0-5316-CDD0-D08D0870F3D2}"/>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F911D9D0-F9FC-F7DC-DBD4-69B7E9BCCBB1}"/>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8" name="CaixaDeTexto 7">
            <a:extLst>
              <a:ext uri="{FF2B5EF4-FFF2-40B4-BE49-F238E27FC236}">
                <a16:creationId xmlns:a16="http://schemas.microsoft.com/office/drawing/2014/main" id="{F9726B47-37DD-6975-9F09-47C50E44CF2B}"/>
              </a:ext>
            </a:extLst>
          </p:cNvPr>
          <p:cNvSpPr txBox="1"/>
          <p:nvPr/>
        </p:nvSpPr>
        <p:spPr>
          <a:xfrm>
            <a:off x="1458787" y="245197"/>
            <a:ext cx="9274426" cy="923330"/>
          </a:xfrm>
          <a:prstGeom prst="rect">
            <a:avLst/>
          </a:prstGeom>
          <a:noFill/>
        </p:spPr>
        <p:txBody>
          <a:bodyPr wrap="square" rtlCol="0">
            <a:spAutoFit/>
          </a:bodyPr>
          <a:lstStyle/>
          <a:p>
            <a:pPr algn="ctr"/>
            <a:r>
              <a:rPr lang="pt-BR" sz="5400" b="1" i="1" dirty="0">
                <a:solidFill>
                  <a:srgbClr val="131F27"/>
                </a:solidFill>
                <a:latin typeface="Okana Black Oblique" pitchFamily="2" charset="0"/>
              </a:rPr>
              <a:t>Melatonina e exercício</a:t>
            </a:r>
            <a:endParaRPr lang="pt-BR" sz="4400" b="1" i="1" dirty="0">
              <a:solidFill>
                <a:srgbClr val="131F27"/>
              </a:solidFill>
              <a:latin typeface="Okana Black Oblique" pitchFamily="2" charset="0"/>
            </a:endParaRPr>
          </a:p>
        </p:txBody>
      </p:sp>
      <p:pic>
        <p:nvPicPr>
          <p:cNvPr id="2" name="Imagem 1">
            <a:extLst>
              <a:ext uri="{FF2B5EF4-FFF2-40B4-BE49-F238E27FC236}">
                <a16:creationId xmlns:a16="http://schemas.microsoft.com/office/drawing/2014/main" id="{9B3E0B99-0C0D-1FD2-48CA-E8CB4937CFA5}"/>
              </a:ext>
            </a:extLst>
          </p:cNvPr>
          <p:cNvPicPr>
            <a:picLocks noChangeAspect="1"/>
          </p:cNvPicPr>
          <p:nvPr/>
        </p:nvPicPr>
        <p:blipFill>
          <a:blip r:embed="rId5"/>
          <a:stretch>
            <a:fillRect/>
          </a:stretch>
        </p:blipFill>
        <p:spPr>
          <a:xfrm>
            <a:off x="1606376" y="1564634"/>
            <a:ext cx="9386327" cy="3499985"/>
          </a:xfrm>
          <a:prstGeom prst="rect">
            <a:avLst/>
          </a:prstGeom>
        </p:spPr>
      </p:pic>
    </p:spTree>
    <p:extLst>
      <p:ext uri="{BB962C8B-B14F-4D97-AF65-F5344CB8AC3E}">
        <p14:creationId xmlns:p14="http://schemas.microsoft.com/office/powerpoint/2010/main" val="3439492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56938-5382-F4AE-CED8-42F0CD6485C5}"/>
            </a:ext>
          </a:extLst>
        </p:cNvPr>
        <p:cNvGrpSpPr/>
        <p:nvPr/>
      </p:nvGrpSpPr>
      <p:grpSpPr>
        <a:xfrm>
          <a:off x="0" y="0"/>
          <a:ext cx="0" cy="0"/>
          <a:chOff x="0" y="0"/>
          <a:chExt cx="0" cy="0"/>
        </a:xfrm>
      </p:grpSpPr>
      <p:sp>
        <p:nvSpPr>
          <p:cNvPr id="40" name="Rectangle: Rounded Corners 5">
            <a:extLst>
              <a:ext uri="{FF2B5EF4-FFF2-40B4-BE49-F238E27FC236}">
                <a16:creationId xmlns:a16="http://schemas.microsoft.com/office/drawing/2014/main" id="{432F1ED2-E2BD-548A-AAD3-67C85ED92B9E}"/>
              </a:ext>
            </a:extLst>
          </p:cNvPr>
          <p:cNvSpPr/>
          <p:nvPr/>
        </p:nvSpPr>
        <p:spPr>
          <a:xfrm>
            <a:off x="635000" y="1389342"/>
            <a:ext cx="10922000" cy="3904024"/>
          </a:xfrm>
          <a:prstGeom prst="roundRect">
            <a:avLst>
              <a:gd name="adj" fmla="val 10161"/>
            </a:avLst>
          </a:prstGeom>
          <a:solidFill>
            <a:schemeClr val="bg1"/>
          </a:solidFill>
          <a:ln>
            <a:noFill/>
          </a:ln>
          <a:effectLst>
            <a:outerShdw blurRad="533400" dist="152400" dir="5400000" sx="97000" sy="97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4" name="Agrupar 3">
            <a:extLst>
              <a:ext uri="{FF2B5EF4-FFF2-40B4-BE49-F238E27FC236}">
                <a16:creationId xmlns:a16="http://schemas.microsoft.com/office/drawing/2014/main" id="{D85FF599-522F-DA11-AC52-25D12AC2F9B3}"/>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0A734146-3EC9-9EE2-9F6C-03F30BD11D1C}"/>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84F2D916-85C0-91DE-9607-E73421C927C3}"/>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95F91707-29E8-874A-C8D2-FE68713E9A19}"/>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A6A2DF2D-0FDC-519A-FC65-11C3F6FFB889}"/>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9" name="CaixaDeTexto 8">
            <a:extLst>
              <a:ext uri="{FF2B5EF4-FFF2-40B4-BE49-F238E27FC236}">
                <a16:creationId xmlns:a16="http://schemas.microsoft.com/office/drawing/2014/main" id="{38219688-64C8-53C9-B724-BF73C5640EB4}"/>
              </a:ext>
            </a:extLst>
          </p:cNvPr>
          <p:cNvSpPr txBox="1"/>
          <p:nvPr/>
        </p:nvSpPr>
        <p:spPr>
          <a:xfrm>
            <a:off x="112327" y="5442571"/>
            <a:ext cx="11957019" cy="307777"/>
          </a:xfrm>
          <a:prstGeom prst="rect">
            <a:avLst/>
          </a:prstGeom>
          <a:noFill/>
        </p:spPr>
        <p:txBody>
          <a:bodyPr wrap="square" rtlCol="0">
            <a:spAutoFit/>
          </a:bodyPr>
          <a:lstStyle/>
          <a:p>
            <a:r>
              <a:rPr lang="pt-BR" sz="1400" dirty="0">
                <a:latin typeface="Kelson" panose="02000506000000020004" pitchFamily="2" charset="0"/>
              </a:rPr>
              <a:t>San Miguel et al. </a:t>
            </a:r>
            <a:r>
              <a:rPr lang="pt-BR" sz="1400" dirty="0" err="1">
                <a:latin typeface="Kelson" panose="02000506000000020004" pitchFamily="2" charset="0"/>
              </a:rPr>
              <a:t>Nutrients</a:t>
            </a:r>
            <a:r>
              <a:rPr lang="pt-BR" sz="1400" dirty="0">
                <a:latin typeface="Kelson" panose="02000506000000020004" pitchFamily="2" charset="0"/>
              </a:rPr>
              <a:t> 2024 Mar 30;16(7):1011.</a:t>
            </a:r>
            <a:endParaRPr lang="pt-BR" sz="2000" dirty="0">
              <a:latin typeface="Kelson" panose="02000506000000020004" pitchFamily="2" charset="0"/>
            </a:endParaRPr>
          </a:p>
        </p:txBody>
      </p:sp>
      <p:pic>
        <p:nvPicPr>
          <p:cNvPr id="19" name="Imagem 18" descr="Diagrama&#10;&#10;Descrição gerada automaticamente">
            <a:extLst>
              <a:ext uri="{FF2B5EF4-FFF2-40B4-BE49-F238E27FC236}">
                <a16:creationId xmlns:a16="http://schemas.microsoft.com/office/drawing/2014/main" id="{B0B94773-7A7A-3645-6109-BB2BB011BA82}"/>
              </a:ext>
            </a:extLst>
          </p:cNvPr>
          <p:cNvPicPr>
            <a:picLocks noChangeAspect="1"/>
          </p:cNvPicPr>
          <p:nvPr/>
        </p:nvPicPr>
        <p:blipFill>
          <a:blip r:embed="rId5"/>
          <a:stretch>
            <a:fillRect/>
          </a:stretch>
        </p:blipFill>
        <p:spPr>
          <a:xfrm>
            <a:off x="0" y="1107652"/>
            <a:ext cx="12192000" cy="3604342"/>
          </a:xfrm>
          <a:prstGeom prst="rect">
            <a:avLst/>
          </a:prstGeom>
        </p:spPr>
      </p:pic>
    </p:spTree>
    <p:extLst>
      <p:ext uri="{BB962C8B-B14F-4D97-AF65-F5344CB8AC3E}">
        <p14:creationId xmlns:p14="http://schemas.microsoft.com/office/powerpoint/2010/main" val="488394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9F71A-6D51-0380-E548-F2A140160CBE}"/>
            </a:ext>
          </a:extLst>
        </p:cNvPr>
        <p:cNvGrpSpPr/>
        <p:nvPr/>
      </p:nvGrpSpPr>
      <p:grpSpPr>
        <a:xfrm>
          <a:off x="0" y="0"/>
          <a:ext cx="0" cy="0"/>
          <a:chOff x="0" y="0"/>
          <a:chExt cx="0" cy="0"/>
        </a:xfrm>
      </p:grpSpPr>
      <p:sp>
        <p:nvSpPr>
          <p:cNvPr id="40" name="Rectangle: Rounded Corners 5">
            <a:extLst>
              <a:ext uri="{FF2B5EF4-FFF2-40B4-BE49-F238E27FC236}">
                <a16:creationId xmlns:a16="http://schemas.microsoft.com/office/drawing/2014/main" id="{EFA6FC44-991B-F0BD-6A8E-2AEE40E0F6B0}"/>
              </a:ext>
            </a:extLst>
          </p:cNvPr>
          <p:cNvSpPr/>
          <p:nvPr/>
        </p:nvSpPr>
        <p:spPr>
          <a:xfrm>
            <a:off x="635000" y="1389342"/>
            <a:ext cx="10922000" cy="3904024"/>
          </a:xfrm>
          <a:prstGeom prst="roundRect">
            <a:avLst>
              <a:gd name="adj" fmla="val 10161"/>
            </a:avLst>
          </a:prstGeom>
          <a:solidFill>
            <a:schemeClr val="bg1"/>
          </a:solidFill>
          <a:ln>
            <a:noFill/>
          </a:ln>
          <a:effectLst>
            <a:outerShdw blurRad="533400" dist="152400" dir="5400000" sx="97000" sy="97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4" name="Agrupar 3">
            <a:extLst>
              <a:ext uri="{FF2B5EF4-FFF2-40B4-BE49-F238E27FC236}">
                <a16:creationId xmlns:a16="http://schemas.microsoft.com/office/drawing/2014/main" id="{44B5386B-5AFE-EACC-9A0F-69D842DED61A}"/>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7960E690-B6F7-9870-071C-E4B08A006E28}"/>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640A0BEC-B619-659D-A938-2F7A9C77C5C0}"/>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4AC52494-3A1C-3C22-FF59-05B8502705F3}"/>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0A59D4E4-D475-65BE-59D3-0ABA6FAC4355}"/>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9" name="CaixaDeTexto 8">
            <a:extLst>
              <a:ext uri="{FF2B5EF4-FFF2-40B4-BE49-F238E27FC236}">
                <a16:creationId xmlns:a16="http://schemas.microsoft.com/office/drawing/2014/main" id="{98615879-E280-3D3E-3D85-020828D5A74C}"/>
              </a:ext>
            </a:extLst>
          </p:cNvPr>
          <p:cNvSpPr txBox="1"/>
          <p:nvPr/>
        </p:nvSpPr>
        <p:spPr>
          <a:xfrm>
            <a:off x="112327" y="5442571"/>
            <a:ext cx="11957019" cy="307777"/>
          </a:xfrm>
          <a:prstGeom prst="rect">
            <a:avLst/>
          </a:prstGeom>
          <a:noFill/>
        </p:spPr>
        <p:txBody>
          <a:bodyPr wrap="square" rtlCol="0">
            <a:spAutoFit/>
          </a:bodyPr>
          <a:lstStyle/>
          <a:p>
            <a:r>
              <a:rPr lang="pt-BR" sz="1400" dirty="0">
                <a:latin typeface="Kelson" panose="02000506000000020004" pitchFamily="2" charset="0"/>
              </a:rPr>
              <a:t>San Miguel et al. </a:t>
            </a:r>
            <a:r>
              <a:rPr lang="pt-BR" sz="1400" dirty="0" err="1">
                <a:latin typeface="Kelson" panose="02000506000000020004" pitchFamily="2" charset="0"/>
              </a:rPr>
              <a:t>Nutrients</a:t>
            </a:r>
            <a:r>
              <a:rPr lang="pt-BR" sz="1400" dirty="0">
                <a:latin typeface="Kelson" panose="02000506000000020004" pitchFamily="2" charset="0"/>
              </a:rPr>
              <a:t> 2024 Mar 30;16(7):1011.</a:t>
            </a:r>
            <a:endParaRPr lang="pt-BR" sz="2000" dirty="0">
              <a:latin typeface="Kelson" panose="02000506000000020004" pitchFamily="2" charset="0"/>
            </a:endParaRPr>
          </a:p>
        </p:txBody>
      </p:sp>
      <p:pic>
        <p:nvPicPr>
          <p:cNvPr id="15" name="Imagem 14" descr="Interface gráfica do usuário&#10;&#10;Descrição gerada automaticamente">
            <a:extLst>
              <a:ext uri="{FF2B5EF4-FFF2-40B4-BE49-F238E27FC236}">
                <a16:creationId xmlns:a16="http://schemas.microsoft.com/office/drawing/2014/main" id="{F0F5F457-07DB-A51F-475E-DE05A5318CE9}"/>
              </a:ext>
            </a:extLst>
          </p:cNvPr>
          <p:cNvPicPr>
            <a:picLocks noChangeAspect="1"/>
          </p:cNvPicPr>
          <p:nvPr/>
        </p:nvPicPr>
        <p:blipFill>
          <a:blip r:embed="rId5"/>
          <a:stretch>
            <a:fillRect/>
          </a:stretch>
        </p:blipFill>
        <p:spPr>
          <a:xfrm>
            <a:off x="589870" y="136410"/>
            <a:ext cx="10967130" cy="5086820"/>
          </a:xfrm>
          <a:prstGeom prst="rect">
            <a:avLst/>
          </a:prstGeom>
        </p:spPr>
      </p:pic>
    </p:spTree>
    <p:extLst>
      <p:ext uri="{BB962C8B-B14F-4D97-AF65-F5344CB8AC3E}">
        <p14:creationId xmlns:p14="http://schemas.microsoft.com/office/powerpoint/2010/main" val="2988568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C025-8A24-B19F-A73C-EBA18DA1D6B7}"/>
            </a:ext>
          </a:extLst>
        </p:cNvPr>
        <p:cNvGrpSpPr/>
        <p:nvPr/>
      </p:nvGrpSpPr>
      <p:grpSpPr>
        <a:xfrm>
          <a:off x="0" y="0"/>
          <a:ext cx="0" cy="0"/>
          <a:chOff x="0" y="0"/>
          <a:chExt cx="0" cy="0"/>
        </a:xfrm>
      </p:grpSpPr>
      <p:sp>
        <p:nvSpPr>
          <p:cNvPr id="40" name="Rectangle: Rounded Corners 5">
            <a:extLst>
              <a:ext uri="{FF2B5EF4-FFF2-40B4-BE49-F238E27FC236}">
                <a16:creationId xmlns:a16="http://schemas.microsoft.com/office/drawing/2014/main" id="{5BC37A93-9C31-0CAB-6E7D-798CE4BC5799}"/>
              </a:ext>
            </a:extLst>
          </p:cNvPr>
          <p:cNvSpPr/>
          <p:nvPr/>
        </p:nvSpPr>
        <p:spPr>
          <a:xfrm>
            <a:off x="635000" y="1389342"/>
            <a:ext cx="10922000" cy="3904024"/>
          </a:xfrm>
          <a:prstGeom prst="roundRect">
            <a:avLst>
              <a:gd name="adj" fmla="val 10161"/>
            </a:avLst>
          </a:prstGeom>
          <a:solidFill>
            <a:schemeClr val="bg1"/>
          </a:solidFill>
          <a:ln>
            <a:noFill/>
          </a:ln>
          <a:effectLst>
            <a:outerShdw blurRad="533400" dist="152400" dir="5400000" sx="97000" sy="97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4" name="Agrupar 3">
            <a:extLst>
              <a:ext uri="{FF2B5EF4-FFF2-40B4-BE49-F238E27FC236}">
                <a16:creationId xmlns:a16="http://schemas.microsoft.com/office/drawing/2014/main" id="{07F3CDE3-E6CD-587E-03FC-8C4C85B76276}"/>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EE73AD90-59B0-4D6C-42EE-C21C9D693E88}"/>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4113A6CB-1BA4-572E-E784-786D664FB825}"/>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DBF64B2A-6741-8023-8C90-43B808788D17}"/>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AF4D6A10-86FB-9D13-DBA2-DA91BBEA1FBA}"/>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9" name="CaixaDeTexto 8">
            <a:extLst>
              <a:ext uri="{FF2B5EF4-FFF2-40B4-BE49-F238E27FC236}">
                <a16:creationId xmlns:a16="http://schemas.microsoft.com/office/drawing/2014/main" id="{A7D53F75-9669-542D-7557-88FBC47B1173}"/>
              </a:ext>
            </a:extLst>
          </p:cNvPr>
          <p:cNvSpPr txBox="1"/>
          <p:nvPr/>
        </p:nvSpPr>
        <p:spPr>
          <a:xfrm>
            <a:off x="112327" y="5442571"/>
            <a:ext cx="11957019" cy="307777"/>
          </a:xfrm>
          <a:prstGeom prst="rect">
            <a:avLst/>
          </a:prstGeom>
          <a:noFill/>
        </p:spPr>
        <p:txBody>
          <a:bodyPr wrap="square" rtlCol="0">
            <a:spAutoFit/>
          </a:bodyPr>
          <a:lstStyle/>
          <a:p>
            <a:r>
              <a:rPr lang="pt-BR" sz="1400" dirty="0">
                <a:latin typeface="Kelson" panose="02000506000000020004" pitchFamily="2" charset="0"/>
              </a:rPr>
              <a:t>San Miguel et al. </a:t>
            </a:r>
            <a:r>
              <a:rPr lang="pt-BR" sz="1400" dirty="0" err="1">
                <a:latin typeface="Kelson" panose="02000506000000020004" pitchFamily="2" charset="0"/>
              </a:rPr>
              <a:t>Nutrients</a:t>
            </a:r>
            <a:r>
              <a:rPr lang="pt-BR" sz="1400" dirty="0">
                <a:latin typeface="Kelson" panose="02000506000000020004" pitchFamily="2" charset="0"/>
              </a:rPr>
              <a:t> 2024 Mar 30;16(7):1011.</a:t>
            </a:r>
            <a:endParaRPr lang="pt-BR" sz="2000" dirty="0">
              <a:latin typeface="Kelson" panose="02000506000000020004" pitchFamily="2" charset="0"/>
            </a:endParaRPr>
          </a:p>
        </p:txBody>
      </p:sp>
      <p:pic>
        <p:nvPicPr>
          <p:cNvPr id="12" name="Imagem 11" descr="Diagrama&#10;&#10;Descrição gerada automaticamente">
            <a:extLst>
              <a:ext uri="{FF2B5EF4-FFF2-40B4-BE49-F238E27FC236}">
                <a16:creationId xmlns:a16="http://schemas.microsoft.com/office/drawing/2014/main" id="{7D16FB3C-57C2-8B05-1C64-D6B1ADDFB36C}"/>
              </a:ext>
            </a:extLst>
          </p:cNvPr>
          <p:cNvPicPr>
            <a:picLocks noChangeAspect="1"/>
          </p:cNvPicPr>
          <p:nvPr/>
        </p:nvPicPr>
        <p:blipFill>
          <a:blip r:embed="rId5"/>
          <a:stretch>
            <a:fillRect/>
          </a:stretch>
        </p:blipFill>
        <p:spPr>
          <a:xfrm>
            <a:off x="365056" y="369844"/>
            <a:ext cx="5219700" cy="4635500"/>
          </a:xfrm>
          <a:prstGeom prst="rect">
            <a:avLst/>
          </a:prstGeom>
        </p:spPr>
      </p:pic>
      <p:sp>
        <p:nvSpPr>
          <p:cNvPr id="13" name="Paralelogramo 12">
            <a:extLst>
              <a:ext uri="{FF2B5EF4-FFF2-40B4-BE49-F238E27FC236}">
                <a16:creationId xmlns:a16="http://schemas.microsoft.com/office/drawing/2014/main" id="{BCFC870E-3669-CBCB-087A-A7A46AE020C8}"/>
              </a:ext>
            </a:extLst>
          </p:cNvPr>
          <p:cNvSpPr/>
          <p:nvPr/>
        </p:nvSpPr>
        <p:spPr>
          <a:xfrm>
            <a:off x="5584756" y="219342"/>
            <a:ext cx="6484590" cy="4786001"/>
          </a:xfrm>
          <a:prstGeom prst="parallelogram">
            <a:avLst>
              <a:gd name="adj" fmla="val 14899"/>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rgbClr val="FFFFFF"/>
                </a:solidFill>
                <a:latin typeface="Helvetica Neue" panose="02000503000000020004" pitchFamily="2" charset="0"/>
              </a:rPr>
              <a:t>A suplementação de melatonina pode atuar indiretamente para melhora de desempenho, prevenindo danos nos tecidos e ajudando a reduzir inflamação causada por ROS, restaurando biomarcadores circulantes em atletas após exercícios de alta intensidade.</a:t>
            </a:r>
          </a:p>
        </p:txBody>
      </p:sp>
    </p:spTree>
    <p:extLst>
      <p:ext uri="{BB962C8B-B14F-4D97-AF65-F5344CB8AC3E}">
        <p14:creationId xmlns:p14="http://schemas.microsoft.com/office/powerpoint/2010/main" val="3692056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3450D-9D1D-4B83-2EA8-301E65ADC8A9}"/>
            </a:ext>
          </a:extLst>
        </p:cNvPr>
        <p:cNvGrpSpPr/>
        <p:nvPr/>
      </p:nvGrpSpPr>
      <p:grpSpPr>
        <a:xfrm>
          <a:off x="0" y="0"/>
          <a:ext cx="0" cy="0"/>
          <a:chOff x="0" y="0"/>
          <a:chExt cx="0" cy="0"/>
        </a:xfrm>
      </p:grpSpPr>
      <p:sp>
        <p:nvSpPr>
          <p:cNvPr id="40" name="Rectangle: Rounded Corners 5">
            <a:extLst>
              <a:ext uri="{FF2B5EF4-FFF2-40B4-BE49-F238E27FC236}">
                <a16:creationId xmlns:a16="http://schemas.microsoft.com/office/drawing/2014/main" id="{51CB4AB1-DF8C-62AF-DC6D-83B21B252092}"/>
              </a:ext>
            </a:extLst>
          </p:cNvPr>
          <p:cNvSpPr/>
          <p:nvPr/>
        </p:nvSpPr>
        <p:spPr>
          <a:xfrm>
            <a:off x="635000" y="1389342"/>
            <a:ext cx="10922000" cy="3904024"/>
          </a:xfrm>
          <a:prstGeom prst="roundRect">
            <a:avLst>
              <a:gd name="adj" fmla="val 10161"/>
            </a:avLst>
          </a:prstGeom>
          <a:solidFill>
            <a:schemeClr val="bg1"/>
          </a:solidFill>
          <a:ln>
            <a:noFill/>
          </a:ln>
          <a:effectLst>
            <a:outerShdw blurRad="533400" dist="152400" dir="5400000" sx="97000" sy="97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4" name="Agrupar 3">
            <a:extLst>
              <a:ext uri="{FF2B5EF4-FFF2-40B4-BE49-F238E27FC236}">
                <a16:creationId xmlns:a16="http://schemas.microsoft.com/office/drawing/2014/main" id="{76DB5BB0-38BF-7A49-561C-655952EB86F7}"/>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7575D389-1BD9-CB2C-11B2-AD22E395749C}"/>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C37C3BDE-8050-7506-DBB9-231A3C9807C7}"/>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4E0DCBC0-CAF3-5AB6-3504-F4924D566F6D}"/>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03CFE0B1-D931-85AF-4650-73DE7F57C67E}"/>
                  </a:ext>
                </a:extLst>
              </p:cNvPr>
              <p:cNvPicPr>
                <a:picLocks noChangeAspect="1"/>
              </p:cNvPicPr>
              <p:nvPr/>
            </p:nvPicPr>
            <p:blipFill>
              <a:blip r:embed="rId4"/>
              <a:stretch>
                <a:fillRect/>
              </a:stretch>
            </p:blipFill>
            <p:spPr>
              <a:xfrm>
                <a:off x="1967055" y="5978687"/>
                <a:ext cx="1079536" cy="539768"/>
              </a:xfrm>
              <a:prstGeom prst="rect">
                <a:avLst/>
              </a:prstGeom>
            </p:spPr>
          </p:pic>
        </p:grpSp>
      </p:grpSp>
      <p:pic>
        <p:nvPicPr>
          <p:cNvPr id="5" name="Imagem 4" descr="Gráfico&#10;&#10;Descrição gerada automaticamente">
            <a:extLst>
              <a:ext uri="{FF2B5EF4-FFF2-40B4-BE49-F238E27FC236}">
                <a16:creationId xmlns:a16="http://schemas.microsoft.com/office/drawing/2014/main" id="{00D2E96A-4B23-745C-70B9-3FED441D8C1D}"/>
              </a:ext>
            </a:extLst>
          </p:cNvPr>
          <p:cNvPicPr>
            <a:picLocks noChangeAspect="1"/>
          </p:cNvPicPr>
          <p:nvPr/>
        </p:nvPicPr>
        <p:blipFill>
          <a:blip r:embed="rId5"/>
          <a:stretch>
            <a:fillRect/>
          </a:stretch>
        </p:blipFill>
        <p:spPr>
          <a:xfrm>
            <a:off x="1937514" y="1283229"/>
            <a:ext cx="8246247" cy="4291541"/>
          </a:xfrm>
          <a:prstGeom prst="rect">
            <a:avLst/>
          </a:prstGeom>
        </p:spPr>
      </p:pic>
      <p:sp>
        <p:nvSpPr>
          <p:cNvPr id="8" name="CaixaDeTexto 7">
            <a:extLst>
              <a:ext uri="{FF2B5EF4-FFF2-40B4-BE49-F238E27FC236}">
                <a16:creationId xmlns:a16="http://schemas.microsoft.com/office/drawing/2014/main" id="{FE703111-3230-B80A-CB66-15AC9A771F5D}"/>
              </a:ext>
            </a:extLst>
          </p:cNvPr>
          <p:cNvSpPr txBox="1"/>
          <p:nvPr/>
        </p:nvSpPr>
        <p:spPr>
          <a:xfrm>
            <a:off x="1458787" y="245197"/>
            <a:ext cx="9274426" cy="923330"/>
          </a:xfrm>
          <a:prstGeom prst="rect">
            <a:avLst/>
          </a:prstGeom>
          <a:noFill/>
        </p:spPr>
        <p:txBody>
          <a:bodyPr wrap="square" rtlCol="0">
            <a:spAutoFit/>
          </a:bodyPr>
          <a:lstStyle/>
          <a:p>
            <a:pPr algn="ctr"/>
            <a:r>
              <a:rPr lang="pt-BR" sz="5400" b="1" i="1" dirty="0">
                <a:solidFill>
                  <a:srgbClr val="131F27"/>
                </a:solidFill>
                <a:latin typeface="Okana Black Oblique" pitchFamily="2" charset="0"/>
              </a:rPr>
              <a:t>Exemplo prático – Maratona de Tóquio</a:t>
            </a:r>
            <a:endParaRPr lang="pt-BR" sz="4400" b="1" i="1" dirty="0">
              <a:solidFill>
                <a:srgbClr val="131F27"/>
              </a:solidFill>
              <a:latin typeface="Okana Black Oblique" pitchFamily="2" charset="0"/>
            </a:endParaRPr>
          </a:p>
        </p:txBody>
      </p:sp>
    </p:spTree>
    <p:extLst>
      <p:ext uri="{BB962C8B-B14F-4D97-AF65-F5344CB8AC3E}">
        <p14:creationId xmlns:p14="http://schemas.microsoft.com/office/powerpoint/2010/main" val="1343299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94ABC-007B-B4A8-35CF-7B44054986FD}"/>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652466E3-0CCD-F3A4-8F36-7F589DF8B162}"/>
              </a:ext>
            </a:extLst>
          </p:cNvPr>
          <p:cNvSpPr/>
          <p:nvPr/>
        </p:nvSpPr>
        <p:spPr>
          <a:xfrm>
            <a:off x="117489" y="0"/>
            <a:ext cx="11957019"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69CEDDC0-4654-3BBD-AD28-CB2A203CAB65}"/>
              </a:ext>
            </a:extLst>
          </p:cNvPr>
          <p:cNvSpPr txBox="1"/>
          <p:nvPr/>
        </p:nvSpPr>
        <p:spPr>
          <a:xfrm>
            <a:off x="943832" y="301464"/>
            <a:ext cx="10607039" cy="1015663"/>
          </a:xfrm>
          <a:prstGeom prst="rect">
            <a:avLst/>
          </a:prstGeom>
          <a:noFill/>
        </p:spPr>
        <p:txBody>
          <a:bodyPr wrap="square" rtlCol="0">
            <a:spAutoFit/>
          </a:bodyPr>
          <a:lstStyle/>
          <a:p>
            <a:r>
              <a:rPr lang="pt-BR" sz="6000" b="1" i="1" dirty="0">
                <a:solidFill>
                  <a:schemeClr val="bg1"/>
                </a:solidFill>
                <a:latin typeface="Okana Black Oblique" pitchFamily="2" charset="0"/>
              </a:rPr>
              <a:t>A relação da melatonina com a vitamina </a:t>
            </a:r>
            <a:r>
              <a:rPr lang="pt-BR" sz="6000" b="1" i="1" dirty="0" err="1">
                <a:solidFill>
                  <a:schemeClr val="bg1"/>
                </a:solidFill>
                <a:latin typeface="Okana Black Oblique" pitchFamily="2" charset="0"/>
              </a:rPr>
              <a:t>D</a:t>
            </a:r>
            <a:endParaRPr lang="pt-BR" sz="6000" b="1" i="1" dirty="0">
              <a:solidFill>
                <a:schemeClr val="bg1"/>
              </a:solidFill>
              <a:latin typeface="Okana Black Oblique" pitchFamily="2" charset="0"/>
            </a:endParaRPr>
          </a:p>
        </p:txBody>
      </p:sp>
      <p:pic>
        <p:nvPicPr>
          <p:cNvPr id="5" name="Imagem 4">
            <a:extLst>
              <a:ext uri="{FF2B5EF4-FFF2-40B4-BE49-F238E27FC236}">
                <a16:creationId xmlns:a16="http://schemas.microsoft.com/office/drawing/2014/main" id="{D0805ADF-0993-A305-A755-DE8CD40B0FF8}"/>
              </a:ext>
            </a:extLst>
          </p:cNvPr>
          <p:cNvPicPr>
            <a:picLocks noChangeAspect="1"/>
          </p:cNvPicPr>
          <p:nvPr/>
        </p:nvPicPr>
        <p:blipFill>
          <a:blip r:embed="rId3"/>
          <a:stretch>
            <a:fillRect/>
          </a:stretch>
        </p:blipFill>
        <p:spPr>
          <a:xfrm>
            <a:off x="2766361" y="2396881"/>
            <a:ext cx="3329639" cy="3216128"/>
          </a:xfrm>
          <a:prstGeom prst="rect">
            <a:avLst/>
          </a:prstGeom>
        </p:spPr>
      </p:pic>
      <p:pic>
        <p:nvPicPr>
          <p:cNvPr id="7" name="Imagem 6">
            <a:extLst>
              <a:ext uri="{FF2B5EF4-FFF2-40B4-BE49-F238E27FC236}">
                <a16:creationId xmlns:a16="http://schemas.microsoft.com/office/drawing/2014/main" id="{9CBA237E-7387-2A4A-4EF2-6F82E23B9395}"/>
              </a:ext>
            </a:extLst>
          </p:cNvPr>
          <p:cNvPicPr>
            <a:picLocks noChangeAspect="1"/>
          </p:cNvPicPr>
          <p:nvPr/>
        </p:nvPicPr>
        <p:blipFill>
          <a:blip r:embed="rId4"/>
          <a:stretch>
            <a:fillRect/>
          </a:stretch>
        </p:blipFill>
        <p:spPr>
          <a:xfrm>
            <a:off x="6095998" y="2396882"/>
            <a:ext cx="3247051" cy="3216127"/>
          </a:xfrm>
          <a:prstGeom prst="rect">
            <a:avLst/>
          </a:prstGeom>
        </p:spPr>
      </p:pic>
      <p:sp>
        <p:nvSpPr>
          <p:cNvPr id="10" name="CaixaDeTexto 9">
            <a:extLst>
              <a:ext uri="{FF2B5EF4-FFF2-40B4-BE49-F238E27FC236}">
                <a16:creationId xmlns:a16="http://schemas.microsoft.com/office/drawing/2014/main" id="{00714412-9BDE-F6BD-CF11-B984C89C2E2E}"/>
              </a:ext>
            </a:extLst>
          </p:cNvPr>
          <p:cNvSpPr txBox="1"/>
          <p:nvPr/>
        </p:nvSpPr>
        <p:spPr>
          <a:xfrm>
            <a:off x="-32181" y="2692302"/>
            <a:ext cx="2881130" cy="584775"/>
          </a:xfrm>
          <a:prstGeom prst="rect">
            <a:avLst/>
          </a:prstGeom>
          <a:noFill/>
        </p:spPr>
        <p:txBody>
          <a:bodyPr wrap="square" rtlCol="0">
            <a:spAutoFit/>
          </a:bodyPr>
          <a:lstStyle/>
          <a:p>
            <a:pPr algn="ctr"/>
            <a:r>
              <a:rPr lang="pt-BR" sz="3200" b="1" dirty="0">
                <a:solidFill>
                  <a:schemeClr val="bg2">
                    <a:lumMod val="25000"/>
                  </a:schemeClr>
                </a:solidFill>
                <a:effectLst/>
                <a:latin typeface="Kelson" panose="02000506000000020004" pitchFamily="2" charset="0"/>
              </a:rPr>
              <a:t>VITAMINA </a:t>
            </a:r>
            <a:r>
              <a:rPr lang="pt-BR" sz="3200" b="1" dirty="0" err="1">
                <a:solidFill>
                  <a:schemeClr val="bg2">
                    <a:lumMod val="25000"/>
                  </a:schemeClr>
                </a:solidFill>
                <a:effectLst/>
                <a:latin typeface="Kelson" panose="02000506000000020004" pitchFamily="2" charset="0"/>
              </a:rPr>
              <a:t>D</a:t>
            </a:r>
            <a:endParaRPr lang="pt-BR" sz="3200" b="1" dirty="0">
              <a:solidFill>
                <a:schemeClr val="bg2">
                  <a:lumMod val="25000"/>
                </a:schemeClr>
              </a:solidFill>
              <a:effectLst/>
              <a:latin typeface="Kelson" panose="02000506000000020004" pitchFamily="2" charset="0"/>
            </a:endParaRPr>
          </a:p>
        </p:txBody>
      </p:sp>
      <p:sp>
        <p:nvSpPr>
          <p:cNvPr id="11" name="CaixaDeTexto 10">
            <a:extLst>
              <a:ext uri="{FF2B5EF4-FFF2-40B4-BE49-F238E27FC236}">
                <a16:creationId xmlns:a16="http://schemas.microsoft.com/office/drawing/2014/main" id="{9C093012-ECAA-9ED6-3CB9-43A5D6999A53}"/>
              </a:ext>
            </a:extLst>
          </p:cNvPr>
          <p:cNvSpPr txBox="1"/>
          <p:nvPr/>
        </p:nvSpPr>
        <p:spPr>
          <a:xfrm>
            <a:off x="9193378" y="2692301"/>
            <a:ext cx="2881130" cy="584775"/>
          </a:xfrm>
          <a:prstGeom prst="rect">
            <a:avLst/>
          </a:prstGeom>
          <a:noFill/>
        </p:spPr>
        <p:txBody>
          <a:bodyPr wrap="square" rtlCol="0">
            <a:spAutoFit/>
          </a:bodyPr>
          <a:lstStyle/>
          <a:p>
            <a:pPr algn="ctr"/>
            <a:r>
              <a:rPr lang="pt-BR" sz="3200" b="1" dirty="0">
                <a:solidFill>
                  <a:schemeClr val="bg2">
                    <a:lumMod val="25000"/>
                  </a:schemeClr>
                </a:solidFill>
                <a:effectLst/>
                <a:latin typeface="Kelson" panose="02000506000000020004" pitchFamily="2" charset="0"/>
              </a:rPr>
              <a:t>MELATONINA</a:t>
            </a:r>
          </a:p>
        </p:txBody>
      </p:sp>
      <p:sp>
        <p:nvSpPr>
          <p:cNvPr id="12" name="CaixaDeTexto 11">
            <a:extLst>
              <a:ext uri="{FF2B5EF4-FFF2-40B4-BE49-F238E27FC236}">
                <a16:creationId xmlns:a16="http://schemas.microsoft.com/office/drawing/2014/main" id="{C2C2CB08-260B-36E7-D4DA-F4742D886EE7}"/>
              </a:ext>
            </a:extLst>
          </p:cNvPr>
          <p:cNvSpPr txBox="1"/>
          <p:nvPr/>
        </p:nvSpPr>
        <p:spPr>
          <a:xfrm>
            <a:off x="-32181" y="4732330"/>
            <a:ext cx="2881130" cy="584775"/>
          </a:xfrm>
          <a:prstGeom prst="rect">
            <a:avLst/>
          </a:prstGeom>
          <a:noFill/>
        </p:spPr>
        <p:txBody>
          <a:bodyPr wrap="square" rtlCol="0">
            <a:spAutoFit/>
          </a:bodyPr>
          <a:lstStyle/>
          <a:p>
            <a:pPr algn="ctr"/>
            <a:r>
              <a:rPr lang="pt-BR" sz="3200" b="1" dirty="0">
                <a:solidFill>
                  <a:schemeClr val="bg2">
                    <a:lumMod val="25000"/>
                  </a:schemeClr>
                </a:solidFill>
                <a:effectLst/>
                <a:latin typeface="Kelson" panose="02000506000000020004" pitchFamily="2" charset="0"/>
              </a:rPr>
              <a:t>LUZ SOLAR</a:t>
            </a:r>
          </a:p>
        </p:txBody>
      </p:sp>
      <p:sp>
        <p:nvSpPr>
          <p:cNvPr id="13" name="CaixaDeTexto 12">
            <a:extLst>
              <a:ext uri="{FF2B5EF4-FFF2-40B4-BE49-F238E27FC236}">
                <a16:creationId xmlns:a16="http://schemas.microsoft.com/office/drawing/2014/main" id="{631B6D0B-0219-ECA0-726D-359029345978}"/>
              </a:ext>
            </a:extLst>
          </p:cNvPr>
          <p:cNvSpPr txBox="1"/>
          <p:nvPr/>
        </p:nvSpPr>
        <p:spPr>
          <a:xfrm>
            <a:off x="9193378" y="4717780"/>
            <a:ext cx="2881130" cy="584775"/>
          </a:xfrm>
          <a:prstGeom prst="rect">
            <a:avLst/>
          </a:prstGeom>
          <a:noFill/>
        </p:spPr>
        <p:txBody>
          <a:bodyPr wrap="square" rtlCol="0">
            <a:spAutoFit/>
          </a:bodyPr>
          <a:lstStyle/>
          <a:p>
            <a:pPr algn="ctr"/>
            <a:r>
              <a:rPr lang="pt-BR" sz="3200" b="1" dirty="0">
                <a:solidFill>
                  <a:schemeClr val="bg2">
                    <a:lumMod val="25000"/>
                  </a:schemeClr>
                </a:solidFill>
                <a:effectLst/>
                <a:latin typeface="Kelson" panose="02000506000000020004" pitchFamily="2" charset="0"/>
              </a:rPr>
              <a:t>ESCURIDÃO</a:t>
            </a:r>
          </a:p>
        </p:txBody>
      </p:sp>
      <p:sp>
        <p:nvSpPr>
          <p:cNvPr id="14" name="Seta para a Direita 19">
            <a:extLst>
              <a:ext uri="{FF2B5EF4-FFF2-40B4-BE49-F238E27FC236}">
                <a16:creationId xmlns:a16="http://schemas.microsoft.com/office/drawing/2014/main" id="{055E52F7-9A0E-6881-E4B3-B5B0668EC2CA}"/>
              </a:ext>
            </a:extLst>
          </p:cNvPr>
          <p:cNvSpPr/>
          <p:nvPr/>
        </p:nvSpPr>
        <p:spPr>
          <a:xfrm rot="5400000">
            <a:off x="643863" y="3704777"/>
            <a:ext cx="1529041" cy="600336"/>
          </a:xfrm>
          <a:custGeom>
            <a:avLst/>
            <a:gdLst>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510362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1146 w 1457737"/>
              <a:gd name="connsiteY5" fmla="*/ 4436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57737"/>
              <a:gd name="connsiteY0" fmla="*/ 170121 h 680483"/>
              <a:gd name="connsiteX1" fmla="*/ 1114321 w 1457737"/>
              <a:gd name="connsiteY1" fmla="*/ 20187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60912"/>
              <a:gd name="connsiteY0" fmla="*/ 198696 h 680483"/>
              <a:gd name="connsiteX1" fmla="*/ 1117496 w 1460912"/>
              <a:gd name="connsiteY1" fmla="*/ 201871 h 680483"/>
              <a:gd name="connsiteX2" fmla="*/ 1120671 w 1460912"/>
              <a:gd name="connsiteY2" fmla="*/ 0 h 680483"/>
              <a:gd name="connsiteX3" fmla="*/ 1460912 w 1460912"/>
              <a:gd name="connsiteY3" fmla="*/ 340242 h 680483"/>
              <a:gd name="connsiteX4" fmla="*/ 1120671 w 1460912"/>
              <a:gd name="connsiteY4" fmla="*/ 680483 h 680483"/>
              <a:gd name="connsiteX5" fmla="*/ 1111146 w 1460912"/>
              <a:gd name="connsiteY5" fmla="*/ 427738 h 680483"/>
              <a:gd name="connsiteX6" fmla="*/ 3175 w 1460912"/>
              <a:gd name="connsiteY6" fmla="*/ 432390 h 680483"/>
              <a:gd name="connsiteX7" fmla="*/ 0 w 1460912"/>
              <a:gd name="connsiteY7" fmla="*/ 198696 h 680483"/>
              <a:gd name="connsiteX0" fmla="*/ 0 w 1587912"/>
              <a:gd name="connsiteY0" fmla="*/ 198696 h 680483"/>
              <a:gd name="connsiteX1" fmla="*/ 1117496 w 1587912"/>
              <a:gd name="connsiteY1" fmla="*/ 201871 h 680483"/>
              <a:gd name="connsiteX2" fmla="*/ 1120671 w 1587912"/>
              <a:gd name="connsiteY2" fmla="*/ 0 h 680483"/>
              <a:gd name="connsiteX3" fmla="*/ 1587912 w 1587912"/>
              <a:gd name="connsiteY3" fmla="*/ 343417 h 680483"/>
              <a:gd name="connsiteX4" fmla="*/ 1120671 w 1587912"/>
              <a:gd name="connsiteY4" fmla="*/ 680483 h 680483"/>
              <a:gd name="connsiteX5" fmla="*/ 1111146 w 1587912"/>
              <a:gd name="connsiteY5" fmla="*/ 427738 h 680483"/>
              <a:gd name="connsiteX6" fmla="*/ 3175 w 1587912"/>
              <a:gd name="connsiteY6" fmla="*/ 432390 h 680483"/>
              <a:gd name="connsiteX7" fmla="*/ 0 w 1587912"/>
              <a:gd name="connsiteY7" fmla="*/ 198696 h 680483"/>
              <a:gd name="connsiteX0" fmla="*/ 0 w 1657762"/>
              <a:gd name="connsiteY0" fmla="*/ 198696 h 680483"/>
              <a:gd name="connsiteX1" fmla="*/ 1117496 w 1657762"/>
              <a:gd name="connsiteY1" fmla="*/ 201871 h 680483"/>
              <a:gd name="connsiteX2" fmla="*/ 1120671 w 1657762"/>
              <a:gd name="connsiteY2" fmla="*/ 0 h 680483"/>
              <a:gd name="connsiteX3" fmla="*/ 1657762 w 1657762"/>
              <a:gd name="connsiteY3" fmla="*/ 337067 h 680483"/>
              <a:gd name="connsiteX4" fmla="*/ 1120671 w 1657762"/>
              <a:gd name="connsiteY4" fmla="*/ 680483 h 680483"/>
              <a:gd name="connsiteX5" fmla="*/ 1111146 w 1657762"/>
              <a:gd name="connsiteY5" fmla="*/ 427738 h 680483"/>
              <a:gd name="connsiteX6" fmla="*/ 3175 w 1657762"/>
              <a:gd name="connsiteY6" fmla="*/ 432390 h 680483"/>
              <a:gd name="connsiteX7" fmla="*/ 0 w 1657762"/>
              <a:gd name="connsiteY7" fmla="*/ 198696 h 680483"/>
              <a:gd name="connsiteX0" fmla="*/ 0 w 1648237"/>
              <a:gd name="connsiteY0" fmla="*/ 198696 h 680483"/>
              <a:gd name="connsiteX1" fmla="*/ 1117496 w 1648237"/>
              <a:gd name="connsiteY1" fmla="*/ 201871 h 680483"/>
              <a:gd name="connsiteX2" fmla="*/ 1120671 w 1648237"/>
              <a:gd name="connsiteY2" fmla="*/ 0 h 680483"/>
              <a:gd name="connsiteX3" fmla="*/ 1648237 w 1648237"/>
              <a:gd name="connsiteY3" fmla="*/ 318017 h 680483"/>
              <a:gd name="connsiteX4" fmla="*/ 1120671 w 1648237"/>
              <a:gd name="connsiteY4" fmla="*/ 680483 h 680483"/>
              <a:gd name="connsiteX5" fmla="*/ 1111146 w 1648237"/>
              <a:gd name="connsiteY5" fmla="*/ 427738 h 680483"/>
              <a:gd name="connsiteX6" fmla="*/ 3175 w 1648237"/>
              <a:gd name="connsiteY6" fmla="*/ 432390 h 680483"/>
              <a:gd name="connsiteX7" fmla="*/ 0 w 1648237"/>
              <a:gd name="connsiteY7" fmla="*/ 198696 h 680483"/>
              <a:gd name="connsiteX0" fmla="*/ 0 w 1654587"/>
              <a:gd name="connsiteY0" fmla="*/ 198696 h 680483"/>
              <a:gd name="connsiteX1" fmla="*/ 1117496 w 1654587"/>
              <a:gd name="connsiteY1" fmla="*/ 201871 h 680483"/>
              <a:gd name="connsiteX2" fmla="*/ 1120671 w 1654587"/>
              <a:gd name="connsiteY2" fmla="*/ 0 h 680483"/>
              <a:gd name="connsiteX3" fmla="*/ 1654587 w 1654587"/>
              <a:gd name="connsiteY3" fmla="*/ 333892 h 680483"/>
              <a:gd name="connsiteX4" fmla="*/ 1120671 w 1654587"/>
              <a:gd name="connsiteY4" fmla="*/ 680483 h 680483"/>
              <a:gd name="connsiteX5" fmla="*/ 1111146 w 1654587"/>
              <a:gd name="connsiteY5" fmla="*/ 427738 h 680483"/>
              <a:gd name="connsiteX6" fmla="*/ 3175 w 1654587"/>
              <a:gd name="connsiteY6" fmla="*/ 432390 h 680483"/>
              <a:gd name="connsiteX7" fmla="*/ 0 w 1654587"/>
              <a:gd name="connsiteY7" fmla="*/ 198696 h 680483"/>
              <a:gd name="connsiteX0" fmla="*/ 0 w 1638712"/>
              <a:gd name="connsiteY0" fmla="*/ 198696 h 680483"/>
              <a:gd name="connsiteX1" fmla="*/ 1117496 w 1638712"/>
              <a:gd name="connsiteY1" fmla="*/ 201871 h 680483"/>
              <a:gd name="connsiteX2" fmla="*/ 1120671 w 1638712"/>
              <a:gd name="connsiteY2" fmla="*/ 0 h 680483"/>
              <a:gd name="connsiteX3" fmla="*/ 1638712 w 1638712"/>
              <a:gd name="connsiteY3" fmla="*/ 314842 h 680483"/>
              <a:gd name="connsiteX4" fmla="*/ 1120671 w 1638712"/>
              <a:gd name="connsiteY4" fmla="*/ 680483 h 680483"/>
              <a:gd name="connsiteX5" fmla="*/ 1111146 w 1638712"/>
              <a:gd name="connsiteY5" fmla="*/ 427738 h 680483"/>
              <a:gd name="connsiteX6" fmla="*/ 3175 w 1638712"/>
              <a:gd name="connsiteY6" fmla="*/ 432390 h 680483"/>
              <a:gd name="connsiteX7" fmla="*/ 0 w 1638712"/>
              <a:gd name="connsiteY7" fmla="*/ 198696 h 680483"/>
              <a:gd name="connsiteX0" fmla="*/ 0 w 1638712"/>
              <a:gd name="connsiteY0" fmla="*/ 198696 h 651908"/>
              <a:gd name="connsiteX1" fmla="*/ 1117496 w 1638712"/>
              <a:gd name="connsiteY1" fmla="*/ 201871 h 651908"/>
              <a:gd name="connsiteX2" fmla="*/ 1120671 w 1638712"/>
              <a:gd name="connsiteY2" fmla="*/ 0 h 651908"/>
              <a:gd name="connsiteX3" fmla="*/ 1638712 w 1638712"/>
              <a:gd name="connsiteY3" fmla="*/ 314842 h 651908"/>
              <a:gd name="connsiteX4" fmla="*/ 1120671 w 1638712"/>
              <a:gd name="connsiteY4" fmla="*/ 651908 h 651908"/>
              <a:gd name="connsiteX5" fmla="*/ 1111146 w 1638712"/>
              <a:gd name="connsiteY5" fmla="*/ 427738 h 651908"/>
              <a:gd name="connsiteX6" fmla="*/ 3175 w 1638712"/>
              <a:gd name="connsiteY6" fmla="*/ 432390 h 651908"/>
              <a:gd name="connsiteX7" fmla="*/ 0 w 1638712"/>
              <a:gd name="connsiteY7" fmla="*/ 198696 h 651908"/>
              <a:gd name="connsiteX0" fmla="*/ 0 w 1638712"/>
              <a:gd name="connsiteY0" fmla="*/ 198696 h 623333"/>
              <a:gd name="connsiteX1" fmla="*/ 1117496 w 1638712"/>
              <a:gd name="connsiteY1" fmla="*/ 201871 h 623333"/>
              <a:gd name="connsiteX2" fmla="*/ 1120671 w 1638712"/>
              <a:gd name="connsiteY2" fmla="*/ 0 h 623333"/>
              <a:gd name="connsiteX3" fmla="*/ 1638712 w 1638712"/>
              <a:gd name="connsiteY3" fmla="*/ 314842 h 623333"/>
              <a:gd name="connsiteX4" fmla="*/ 1117496 w 1638712"/>
              <a:gd name="connsiteY4" fmla="*/ 623333 h 623333"/>
              <a:gd name="connsiteX5" fmla="*/ 1111146 w 1638712"/>
              <a:gd name="connsiteY5" fmla="*/ 427738 h 623333"/>
              <a:gd name="connsiteX6" fmla="*/ 3175 w 1638712"/>
              <a:gd name="connsiteY6" fmla="*/ 432390 h 623333"/>
              <a:gd name="connsiteX7" fmla="*/ 0 w 1638712"/>
              <a:gd name="connsiteY7" fmla="*/ 198696 h 623333"/>
              <a:gd name="connsiteX0" fmla="*/ 0 w 1638712"/>
              <a:gd name="connsiteY0" fmla="*/ 198696 h 591583"/>
              <a:gd name="connsiteX1" fmla="*/ 1117496 w 1638712"/>
              <a:gd name="connsiteY1" fmla="*/ 201871 h 591583"/>
              <a:gd name="connsiteX2" fmla="*/ 1120671 w 1638712"/>
              <a:gd name="connsiteY2" fmla="*/ 0 h 591583"/>
              <a:gd name="connsiteX3" fmla="*/ 1638712 w 1638712"/>
              <a:gd name="connsiteY3" fmla="*/ 314842 h 591583"/>
              <a:gd name="connsiteX4" fmla="*/ 1117496 w 1638712"/>
              <a:gd name="connsiteY4" fmla="*/ 591583 h 591583"/>
              <a:gd name="connsiteX5" fmla="*/ 1111146 w 1638712"/>
              <a:gd name="connsiteY5" fmla="*/ 427738 h 591583"/>
              <a:gd name="connsiteX6" fmla="*/ 3175 w 1638712"/>
              <a:gd name="connsiteY6" fmla="*/ 432390 h 591583"/>
              <a:gd name="connsiteX7" fmla="*/ 0 w 1638712"/>
              <a:gd name="connsiteY7" fmla="*/ 198696 h 591583"/>
              <a:gd name="connsiteX0" fmla="*/ 0 w 1673637"/>
              <a:gd name="connsiteY0" fmla="*/ 198696 h 591583"/>
              <a:gd name="connsiteX1" fmla="*/ 1117496 w 1673637"/>
              <a:gd name="connsiteY1" fmla="*/ 201871 h 591583"/>
              <a:gd name="connsiteX2" fmla="*/ 1120671 w 1673637"/>
              <a:gd name="connsiteY2" fmla="*/ 0 h 591583"/>
              <a:gd name="connsiteX3" fmla="*/ 1673637 w 1673637"/>
              <a:gd name="connsiteY3" fmla="*/ 340242 h 591583"/>
              <a:gd name="connsiteX4" fmla="*/ 1117496 w 1673637"/>
              <a:gd name="connsiteY4" fmla="*/ 591583 h 591583"/>
              <a:gd name="connsiteX5" fmla="*/ 1111146 w 1673637"/>
              <a:gd name="connsiteY5" fmla="*/ 427738 h 591583"/>
              <a:gd name="connsiteX6" fmla="*/ 3175 w 1673637"/>
              <a:gd name="connsiteY6" fmla="*/ 432390 h 591583"/>
              <a:gd name="connsiteX7" fmla="*/ 0 w 1673637"/>
              <a:gd name="connsiteY7" fmla="*/ 198696 h 591583"/>
              <a:gd name="connsiteX0" fmla="*/ 0 w 1667287"/>
              <a:gd name="connsiteY0" fmla="*/ 198696 h 591583"/>
              <a:gd name="connsiteX1" fmla="*/ 1117496 w 1667287"/>
              <a:gd name="connsiteY1" fmla="*/ 201871 h 591583"/>
              <a:gd name="connsiteX2" fmla="*/ 1120671 w 1667287"/>
              <a:gd name="connsiteY2" fmla="*/ 0 h 591583"/>
              <a:gd name="connsiteX3" fmla="*/ 1667287 w 1667287"/>
              <a:gd name="connsiteY3" fmla="*/ 318017 h 591583"/>
              <a:gd name="connsiteX4" fmla="*/ 1117496 w 1667287"/>
              <a:gd name="connsiteY4" fmla="*/ 591583 h 591583"/>
              <a:gd name="connsiteX5" fmla="*/ 1111146 w 1667287"/>
              <a:gd name="connsiteY5" fmla="*/ 427738 h 591583"/>
              <a:gd name="connsiteX6" fmla="*/ 3175 w 1667287"/>
              <a:gd name="connsiteY6" fmla="*/ 432390 h 591583"/>
              <a:gd name="connsiteX7" fmla="*/ 0 w 1667287"/>
              <a:gd name="connsiteY7" fmla="*/ 198696 h 591583"/>
              <a:gd name="connsiteX0" fmla="*/ 0 w 1667287"/>
              <a:gd name="connsiteY0" fmla="*/ 198696 h 629683"/>
              <a:gd name="connsiteX1" fmla="*/ 1117496 w 1667287"/>
              <a:gd name="connsiteY1" fmla="*/ 201871 h 629683"/>
              <a:gd name="connsiteX2" fmla="*/ 1120671 w 1667287"/>
              <a:gd name="connsiteY2" fmla="*/ 0 h 629683"/>
              <a:gd name="connsiteX3" fmla="*/ 1667287 w 1667287"/>
              <a:gd name="connsiteY3" fmla="*/ 318017 h 629683"/>
              <a:gd name="connsiteX4" fmla="*/ 1117496 w 1667287"/>
              <a:gd name="connsiteY4" fmla="*/ 629683 h 629683"/>
              <a:gd name="connsiteX5" fmla="*/ 1111146 w 1667287"/>
              <a:gd name="connsiteY5" fmla="*/ 427738 h 629683"/>
              <a:gd name="connsiteX6" fmla="*/ 3175 w 1667287"/>
              <a:gd name="connsiteY6" fmla="*/ 432390 h 629683"/>
              <a:gd name="connsiteX7" fmla="*/ 0 w 1667287"/>
              <a:gd name="connsiteY7" fmla="*/ 198696 h 629683"/>
              <a:gd name="connsiteX0" fmla="*/ 0 w 1603787"/>
              <a:gd name="connsiteY0" fmla="*/ 198696 h 629683"/>
              <a:gd name="connsiteX1" fmla="*/ 1117496 w 1603787"/>
              <a:gd name="connsiteY1" fmla="*/ 201871 h 629683"/>
              <a:gd name="connsiteX2" fmla="*/ 1120671 w 1603787"/>
              <a:gd name="connsiteY2" fmla="*/ 0 h 629683"/>
              <a:gd name="connsiteX3" fmla="*/ 1603787 w 1603787"/>
              <a:gd name="connsiteY3" fmla="*/ 314842 h 629683"/>
              <a:gd name="connsiteX4" fmla="*/ 1117496 w 1603787"/>
              <a:gd name="connsiteY4" fmla="*/ 629683 h 629683"/>
              <a:gd name="connsiteX5" fmla="*/ 1111146 w 1603787"/>
              <a:gd name="connsiteY5" fmla="*/ 427738 h 629683"/>
              <a:gd name="connsiteX6" fmla="*/ 3175 w 1603787"/>
              <a:gd name="connsiteY6" fmla="*/ 432390 h 629683"/>
              <a:gd name="connsiteX7" fmla="*/ 0 w 1603787"/>
              <a:gd name="connsiteY7" fmla="*/ 198696 h 6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787" h="629683">
                <a:moveTo>
                  <a:pt x="0" y="198696"/>
                </a:moveTo>
                <a:lnTo>
                  <a:pt x="1117496" y="201871"/>
                </a:lnTo>
                <a:cubicBezTo>
                  <a:pt x="1118554" y="134581"/>
                  <a:pt x="1119613" y="67290"/>
                  <a:pt x="1120671" y="0"/>
                </a:cubicBezTo>
                <a:lnTo>
                  <a:pt x="1603787" y="314842"/>
                </a:lnTo>
                <a:lnTo>
                  <a:pt x="1117496" y="629683"/>
                </a:lnTo>
                <a:lnTo>
                  <a:pt x="1111146" y="427738"/>
                </a:lnTo>
                <a:lnTo>
                  <a:pt x="3175" y="432390"/>
                </a:lnTo>
                <a:cubicBezTo>
                  <a:pt x="2117" y="354492"/>
                  <a:pt x="1058" y="276594"/>
                  <a:pt x="0" y="198696"/>
                </a:cubicBezTo>
                <a:close/>
              </a:path>
            </a:pathLst>
          </a:custGeom>
          <a:solidFill>
            <a:srgbClr val="00B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Seta para a Direita 19">
            <a:extLst>
              <a:ext uri="{FF2B5EF4-FFF2-40B4-BE49-F238E27FC236}">
                <a16:creationId xmlns:a16="http://schemas.microsoft.com/office/drawing/2014/main" id="{DD2B9B57-35FC-624A-5470-2717CF1F4B3D}"/>
              </a:ext>
            </a:extLst>
          </p:cNvPr>
          <p:cNvSpPr/>
          <p:nvPr/>
        </p:nvSpPr>
        <p:spPr>
          <a:xfrm rot="5400000">
            <a:off x="9944258" y="3741429"/>
            <a:ext cx="1529041" cy="600336"/>
          </a:xfrm>
          <a:custGeom>
            <a:avLst/>
            <a:gdLst>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510362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1146 w 1457737"/>
              <a:gd name="connsiteY5" fmla="*/ 4436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57737"/>
              <a:gd name="connsiteY0" fmla="*/ 170121 h 680483"/>
              <a:gd name="connsiteX1" fmla="*/ 1114321 w 1457737"/>
              <a:gd name="connsiteY1" fmla="*/ 20187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60912"/>
              <a:gd name="connsiteY0" fmla="*/ 198696 h 680483"/>
              <a:gd name="connsiteX1" fmla="*/ 1117496 w 1460912"/>
              <a:gd name="connsiteY1" fmla="*/ 201871 h 680483"/>
              <a:gd name="connsiteX2" fmla="*/ 1120671 w 1460912"/>
              <a:gd name="connsiteY2" fmla="*/ 0 h 680483"/>
              <a:gd name="connsiteX3" fmla="*/ 1460912 w 1460912"/>
              <a:gd name="connsiteY3" fmla="*/ 340242 h 680483"/>
              <a:gd name="connsiteX4" fmla="*/ 1120671 w 1460912"/>
              <a:gd name="connsiteY4" fmla="*/ 680483 h 680483"/>
              <a:gd name="connsiteX5" fmla="*/ 1111146 w 1460912"/>
              <a:gd name="connsiteY5" fmla="*/ 427738 h 680483"/>
              <a:gd name="connsiteX6" fmla="*/ 3175 w 1460912"/>
              <a:gd name="connsiteY6" fmla="*/ 432390 h 680483"/>
              <a:gd name="connsiteX7" fmla="*/ 0 w 1460912"/>
              <a:gd name="connsiteY7" fmla="*/ 198696 h 680483"/>
              <a:gd name="connsiteX0" fmla="*/ 0 w 1587912"/>
              <a:gd name="connsiteY0" fmla="*/ 198696 h 680483"/>
              <a:gd name="connsiteX1" fmla="*/ 1117496 w 1587912"/>
              <a:gd name="connsiteY1" fmla="*/ 201871 h 680483"/>
              <a:gd name="connsiteX2" fmla="*/ 1120671 w 1587912"/>
              <a:gd name="connsiteY2" fmla="*/ 0 h 680483"/>
              <a:gd name="connsiteX3" fmla="*/ 1587912 w 1587912"/>
              <a:gd name="connsiteY3" fmla="*/ 343417 h 680483"/>
              <a:gd name="connsiteX4" fmla="*/ 1120671 w 1587912"/>
              <a:gd name="connsiteY4" fmla="*/ 680483 h 680483"/>
              <a:gd name="connsiteX5" fmla="*/ 1111146 w 1587912"/>
              <a:gd name="connsiteY5" fmla="*/ 427738 h 680483"/>
              <a:gd name="connsiteX6" fmla="*/ 3175 w 1587912"/>
              <a:gd name="connsiteY6" fmla="*/ 432390 h 680483"/>
              <a:gd name="connsiteX7" fmla="*/ 0 w 1587912"/>
              <a:gd name="connsiteY7" fmla="*/ 198696 h 680483"/>
              <a:gd name="connsiteX0" fmla="*/ 0 w 1657762"/>
              <a:gd name="connsiteY0" fmla="*/ 198696 h 680483"/>
              <a:gd name="connsiteX1" fmla="*/ 1117496 w 1657762"/>
              <a:gd name="connsiteY1" fmla="*/ 201871 h 680483"/>
              <a:gd name="connsiteX2" fmla="*/ 1120671 w 1657762"/>
              <a:gd name="connsiteY2" fmla="*/ 0 h 680483"/>
              <a:gd name="connsiteX3" fmla="*/ 1657762 w 1657762"/>
              <a:gd name="connsiteY3" fmla="*/ 337067 h 680483"/>
              <a:gd name="connsiteX4" fmla="*/ 1120671 w 1657762"/>
              <a:gd name="connsiteY4" fmla="*/ 680483 h 680483"/>
              <a:gd name="connsiteX5" fmla="*/ 1111146 w 1657762"/>
              <a:gd name="connsiteY5" fmla="*/ 427738 h 680483"/>
              <a:gd name="connsiteX6" fmla="*/ 3175 w 1657762"/>
              <a:gd name="connsiteY6" fmla="*/ 432390 h 680483"/>
              <a:gd name="connsiteX7" fmla="*/ 0 w 1657762"/>
              <a:gd name="connsiteY7" fmla="*/ 198696 h 680483"/>
              <a:gd name="connsiteX0" fmla="*/ 0 w 1648237"/>
              <a:gd name="connsiteY0" fmla="*/ 198696 h 680483"/>
              <a:gd name="connsiteX1" fmla="*/ 1117496 w 1648237"/>
              <a:gd name="connsiteY1" fmla="*/ 201871 h 680483"/>
              <a:gd name="connsiteX2" fmla="*/ 1120671 w 1648237"/>
              <a:gd name="connsiteY2" fmla="*/ 0 h 680483"/>
              <a:gd name="connsiteX3" fmla="*/ 1648237 w 1648237"/>
              <a:gd name="connsiteY3" fmla="*/ 318017 h 680483"/>
              <a:gd name="connsiteX4" fmla="*/ 1120671 w 1648237"/>
              <a:gd name="connsiteY4" fmla="*/ 680483 h 680483"/>
              <a:gd name="connsiteX5" fmla="*/ 1111146 w 1648237"/>
              <a:gd name="connsiteY5" fmla="*/ 427738 h 680483"/>
              <a:gd name="connsiteX6" fmla="*/ 3175 w 1648237"/>
              <a:gd name="connsiteY6" fmla="*/ 432390 h 680483"/>
              <a:gd name="connsiteX7" fmla="*/ 0 w 1648237"/>
              <a:gd name="connsiteY7" fmla="*/ 198696 h 680483"/>
              <a:gd name="connsiteX0" fmla="*/ 0 w 1654587"/>
              <a:gd name="connsiteY0" fmla="*/ 198696 h 680483"/>
              <a:gd name="connsiteX1" fmla="*/ 1117496 w 1654587"/>
              <a:gd name="connsiteY1" fmla="*/ 201871 h 680483"/>
              <a:gd name="connsiteX2" fmla="*/ 1120671 w 1654587"/>
              <a:gd name="connsiteY2" fmla="*/ 0 h 680483"/>
              <a:gd name="connsiteX3" fmla="*/ 1654587 w 1654587"/>
              <a:gd name="connsiteY3" fmla="*/ 333892 h 680483"/>
              <a:gd name="connsiteX4" fmla="*/ 1120671 w 1654587"/>
              <a:gd name="connsiteY4" fmla="*/ 680483 h 680483"/>
              <a:gd name="connsiteX5" fmla="*/ 1111146 w 1654587"/>
              <a:gd name="connsiteY5" fmla="*/ 427738 h 680483"/>
              <a:gd name="connsiteX6" fmla="*/ 3175 w 1654587"/>
              <a:gd name="connsiteY6" fmla="*/ 432390 h 680483"/>
              <a:gd name="connsiteX7" fmla="*/ 0 w 1654587"/>
              <a:gd name="connsiteY7" fmla="*/ 198696 h 680483"/>
              <a:gd name="connsiteX0" fmla="*/ 0 w 1638712"/>
              <a:gd name="connsiteY0" fmla="*/ 198696 h 680483"/>
              <a:gd name="connsiteX1" fmla="*/ 1117496 w 1638712"/>
              <a:gd name="connsiteY1" fmla="*/ 201871 h 680483"/>
              <a:gd name="connsiteX2" fmla="*/ 1120671 w 1638712"/>
              <a:gd name="connsiteY2" fmla="*/ 0 h 680483"/>
              <a:gd name="connsiteX3" fmla="*/ 1638712 w 1638712"/>
              <a:gd name="connsiteY3" fmla="*/ 314842 h 680483"/>
              <a:gd name="connsiteX4" fmla="*/ 1120671 w 1638712"/>
              <a:gd name="connsiteY4" fmla="*/ 680483 h 680483"/>
              <a:gd name="connsiteX5" fmla="*/ 1111146 w 1638712"/>
              <a:gd name="connsiteY5" fmla="*/ 427738 h 680483"/>
              <a:gd name="connsiteX6" fmla="*/ 3175 w 1638712"/>
              <a:gd name="connsiteY6" fmla="*/ 432390 h 680483"/>
              <a:gd name="connsiteX7" fmla="*/ 0 w 1638712"/>
              <a:gd name="connsiteY7" fmla="*/ 198696 h 680483"/>
              <a:gd name="connsiteX0" fmla="*/ 0 w 1638712"/>
              <a:gd name="connsiteY0" fmla="*/ 198696 h 651908"/>
              <a:gd name="connsiteX1" fmla="*/ 1117496 w 1638712"/>
              <a:gd name="connsiteY1" fmla="*/ 201871 h 651908"/>
              <a:gd name="connsiteX2" fmla="*/ 1120671 w 1638712"/>
              <a:gd name="connsiteY2" fmla="*/ 0 h 651908"/>
              <a:gd name="connsiteX3" fmla="*/ 1638712 w 1638712"/>
              <a:gd name="connsiteY3" fmla="*/ 314842 h 651908"/>
              <a:gd name="connsiteX4" fmla="*/ 1120671 w 1638712"/>
              <a:gd name="connsiteY4" fmla="*/ 651908 h 651908"/>
              <a:gd name="connsiteX5" fmla="*/ 1111146 w 1638712"/>
              <a:gd name="connsiteY5" fmla="*/ 427738 h 651908"/>
              <a:gd name="connsiteX6" fmla="*/ 3175 w 1638712"/>
              <a:gd name="connsiteY6" fmla="*/ 432390 h 651908"/>
              <a:gd name="connsiteX7" fmla="*/ 0 w 1638712"/>
              <a:gd name="connsiteY7" fmla="*/ 198696 h 651908"/>
              <a:gd name="connsiteX0" fmla="*/ 0 w 1638712"/>
              <a:gd name="connsiteY0" fmla="*/ 198696 h 623333"/>
              <a:gd name="connsiteX1" fmla="*/ 1117496 w 1638712"/>
              <a:gd name="connsiteY1" fmla="*/ 201871 h 623333"/>
              <a:gd name="connsiteX2" fmla="*/ 1120671 w 1638712"/>
              <a:gd name="connsiteY2" fmla="*/ 0 h 623333"/>
              <a:gd name="connsiteX3" fmla="*/ 1638712 w 1638712"/>
              <a:gd name="connsiteY3" fmla="*/ 314842 h 623333"/>
              <a:gd name="connsiteX4" fmla="*/ 1117496 w 1638712"/>
              <a:gd name="connsiteY4" fmla="*/ 623333 h 623333"/>
              <a:gd name="connsiteX5" fmla="*/ 1111146 w 1638712"/>
              <a:gd name="connsiteY5" fmla="*/ 427738 h 623333"/>
              <a:gd name="connsiteX6" fmla="*/ 3175 w 1638712"/>
              <a:gd name="connsiteY6" fmla="*/ 432390 h 623333"/>
              <a:gd name="connsiteX7" fmla="*/ 0 w 1638712"/>
              <a:gd name="connsiteY7" fmla="*/ 198696 h 623333"/>
              <a:gd name="connsiteX0" fmla="*/ 0 w 1638712"/>
              <a:gd name="connsiteY0" fmla="*/ 198696 h 591583"/>
              <a:gd name="connsiteX1" fmla="*/ 1117496 w 1638712"/>
              <a:gd name="connsiteY1" fmla="*/ 201871 h 591583"/>
              <a:gd name="connsiteX2" fmla="*/ 1120671 w 1638712"/>
              <a:gd name="connsiteY2" fmla="*/ 0 h 591583"/>
              <a:gd name="connsiteX3" fmla="*/ 1638712 w 1638712"/>
              <a:gd name="connsiteY3" fmla="*/ 314842 h 591583"/>
              <a:gd name="connsiteX4" fmla="*/ 1117496 w 1638712"/>
              <a:gd name="connsiteY4" fmla="*/ 591583 h 591583"/>
              <a:gd name="connsiteX5" fmla="*/ 1111146 w 1638712"/>
              <a:gd name="connsiteY5" fmla="*/ 427738 h 591583"/>
              <a:gd name="connsiteX6" fmla="*/ 3175 w 1638712"/>
              <a:gd name="connsiteY6" fmla="*/ 432390 h 591583"/>
              <a:gd name="connsiteX7" fmla="*/ 0 w 1638712"/>
              <a:gd name="connsiteY7" fmla="*/ 198696 h 591583"/>
              <a:gd name="connsiteX0" fmla="*/ 0 w 1673637"/>
              <a:gd name="connsiteY0" fmla="*/ 198696 h 591583"/>
              <a:gd name="connsiteX1" fmla="*/ 1117496 w 1673637"/>
              <a:gd name="connsiteY1" fmla="*/ 201871 h 591583"/>
              <a:gd name="connsiteX2" fmla="*/ 1120671 w 1673637"/>
              <a:gd name="connsiteY2" fmla="*/ 0 h 591583"/>
              <a:gd name="connsiteX3" fmla="*/ 1673637 w 1673637"/>
              <a:gd name="connsiteY3" fmla="*/ 340242 h 591583"/>
              <a:gd name="connsiteX4" fmla="*/ 1117496 w 1673637"/>
              <a:gd name="connsiteY4" fmla="*/ 591583 h 591583"/>
              <a:gd name="connsiteX5" fmla="*/ 1111146 w 1673637"/>
              <a:gd name="connsiteY5" fmla="*/ 427738 h 591583"/>
              <a:gd name="connsiteX6" fmla="*/ 3175 w 1673637"/>
              <a:gd name="connsiteY6" fmla="*/ 432390 h 591583"/>
              <a:gd name="connsiteX7" fmla="*/ 0 w 1673637"/>
              <a:gd name="connsiteY7" fmla="*/ 198696 h 591583"/>
              <a:gd name="connsiteX0" fmla="*/ 0 w 1667287"/>
              <a:gd name="connsiteY0" fmla="*/ 198696 h 591583"/>
              <a:gd name="connsiteX1" fmla="*/ 1117496 w 1667287"/>
              <a:gd name="connsiteY1" fmla="*/ 201871 h 591583"/>
              <a:gd name="connsiteX2" fmla="*/ 1120671 w 1667287"/>
              <a:gd name="connsiteY2" fmla="*/ 0 h 591583"/>
              <a:gd name="connsiteX3" fmla="*/ 1667287 w 1667287"/>
              <a:gd name="connsiteY3" fmla="*/ 318017 h 591583"/>
              <a:gd name="connsiteX4" fmla="*/ 1117496 w 1667287"/>
              <a:gd name="connsiteY4" fmla="*/ 591583 h 591583"/>
              <a:gd name="connsiteX5" fmla="*/ 1111146 w 1667287"/>
              <a:gd name="connsiteY5" fmla="*/ 427738 h 591583"/>
              <a:gd name="connsiteX6" fmla="*/ 3175 w 1667287"/>
              <a:gd name="connsiteY6" fmla="*/ 432390 h 591583"/>
              <a:gd name="connsiteX7" fmla="*/ 0 w 1667287"/>
              <a:gd name="connsiteY7" fmla="*/ 198696 h 591583"/>
              <a:gd name="connsiteX0" fmla="*/ 0 w 1667287"/>
              <a:gd name="connsiteY0" fmla="*/ 198696 h 629683"/>
              <a:gd name="connsiteX1" fmla="*/ 1117496 w 1667287"/>
              <a:gd name="connsiteY1" fmla="*/ 201871 h 629683"/>
              <a:gd name="connsiteX2" fmla="*/ 1120671 w 1667287"/>
              <a:gd name="connsiteY2" fmla="*/ 0 h 629683"/>
              <a:gd name="connsiteX3" fmla="*/ 1667287 w 1667287"/>
              <a:gd name="connsiteY3" fmla="*/ 318017 h 629683"/>
              <a:gd name="connsiteX4" fmla="*/ 1117496 w 1667287"/>
              <a:gd name="connsiteY4" fmla="*/ 629683 h 629683"/>
              <a:gd name="connsiteX5" fmla="*/ 1111146 w 1667287"/>
              <a:gd name="connsiteY5" fmla="*/ 427738 h 629683"/>
              <a:gd name="connsiteX6" fmla="*/ 3175 w 1667287"/>
              <a:gd name="connsiteY6" fmla="*/ 432390 h 629683"/>
              <a:gd name="connsiteX7" fmla="*/ 0 w 1667287"/>
              <a:gd name="connsiteY7" fmla="*/ 198696 h 629683"/>
              <a:gd name="connsiteX0" fmla="*/ 0 w 1603787"/>
              <a:gd name="connsiteY0" fmla="*/ 198696 h 629683"/>
              <a:gd name="connsiteX1" fmla="*/ 1117496 w 1603787"/>
              <a:gd name="connsiteY1" fmla="*/ 201871 h 629683"/>
              <a:gd name="connsiteX2" fmla="*/ 1120671 w 1603787"/>
              <a:gd name="connsiteY2" fmla="*/ 0 h 629683"/>
              <a:gd name="connsiteX3" fmla="*/ 1603787 w 1603787"/>
              <a:gd name="connsiteY3" fmla="*/ 314842 h 629683"/>
              <a:gd name="connsiteX4" fmla="*/ 1117496 w 1603787"/>
              <a:gd name="connsiteY4" fmla="*/ 629683 h 629683"/>
              <a:gd name="connsiteX5" fmla="*/ 1111146 w 1603787"/>
              <a:gd name="connsiteY5" fmla="*/ 427738 h 629683"/>
              <a:gd name="connsiteX6" fmla="*/ 3175 w 1603787"/>
              <a:gd name="connsiteY6" fmla="*/ 432390 h 629683"/>
              <a:gd name="connsiteX7" fmla="*/ 0 w 1603787"/>
              <a:gd name="connsiteY7" fmla="*/ 198696 h 6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787" h="629683">
                <a:moveTo>
                  <a:pt x="0" y="198696"/>
                </a:moveTo>
                <a:lnTo>
                  <a:pt x="1117496" y="201871"/>
                </a:lnTo>
                <a:cubicBezTo>
                  <a:pt x="1118554" y="134581"/>
                  <a:pt x="1119613" y="67290"/>
                  <a:pt x="1120671" y="0"/>
                </a:cubicBezTo>
                <a:lnTo>
                  <a:pt x="1603787" y="314842"/>
                </a:lnTo>
                <a:lnTo>
                  <a:pt x="1117496" y="629683"/>
                </a:lnTo>
                <a:lnTo>
                  <a:pt x="1111146" y="427738"/>
                </a:lnTo>
                <a:lnTo>
                  <a:pt x="3175" y="432390"/>
                </a:lnTo>
                <a:cubicBezTo>
                  <a:pt x="2117" y="354492"/>
                  <a:pt x="1058" y="276594"/>
                  <a:pt x="0" y="198696"/>
                </a:cubicBezTo>
                <a:close/>
              </a:path>
            </a:pathLst>
          </a:custGeom>
          <a:solidFill>
            <a:srgbClr val="00B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79025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7530D-6B33-9242-1E2B-5857548F1FEA}"/>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840414D6-2B69-08B7-CB84-EC24341F4A91}"/>
              </a:ext>
            </a:extLst>
          </p:cNvPr>
          <p:cNvSpPr/>
          <p:nvPr/>
        </p:nvSpPr>
        <p:spPr>
          <a:xfrm>
            <a:off x="633249" y="0"/>
            <a:ext cx="1091762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CC3ACF9F-DFBE-3353-15B0-4FC869B38673}"/>
              </a:ext>
            </a:extLst>
          </p:cNvPr>
          <p:cNvSpPr txBox="1"/>
          <p:nvPr/>
        </p:nvSpPr>
        <p:spPr>
          <a:xfrm>
            <a:off x="939626" y="306056"/>
            <a:ext cx="10611245" cy="1015663"/>
          </a:xfrm>
          <a:prstGeom prst="rect">
            <a:avLst/>
          </a:prstGeom>
          <a:noFill/>
        </p:spPr>
        <p:txBody>
          <a:bodyPr wrap="square" rtlCol="0">
            <a:spAutoFit/>
          </a:bodyPr>
          <a:lstStyle/>
          <a:p>
            <a:r>
              <a:rPr lang="pt-BR" sz="6000" b="1" i="1" dirty="0">
                <a:solidFill>
                  <a:schemeClr val="bg1"/>
                </a:solidFill>
                <a:latin typeface="Okana Black Oblique" pitchFamily="2" charset="0"/>
              </a:rPr>
              <a:t>A popularidade dos efeitos da melatonina</a:t>
            </a:r>
          </a:p>
        </p:txBody>
      </p:sp>
      <p:pic>
        <p:nvPicPr>
          <p:cNvPr id="4" name="Imagem 3">
            <a:extLst>
              <a:ext uri="{FF2B5EF4-FFF2-40B4-BE49-F238E27FC236}">
                <a16:creationId xmlns:a16="http://schemas.microsoft.com/office/drawing/2014/main" id="{26A21AF8-1EAE-202F-0DE0-AB5F6C4E5ED4}"/>
              </a:ext>
            </a:extLst>
          </p:cNvPr>
          <p:cNvPicPr>
            <a:picLocks noChangeAspect="1"/>
          </p:cNvPicPr>
          <p:nvPr/>
        </p:nvPicPr>
        <p:blipFill>
          <a:blip r:embed="rId3"/>
          <a:stretch>
            <a:fillRect/>
          </a:stretch>
        </p:blipFill>
        <p:spPr>
          <a:xfrm>
            <a:off x="155917" y="1968273"/>
            <a:ext cx="7772400" cy="2921454"/>
          </a:xfrm>
          <a:prstGeom prst="rect">
            <a:avLst/>
          </a:prstGeom>
        </p:spPr>
      </p:pic>
      <p:pic>
        <p:nvPicPr>
          <p:cNvPr id="5" name="Imagem 4">
            <a:extLst>
              <a:ext uri="{FF2B5EF4-FFF2-40B4-BE49-F238E27FC236}">
                <a16:creationId xmlns:a16="http://schemas.microsoft.com/office/drawing/2014/main" id="{8A299840-2793-5A52-37CD-DDE11EF118E1}"/>
              </a:ext>
            </a:extLst>
          </p:cNvPr>
          <p:cNvPicPr>
            <a:picLocks noChangeAspect="1"/>
          </p:cNvPicPr>
          <p:nvPr/>
        </p:nvPicPr>
        <p:blipFill>
          <a:blip r:embed="rId4"/>
          <a:stretch>
            <a:fillRect/>
          </a:stretch>
        </p:blipFill>
        <p:spPr>
          <a:xfrm>
            <a:off x="4419600" y="4027068"/>
            <a:ext cx="7772400" cy="2830932"/>
          </a:xfrm>
          <a:prstGeom prst="rect">
            <a:avLst/>
          </a:prstGeom>
        </p:spPr>
      </p:pic>
    </p:spTree>
    <p:extLst>
      <p:ext uri="{BB962C8B-B14F-4D97-AF65-F5344CB8AC3E}">
        <p14:creationId xmlns:p14="http://schemas.microsoft.com/office/powerpoint/2010/main" val="1343433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CA5A0-F5EB-4BEE-CBC9-51588C610081}"/>
            </a:ext>
          </a:extLst>
        </p:cNvPr>
        <p:cNvGrpSpPr/>
        <p:nvPr/>
      </p:nvGrpSpPr>
      <p:grpSpPr>
        <a:xfrm>
          <a:off x="0" y="0"/>
          <a:ext cx="0" cy="0"/>
          <a:chOff x="0" y="0"/>
          <a:chExt cx="0" cy="0"/>
        </a:xfrm>
      </p:grpSpPr>
      <p:grpSp>
        <p:nvGrpSpPr>
          <p:cNvPr id="4" name="Agrupar 3">
            <a:extLst>
              <a:ext uri="{FF2B5EF4-FFF2-40B4-BE49-F238E27FC236}">
                <a16:creationId xmlns:a16="http://schemas.microsoft.com/office/drawing/2014/main" id="{15716A2E-24A0-5A3F-22D7-62D1E2969ED7}"/>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B4DE2DD4-A97C-A445-F2BA-D73BD7983B75}"/>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84A2380B-46ED-65FE-A24C-51BD70FABF32}"/>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354A2696-B9EF-154B-4909-FAD61692E788}"/>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32020FC7-EF95-58B3-ABE2-178CA8B18DCE}"/>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3" name="CaixaDeTexto 12">
            <a:extLst>
              <a:ext uri="{FF2B5EF4-FFF2-40B4-BE49-F238E27FC236}">
                <a16:creationId xmlns:a16="http://schemas.microsoft.com/office/drawing/2014/main" id="{69FA797A-F843-DD08-5D9F-29CD01AAE988}"/>
              </a:ext>
            </a:extLst>
          </p:cNvPr>
          <p:cNvSpPr txBox="1"/>
          <p:nvPr/>
        </p:nvSpPr>
        <p:spPr>
          <a:xfrm>
            <a:off x="112327" y="5442571"/>
            <a:ext cx="11957019" cy="307777"/>
          </a:xfrm>
          <a:prstGeom prst="rect">
            <a:avLst/>
          </a:prstGeom>
          <a:noFill/>
        </p:spPr>
        <p:txBody>
          <a:bodyPr wrap="square" rtlCol="0">
            <a:spAutoFit/>
          </a:bodyPr>
          <a:lstStyle/>
          <a:p>
            <a:r>
              <a:rPr lang="pt-BR" sz="1400" dirty="0" err="1">
                <a:latin typeface="Kelson" panose="02000506000000020004" pitchFamily="2" charset="0"/>
              </a:rPr>
              <a:t>Minich</a:t>
            </a:r>
            <a:r>
              <a:rPr lang="pt-BR" sz="1400" dirty="0">
                <a:latin typeface="Kelson" panose="02000506000000020004" pitchFamily="2" charset="0"/>
              </a:rPr>
              <a:t> et al. </a:t>
            </a:r>
            <a:r>
              <a:rPr lang="pt-BR" sz="1400" dirty="0" err="1">
                <a:latin typeface="Kelson" panose="02000506000000020004" pitchFamily="2" charset="0"/>
              </a:rPr>
              <a:t>Nutrients</a:t>
            </a:r>
            <a:r>
              <a:rPr lang="pt-BR" sz="1400" dirty="0">
                <a:latin typeface="Kelson" panose="02000506000000020004" pitchFamily="2" charset="0"/>
              </a:rPr>
              <a:t> 2022; 14:3934</a:t>
            </a:r>
            <a:endParaRPr lang="pt-BR" sz="2000" dirty="0">
              <a:latin typeface="Kelson" panose="02000506000000020004" pitchFamily="2" charset="0"/>
            </a:endParaRPr>
          </a:p>
        </p:txBody>
      </p:sp>
      <p:sp>
        <p:nvSpPr>
          <p:cNvPr id="14" name="TextBox 24">
            <a:extLst>
              <a:ext uri="{FF2B5EF4-FFF2-40B4-BE49-F238E27FC236}">
                <a16:creationId xmlns:a16="http://schemas.microsoft.com/office/drawing/2014/main" id="{61DA920E-2BA1-A20B-5E27-552757C1AE08}"/>
              </a:ext>
            </a:extLst>
          </p:cNvPr>
          <p:cNvSpPr txBox="1"/>
          <p:nvPr/>
        </p:nvSpPr>
        <p:spPr>
          <a:xfrm>
            <a:off x="9268245" y="371067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pic>
        <p:nvPicPr>
          <p:cNvPr id="2" name="Imagem 1">
            <a:extLst>
              <a:ext uri="{FF2B5EF4-FFF2-40B4-BE49-F238E27FC236}">
                <a16:creationId xmlns:a16="http://schemas.microsoft.com/office/drawing/2014/main" id="{C239B106-A3A0-BF00-CF36-9979EF205113}"/>
              </a:ext>
            </a:extLst>
          </p:cNvPr>
          <p:cNvPicPr>
            <a:picLocks noChangeAspect="1"/>
          </p:cNvPicPr>
          <p:nvPr/>
        </p:nvPicPr>
        <p:blipFill>
          <a:blip r:embed="rId5"/>
          <a:stretch>
            <a:fillRect/>
          </a:stretch>
        </p:blipFill>
        <p:spPr>
          <a:xfrm>
            <a:off x="2204636" y="215015"/>
            <a:ext cx="7772400" cy="5754083"/>
          </a:xfrm>
          <a:prstGeom prst="rect">
            <a:avLst/>
          </a:prstGeom>
        </p:spPr>
      </p:pic>
    </p:spTree>
    <p:extLst>
      <p:ext uri="{BB962C8B-B14F-4D97-AF65-F5344CB8AC3E}">
        <p14:creationId xmlns:p14="http://schemas.microsoft.com/office/powerpoint/2010/main" val="2153871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E273F-98C3-CDEF-F1E0-66BF83E69933}"/>
            </a:ext>
          </a:extLst>
        </p:cNvPr>
        <p:cNvGrpSpPr/>
        <p:nvPr/>
      </p:nvGrpSpPr>
      <p:grpSpPr>
        <a:xfrm>
          <a:off x="0" y="0"/>
          <a:ext cx="0" cy="0"/>
          <a:chOff x="0" y="0"/>
          <a:chExt cx="0" cy="0"/>
        </a:xfrm>
      </p:grpSpPr>
      <p:grpSp>
        <p:nvGrpSpPr>
          <p:cNvPr id="4" name="Agrupar 3">
            <a:extLst>
              <a:ext uri="{FF2B5EF4-FFF2-40B4-BE49-F238E27FC236}">
                <a16:creationId xmlns:a16="http://schemas.microsoft.com/office/drawing/2014/main" id="{C0BBBFBE-EE58-9DDF-5078-03397E018E72}"/>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52103B1F-98F2-0241-C99B-3189BD3AD465}"/>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EF055CB9-E412-7B20-BD66-CD88936712F1}"/>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D9522C6D-D4DE-DF9B-3B4C-1195B27F3985}"/>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94FE9797-D6B6-F765-E25D-3D20FD44CEA4}"/>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3" name="CaixaDeTexto 12">
            <a:extLst>
              <a:ext uri="{FF2B5EF4-FFF2-40B4-BE49-F238E27FC236}">
                <a16:creationId xmlns:a16="http://schemas.microsoft.com/office/drawing/2014/main" id="{131BC6CF-F84E-AF2C-7D0D-E460A39BCC6C}"/>
              </a:ext>
            </a:extLst>
          </p:cNvPr>
          <p:cNvSpPr txBox="1"/>
          <p:nvPr/>
        </p:nvSpPr>
        <p:spPr>
          <a:xfrm>
            <a:off x="112327" y="5442571"/>
            <a:ext cx="11957019" cy="307777"/>
          </a:xfrm>
          <a:prstGeom prst="rect">
            <a:avLst/>
          </a:prstGeom>
          <a:noFill/>
        </p:spPr>
        <p:txBody>
          <a:bodyPr wrap="square" rtlCol="0">
            <a:spAutoFit/>
          </a:bodyPr>
          <a:lstStyle/>
          <a:p>
            <a:r>
              <a:rPr lang="pt-BR" sz="1400" dirty="0" err="1">
                <a:latin typeface="Kelson" panose="02000506000000020004" pitchFamily="2" charset="0"/>
              </a:rPr>
              <a:t>Minich</a:t>
            </a:r>
            <a:r>
              <a:rPr lang="pt-BR" sz="1400" dirty="0">
                <a:latin typeface="Kelson" panose="02000506000000020004" pitchFamily="2" charset="0"/>
              </a:rPr>
              <a:t> et al. </a:t>
            </a:r>
            <a:r>
              <a:rPr lang="pt-BR" sz="1400" dirty="0" err="1">
                <a:latin typeface="Kelson" panose="02000506000000020004" pitchFamily="2" charset="0"/>
              </a:rPr>
              <a:t>Nutrients</a:t>
            </a:r>
            <a:r>
              <a:rPr lang="pt-BR" sz="1400" dirty="0">
                <a:latin typeface="Kelson" panose="02000506000000020004" pitchFamily="2" charset="0"/>
              </a:rPr>
              <a:t> 2022; 14:3934</a:t>
            </a:r>
            <a:endParaRPr lang="pt-BR" sz="2000" dirty="0">
              <a:latin typeface="Kelson" panose="02000506000000020004" pitchFamily="2" charset="0"/>
            </a:endParaRPr>
          </a:p>
        </p:txBody>
      </p:sp>
      <p:sp>
        <p:nvSpPr>
          <p:cNvPr id="14" name="TextBox 24">
            <a:extLst>
              <a:ext uri="{FF2B5EF4-FFF2-40B4-BE49-F238E27FC236}">
                <a16:creationId xmlns:a16="http://schemas.microsoft.com/office/drawing/2014/main" id="{95E0DF94-2ACE-C87C-9279-E0754DFD931B}"/>
              </a:ext>
            </a:extLst>
          </p:cNvPr>
          <p:cNvSpPr txBox="1"/>
          <p:nvPr/>
        </p:nvSpPr>
        <p:spPr>
          <a:xfrm>
            <a:off x="9268245" y="371067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pic>
        <p:nvPicPr>
          <p:cNvPr id="5" name="Imagem 4">
            <a:extLst>
              <a:ext uri="{FF2B5EF4-FFF2-40B4-BE49-F238E27FC236}">
                <a16:creationId xmlns:a16="http://schemas.microsoft.com/office/drawing/2014/main" id="{643727AC-74D5-4694-8F85-3B3E9CA0638E}"/>
              </a:ext>
            </a:extLst>
          </p:cNvPr>
          <p:cNvPicPr>
            <a:picLocks noChangeAspect="1"/>
          </p:cNvPicPr>
          <p:nvPr/>
        </p:nvPicPr>
        <p:blipFill>
          <a:blip r:embed="rId5"/>
          <a:stretch>
            <a:fillRect/>
          </a:stretch>
        </p:blipFill>
        <p:spPr>
          <a:xfrm>
            <a:off x="541973" y="176721"/>
            <a:ext cx="11085939" cy="5573627"/>
          </a:xfrm>
          <a:prstGeom prst="rect">
            <a:avLst/>
          </a:prstGeom>
        </p:spPr>
      </p:pic>
    </p:spTree>
    <p:extLst>
      <p:ext uri="{BB962C8B-B14F-4D97-AF65-F5344CB8AC3E}">
        <p14:creationId xmlns:p14="http://schemas.microsoft.com/office/powerpoint/2010/main" val="580171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E6335-383E-4432-4456-351C9559EE6F}"/>
            </a:ext>
          </a:extLst>
        </p:cNvPr>
        <p:cNvGrpSpPr/>
        <p:nvPr/>
      </p:nvGrpSpPr>
      <p:grpSpPr>
        <a:xfrm>
          <a:off x="0" y="0"/>
          <a:ext cx="0" cy="0"/>
          <a:chOff x="0" y="0"/>
          <a:chExt cx="0" cy="0"/>
        </a:xfrm>
      </p:grpSpPr>
      <p:grpSp>
        <p:nvGrpSpPr>
          <p:cNvPr id="4" name="Agrupar 3">
            <a:extLst>
              <a:ext uri="{FF2B5EF4-FFF2-40B4-BE49-F238E27FC236}">
                <a16:creationId xmlns:a16="http://schemas.microsoft.com/office/drawing/2014/main" id="{7C7BCE38-DB47-21C3-4CFD-CE25C6C9B3D0}"/>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5423F877-9EB0-FFE7-8EA3-BEDDDD16DFB0}"/>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1F3E0F95-728D-8A3C-85BC-FDC4791114FD}"/>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9B00493F-83AB-492C-73D5-17DDD7C9DF1A}"/>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5A2C1C6F-0E71-658B-D611-FB5C2DD5A5D4}"/>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4" name="TextBox 24">
            <a:extLst>
              <a:ext uri="{FF2B5EF4-FFF2-40B4-BE49-F238E27FC236}">
                <a16:creationId xmlns:a16="http://schemas.microsoft.com/office/drawing/2014/main" id="{4E5106F7-D7E9-7355-ABA4-D5FFAD1A6862}"/>
              </a:ext>
            </a:extLst>
          </p:cNvPr>
          <p:cNvSpPr txBox="1"/>
          <p:nvPr/>
        </p:nvSpPr>
        <p:spPr>
          <a:xfrm>
            <a:off x="9268245" y="371067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pic>
        <p:nvPicPr>
          <p:cNvPr id="2" name="Imagem 1">
            <a:extLst>
              <a:ext uri="{FF2B5EF4-FFF2-40B4-BE49-F238E27FC236}">
                <a16:creationId xmlns:a16="http://schemas.microsoft.com/office/drawing/2014/main" id="{562A8E6F-2A0D-8460-C956-AD425D8D23B8}"/>
              </a:ext>
            </a:extLst>
          </p:cNvPr>
          <p:cNvPicPr>
            <a:picLocks noChangeAspect="1"/>
          </p:cNvPicPr>
          <p:nvPr/>
        </p:nvPicPr>
        <p:blipFill>
          <a:blip r:embed="rId5"/>
          <a:stretch>
            <a:fillRect/>
          </a:stretch>
        </p:blipFill>
        <p:spPr>
          <a:xfrm>
            <a:off x="2204636" y="219342"/>
            <a:ext cx="7772400" cy="2701834"/>
          </a:xfrm>
          <a:prstGeom prst="rect">
            <a:avLst/>
          </a:prstGeom>
        </p:spPr>
      </p:pic>
      <p:sp>
        <p:nvSpPr>
          <p:cNvPr id="8" name="Paralelogramo 7">
            <a:extLst>
              <a:ext uri="{FF2B5EF4-FFF2-40B4-BE49-F238E27FC236}">
                <a16:creationId xmlns:a16="http://schemas.microsoft.com/office/drawing/2014/main" id="{D1A03DDE-C8F0-F323-1BD4-6905755A28DF}"/>
              </a:ext>
            </a:extLst>
          </p:cNvPr>
          <p:cNvSpPr/>
          <p:nvPr/>
        </p:nvSpPr>
        <p:spPr>
          <a:xfrm>
            <a:off x="1272746" y="2921176"/>
            <a:ext cx="9860692" cy="2478727"/>
          </a:xfrm>
          <a:prstGeom prst="parallelogram">
            <a:avLst>
              <a:gd name="adj" fmla="val 14899"/>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900" b="1" dirty="0">
                <a:solidFill>
                  <a:srgbClr val="FFFFFF"/>
                </a:solidFill>
                <a:latin typeface="Helvetica Neue" panose="02000503000000020004" pitchFamily="2" charset="0"/>
              </a:rPr>
              <a:t>A melatonina pode ligar-se ao receptor de vitamina </a:t>
            </a:r>
            <a:r>
              <a:rPr lang="pt-BR" sz="2900" b="1" dirty="0" err="1">
                <a:solidFill>
                  <a:srgbClr val="FFFFFF"/>
                </a:solidFill>
                <a:latin typeface="Helvetica Neue" panose="02000503000000020004" pitchFamily="2" charset="0"/>
              </a:rPr>
              <a:t>D</a:t>
            </a:r>
            <a:r>
              <a:rPr lang="pt-BR" sz="2900" b="1" dirty="0">
                <a:solidFill>
                  <a:srgbClr val="FFFFFF"/>
                </a:solidFill>
                <a:latin typeface="Helvetica Neue" panose="02000503000000020004" pitchFamily="2" charset="0"/>
              </a:rPr>
              <a:t> (VDR), resultando no aumento dos efeitos de sinalização da vitamina </a:t>
            </a:r>
            <a:r>
              <a:rPr lang="pt-BR" sz="2900" b="1" dirty="0" err="1">
                <a:solidFill>
                  <a:srgbClr val="FFFFFF"/>
                </a:solidFill>
                <a:latin typeface="Helvetica Neue" panose="02000503000000020004" pitchFamily="2" charset="0"/>
              </a:rPr>
              <a:t>D</a:t>
            </a:r>
            <a:r>
              <a:rPr lang="pt-BR" sz="2900" b="1" dirty="0">
                <a:solidFill>
                  <a:srgbClr val="FFFFFF"/>
                </a:solidFill>
                <a:latin typeface="Helvetica Neue" panose="02000503000000020004" pitchFamily="2" charset="0"/>
              </a:rPr>
              <a:t> e subsequentes atividades celulares</a:t>
            </a:r>
            <a:endParaRPr lang="pt-BR" sz="2900" b="1" dirty="0">
              <a:solidFill>
                <a:srgbClr val="FFFFFF"/>
              </a:solidFill>
              <a:effectLst/>
              <a:latin typeface="Helvetica Neue" panose="02000503000000020004" pitchFamily="2" charset="0"/>
            </a:endParaRPr>
          </a:p>
        </p:txBody>
      </p:sp>
    </p:spTree>
    <p:extLst>
      <p:ext uri="{BB962C8B-B14F-4D97-AF65-F5344CB8AC3E}">
        <p14:creationId xmlns:p14="http://schemas.microsoft.com/office/powerpoint/2010/main" val="814925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4DC76-2A9B-FB23-9E31-75B87CE80747}"/>
            </a:ext>
          </a:extLst>
        </p:cNvPr>
        <p:cNvGrpSpPr/>
        <p:nvPr/>
      </p:nvGrpSpPr>
      <p:grpSpPr>
        <a:xfrm>
          <a:off x="0" y="0"/>
          <a:ext cx="0" cy="0"/>
          <a:chOff x="0" y="0"/>
          <a:chExt cx="0" cy="0"/>
        </a:xfrm>
      </p:grpSpPr>
      <p:grpSp>
        <p:nvGrpSpPr>
          <p:cNvPr id="4" name="Agrupar 3">
            <a:extLst>
              <a:ext uri="{FF2B5EF4-FFF2-40B4-BE49-F238E27FC236}">
                <a16:creationId xmlns:a16="http://schemas.microsoft.com/office/drawing/2014/main" id="{892CF234-ADC1-FADF-FCC0-E8BE46F49448}"/>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C922A091-B2FF-F6ED-F1AE-CCD2DF199423}"/>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0E682578-9CFA-CB3B-2AB7-D953D9400868}"/>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0F434134-0A01-B5BA-85DB-0F1DFF986302}"/>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680A751B-1972-7C85-7519-F96B60364EBF}"/>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4" name="TextBox 24">
            <a:extLst>
              <a:ext uri="{FF2B5EF4-FFF2-40B4-BE49-F238E27FC236}">
                <a16:creationId xmlns:a16="http://schemas.microsoft.com/office/drawing/2014/main" id="{A60273F3-AE0E-64D0-F385-916055F65B7B}"/>
              </a:ext>
            </a:extLst>
          </p:cNvPr>
          <p:cNvSpPr txBox="1"/>
          <p:nvPr/>
        </p:nvSpPr>
        <p:spPr>
          <a:xfrm>
            <a:off x="9268245" y="371067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pic>
        <p:nvPicPr>
          <p:cNvPr id="2" name="Imagem 1">
            <a:extLst>
              <a:ext uri="{FF2B5EF4-FFF2-40B4-BE49-F238E27FC236}">
                <a16:creationId xmlns:a16="http://schemas.microsoft.com/office/drawing/2014/main" id="{6676AE0B-B4FD-78B8-3C5E-3732A240E5F5}"/>
              </a:ext>
            </a:extLst>
          </p:cNvPr>
          <p:cNvPicPr>
            <a:picLocks noChangeAspect="1"/>
          </p:cNvPicPr>
          <p:nvPr/>
        </p:nvPicPr>
        <p:blipFill>
          <a:blip r:embed="rId5"/>
          <a:stretch>
            <a:fillRect/>
          </a:stretch>
        </p:blipFill>
        <p:spPr>
          <a:xfrm>
            <a:off x="2204636" y="219342"/>
            <a:ext cx="7772400" cy="2701834"/>
          </a:xfrm>
          <a:prstGeom prst="rect">
            <a:avLst/>
          </a:prstGeom>
        </p:spPr>
      </p:pic>
      <p:sp>
        <p:nvSpPr>
          <p:cNvPr id="8" name="Paralelogramo 7">
            <a:extLst>
              <a:ext uri="{FF2B5EF4-FFF2-40B4-BE49-F238E27FC236}">
                <a16:creationId xmlns:a16="http://schemas.microsoft.com/office/drawing/2014/main" id="{F91256C9-2356-A9E4-8EBF-5B81C342B369}"/>
              </a:ext>
            </a:extLst>
          </p:cNvPr>
          <p:cNvSpPr/>
          <p:nvPr/>
        </p:nvSpPr>
        <p:spPr>
          <a:xfrm>
            <a:off x="1272746" y="2921176"/>
            <a:ext cx="9860692" cy="2478727"/>
          </a:xfrm>
          <a:prstGeom prst="parallelogram">
            <a:avLst>
              <a:gd name="adj" fmla="val 14899"/>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900" b="1" dirty="0">
                <a:solidFill>
                  <a:srgbClr val="FFFFFF"/>
                </a:solidFill>
                <a:latin typeface="Helvetica Neue" panose="02000503000000020004" pitchFamily="2" charset="0"/>
              </a:rPr>
              <a:t>A melatonina pode ligar-se ao receptor de vitamina </a:t>
            </a:r>
            <a:r>
              <a:rPr lang="pt-BR" sz="2900" b="1" dirty="0" err="1">
                <a:solidFill>
                  <a:srgbClr val="FFFFFF"/>
                </a:solidFill>
                <a:latin typeface="Helvetica Neue" panose="02000503000000020004" pitchFamily="2" charset="0"/>
              </a:rPr>
              <a:t>D</a:t>
            </a:r>
            <a:r>
              <a:rPr lang="pt-BR" sz="2900" b="1" dirty="0">
                <a:solidFill>
                  <a:srgbClr val="FFFFFF"/>
                </a:solidFill>
                <a:latin typeface="Helvetica Neue" panose="02000503000000020004" pitchFamily="2" charset="0"/>
              </a:rPr>
              <a:t> (VDR), resultando no aumento dos efeitos de sinalização da vitamina </a:t>
            </a:r>
            <a:r>
              <a:rPr lang="pt-BR" sz="2900" b="1" dirty="0" err="1">
                <a:solidFill>
                  <a:srgbClr val="FFFFFF"/>
                </a:solidFill>
                <a:latin typeface="Helvetica Neue" panose="02000503000000020004" pitchFamily="2" charset="0"/>
              </a:rPr>
              <a:t>D</a:t>
            </a:r>
            <a:r>
              <a:rPr lang="pt-BR" sz="2900" b="1" dirty="0">
                <a:solidFill>
                  <a:srgbClr val="FFFFFF"/>
                </a:solidFill>
                <a:latin typeface="Helvetica Neue" panose="02000503000000020004" pitchFamily="2" charset="0"/>
              </a:rPr>
              <a:t> e subsequentes atividades celulares</a:t>
            </a:r>
            <a:endParaRPr lang="pt-BR" sz="2900" b="1" dirty="0">
              <a:solidFill>
                <a:srgbClr val="FFFFFF"/>
              </a:solidFill>
              <a:effectLst/>
              <a:latin typeface="Helvetica Neue" panose="02000503000000020004" pitchFamily="2" charset="0"/>
            </a:endParaRPr>
          </a:p>
        </p:txBody>
      </p:sp>
    </p:spTree>
    <p:extLst>
      <p:ext uri="{BB962C8B-B14F-4D97-AF65-F5344CB8AC3E}">
        <p14:creationId xmlns:p14="http://schemas.microsoft.com/office/powerpoint/2010/main" val="3587401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6B12F-93D2-FE8A-E6A4-5701CDB84E53}"/>
            </a:ext>
          </a:extLst>
        </p:cNvPr>
        <p:cNvGrpSpPr/>
        <p:nvPr/>
      </p:nvGrpSpPr>
      <p:grpSpPr>
        <a:xfrm>
          <a:off x="0" y="0"/>
          <a:ext cx="0" cy="0"/>
          <a:chOff x="0" y="0"/>
          <a:chExt cx="0" cy="0"/>
        </a:xfrm>
      </p:grpSpPr>
      <p:sp>
        <p:nvSpPr>
          <p:cNvPr id="4" name="Retângulo Arredondado 3">
            <a:extLst>
              <a:ext uri="{FF2B5EF4-FFF2-40B4-BE49-F238E27FC236}">
                <a16:creationId xmlns:a16="http://schemas.microsoft.com/office/drawing/2014/main" id="{1E5450EE-D838-5580-320D-B3EECD45A668}"/>
              </a:ext>
            </a:extLst>
          </p:cNvPr>
          <p:cNvSpPr/>
          <p:nvPr/>
        </p:nvSpPr>
        <p:spPr>
          <a:xfrm rot="5400000">
            <a:off x="-767268" y="623497"/>
            <a:ext cx="7029101" cy="5668693"/>
          </a:xfrm>
          <a:custGeom>
            <a:avLst/>
            <a:gdLst>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0 w 6858000"/>
              <a:gd name="connsiteY7" fmla="*/ 5695992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595424 w 6858000"/>
              <a:gd name="connsiteY7" fmla="*/ 4512234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479468 w 6858000"/>
              <a:gd name="connsiteY6" fmla="*/ 509147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777180 w 6858000"/>
              <a:gd name="connsiteY6" fmla="*/ 5665636 h 6835218"/>
              <a:gd name="connsiteX7" fmla="*/ 1 w 6858000"/>
              <a:gd name="connsiteY7" fmla="*/ 5589667 h 6835218"/>
              <a:gd name="connsiteX8" fmla="*/ 0 w 6858000"/>
              <a:gd name="connsiteY8" fmla="*/ 1139226 h 6835218"/>
              <a:gd name="connsiteX0" fmla="*/ 0 w 6867302"/>
              <a:gd name="connsiteY0" fmla="*/ 1139226 h 6112947"/>
              <a:gd name="connsiteX1" fmla="*/ 1139226 w 6867302"/>
              <a:gd name="connsiteY1" fmla="*/ 0 h 6112947"/>
              <a:gd name="connsiteX2" fmla="*/ 5718774 w 6867302"/>
              <a:gd name="connsiteY2" fmla="*/ 0 h 6112947"/>
              <a:gd name="connsiteX3" fmla="*/ 6858000 w 6867302"/>
              <a:gd name="connsiteY3" fmla="*/ 1139226 h 6112947"/>
              <a:gd name="connsiteX4" fmla="*/ 6858000 w 6867302"/>
              <a:gd name="connsiteY4" fmla="*/ 5695992 h 6112947"/>
              <a:gd name="connsiteX5" fmla="*/ 6349639 w 6867302"/>
              <a:gd name="connsiteY5" fmla="*/ 6055497 h 6112947"/>
              <a:gd name="connsiteX6" fmla="*/ 1777180 w 6867302"/>
              <a:gd name="connsiteY6" fmla="*/ 5665636 h 6112947"/>
              <a:gd name="connsiteX7" fmla="*/ 1 w 6867302"/>
              <a:gd name="connsiteY7" fmla="*/ 5589667 h 6112947"/>
              <a:gd name="connsiteX8" fmla="*/ 0 w 6867302"/>
              <a:gd name="connsiteY8" fmla="*/ 1139226 h 6112947"/>
              <a:gd name="connsiteX0" fmla="*/ 4126 w 6871428"/>
              <a:gd name="connsiteY0" fmla="*/ 1139843 h 6113564"/>
              <a:gd name="connsiteX1" fmla="*/ 1143352 w 6871428"/>
              <a:gd name="connsiteY1" fmla="*/ 617 h 6113564"/>
              <a:gd name="connsiteX2" fmla="*/ 5722900 w 6871428"/>
              <a:gd name="connsiteY2" fmla="*/ 617 h 6113564"/>
              <a:gd name="connsiteX3" fmla="*/ 6862126 w 6871428"/>
              <a:gd name="connsiteY3" fmla="*/ 1139843 h 6113564"/>
              <a:gd name="connsiteX4" fmla="*/ 6862126 w 6871428"/>
              <a:gd name="connsiteY4" fmla="*/ 5696609 h 6113564"/>
              <a:gd name="connsiteX5" fmla="*/ 6353765 w 6871428"/>
              <a:gd name="connsiteY5" fmla="*/ 6056114 h 6113564"/>
              <a:gd name="connsiteX6" fmla="*/ 1781306 w 6871428"/>
              <a:gd name="connsiteY6" fmla="*/ 5666253 h 6113564"/>
              <a:gd name="connsiteX7" fmla="*/ 4127 w 6871428"/>
              <a:gd name="connsiteY7" fmla="*/ 5590284 h 6113564"/>
              <a:gd name="connsiteX8" fmla="*/ 4126 w 6871428"/>
              <a:gd name="connsiteY8" fmla="*/ 1139843 h 6113564"/>
              <a:gd name="connsiteX0" fmla="*/ 4126 w 6872557"/>
              <a:gd name="connsiteY0" fmla="*/ 1139843 h 6113564"/>
              <a:gd name="connsiteX1" fmla="*/ 1143352 w 6872557"/>
              <a:gd name="connsiteY1" fmla="*/ 617 h 6113564"/>
              <a:gd name="connsiteX2" fmla="*/ 5722900 w 6872557"/>
              <a:gd name="connsiteY2" fmla="*/ 617 h 6113564"/>
              <a:gd name="connsiteX3" fmla="*/ 6862126 w 6872557"/>
              <a:gd name="connsiteY3" fmla="*/ 1139843 h 6113564"/>
              <a:gd name="connsiteX4" fmla="*/ 6862126 w 6872557"/>
              <a:gd name="connsiteY4" fmla="*/ 5696609 h 6113564"/>
              <a:gd name="connsiteX5" fmla="*/ 6353765 w 6872557"/>
              <a:gd name="connsiteY5" fmla="*/ 6056114 h 6113564"/>
              <a:gd name="connsiteX6" fmla="*/ 1781306 w 6872557"/>
              <a:gd name="connsiteY6" fmla="*/ 5666253 h 6113564"/>
              <a:gd name="connsiteX7" fmla="*/ 4127 w 6872557"/>
              <a:gd name="connsiteY7" fmla="*/ 5590284 h 6113564"/>
              <a:gd name="connsiteX8" fmla="*/ 4126 w 6872557"/>
              <a:gd name="connsiteY8" fmla="*/ 1139843 h 611356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862126 w 6872557"/>
              <a:gd name="connsiteY4" fmla="*/ 5696609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259617 w 6872557"/>
              <a:gd name="connsiteY4" fmla="*/ 4590823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353765 w 6872557"/>
              <a:gd name="connsiteY4" fmla="*/ 6056114 h 6056114"/>
              <a:gd name="connsiteX5" fmla="*/ 1781306 w 6872557"/>
              <a:gd name="connsiteY5" fmla="*/ 5666253 h 6056114"/>
              <a:gd name="connsiteX6" fmla="*/ 4127 w 6872557"/>
              <a:gd name="connsiteY6" fmla="*/ 5590284 h 6056114"/>
              <a:gd name="connsiteX7" fmla="*/ 4126 w 6872557"/>
              <a:gd name="connsiteY7" fmla="*/ 1139843 h 6056114"/>
              <a:gd name="connsiteX0" fmla="*/ 4126 w 6899573"/>
              <a:gd name="connsiteY0" fmla="*/ 1139843 h 5891070"/>
              <a:gd name="connsiteX1" fmla="*/ 1143352 w 6899573"/>
              <a:gd name="connsiteY1" fmla="*/ 617 h 5891070"/>
              <a:gd name="connsiteX2" fmla="*/ 5722900 w 6899573"/>
              <a:gd name="connsiteY2" fmla="*/ 617 h 5891070"/>
              <a:gd name="connsiteX3" fmla="*/ 6862126 w 6899573"/>
              <a:gd name="connsiteY3" fmla="*/ 1139843 h 5891070"/>
              <a:gd name="connsiteX4" fmla="*/ 6899573 w 6899573"/>
              <a:gd name="connsiteY4" fmla="*/ 5652080 h 5891070"/>
              <a:gd name="connsiteX5" fmla="*/ 1781306 w 6899573"/>
              <a:gd name="connsiteY5" fmla="*/ 5666253 h 5891070"/>
              <a:gd name="connsiteX6" fmla="*/ 4127 w 6899573"/>
              <a:gd name="connsiteY6" fmla="*/ 5590284 h 5891070"/>
              <a:gd name="connsiteX7" fmla="*/ 4126 w 6899573"/>
              <a:gd name="connsiteY7" fmla="*/ 1139843 h 5891070"/>
              <a:gd name="connsiteX0" fmla="*/ 4126 w 6923195"/>
              <a:gd name="connsiteY0" fmla="*/ 1139843 h 5891070"/>
              <a:gd name="connsiteX1" fmla="*/ 1143352 w 6923195"/>
              <a:gd name="connsiteY1" fmla="*/ 617 h 5891070"/>
              <a:gd name="connsiteX2" fmla="*/ 5722900 w 6923195"/>
              <a:gd name="connsiteY2" fmla="*/ 617 h 5891070"/>
              <a:gd name="connsiteX3" fmla="*/ 6918836 w 6923195"/>
              <a:gd name="connsiteY3" fmla="*/ 1146932 h 5891070"/>
              <a:gd name="connsiteX4" fmla="*/ 6899573 w 6923195"/>
              <a:gd name="connsiteY4" fmla="*/ 5652080 h 5891070"/>
              <a:gd name="connsiteX5" fmla="*/ 1781306 w 6923195"/>
              <a:gd name="connsiteY5" fmla="*/ 5666253 h 5891070"/>
              <a:gd name="connsiteX6" fmla="*/ 4127 w 6923195"/>
              <a:gd name="connsiteY6" fmla="*/ 5590284 h 5891070"/>
              <a:gd name="connsiteX7" fmla="*/ 4126 w 6923195"/>
              <a:gd name="connsiteY7" fmla="*/ 1139843 h 5891070"/>
              <a:gd name="connsiteX0" fmla="*/ 4126 w 6918836"/>
              <a:gd name="connsiteY0" fmla="*/ 1139843 h 5891070"/>
              <a:gd name="connsiteX1" fmla="*/ 1143352 w 6918836"/>
              <a:gd name="connsiteY1" fmla="*/ 617 h 5891070"/>
              <a:gd name="connsiteX2" fmla="*/ 5722900 w 6918836"/>
              <a:gd name="connsiteY2" fmla="*/ 617 h 5891070"/>
              <a:gd name="connsiteX3" fmla="*/ 6918836 w 6918836"/>
              <a:gd name="connsiteY3" fmla="*/ 1146932 h 5891070"/>
              <a:gd name="connsiteX4" fmla="*/ 6899573 w 6918836"/>
              <a:gd name="connsiteY4" fmla="*/ 5652080 h 5891070"/>
              <a:gd name="connsiteX5" fmla="*/ 1781306 w 6918836"/>
              <a:gd name="connsiteY5" fmla="*/ 5666253 h 5891070"/>
              <a:gd name="connsiteX6" fmla="*/ 4127 w 6918836"/>
              <a:gd name="connsiteY6" fmla="*/ 5590284 h 5891070"/>
              <a:gd name="connsiteX7" fmla="*/ 4126 w 6918836"/>
              <a:gd name="connsiteY7" fmla="*/ 1139843 h 5891070"/>
              <a:gd name="connsiteX0" fmla="*/ 4126 w 6918836"/>
              <a:gd name="connsiteY0" fmla="*/ 1139843 h 5652080"/>
              <a:gd name="connsiteX1" fmla="*/ 1143352 w 6918836"/>
              <a:gd name="connsiteY1" fmla="*/ 617 h 5652080"/>
              <a:gd name="connsiteX2" fmla="*/ 5722900 w 6918836"/>
              <a:gd name="connsiteY2" fmla="*/ 617 h 5652080"/>
              <a:gd name="connsiteX3" fmla="*/ 6918836 w 6918836"/>
              <a:gd name="connsiteY3" fmla="*/ 1146932 h 5652080"/>
              <a:gd name="connsiteX4" fmla="*/ 6899573 w 6918836"/>
              <a:gd name="connsiteY4" fmla="*/ 5652080 h 5652080"/>
              <a:gd name="connsiteX5" fmla="*/ 4127 w 6918836"/>
              <a:gd name="connsiteY5" fmla="*/ 5590284 h 5652080"/>
              <a:gd name="connsiteX6" fmla="*/ 4126 w 6918836"/>
              <a:gd name="connsiteY6" fmla="*/ 1139843 h 5652080"/>
              <a:gd name="connsiteX0" fmla="*/ 4126 w 6918836"/>
              <a:gd name="connsiteY0" fmla="*/ 1139843 h 5661167"/>
              <a:gd name="connsiteX1" fmla="*/ 1143352 w 6918836"/>
              <a:gd name="connsiteY1" fmla="*/ 617 h 5661167"/>
              <a:gd name="connsiteX2" fmla="*/ 5722900 w 6918836"/>
              <a:gd name="connsiteY2" fmla="*/ 617 h 5661167"/>
              <a:gd name="connsiteX3" fmla="*/ 6918836 w 6918836"/>
              <a:gd name="connsiteY3" fmla="*/ 1146932 h 5661167"/>
              <a:gd name="connsiteX4" fmla="*/ 6899573 w 6918836"/>
              <a:gd name="connsiteY4" fmla="*/ 5652080 h 5661167"/>
              <a:gd name="connsiteX5" fmla="*/ 18304 w 6918836"/>
              <a:gd name="connsiteY5" fmla="*/ 5661167 h 5661167"/>
              <a:gd name="connsiteX6" fmla="*/ 4126 w 6918836"/>
              <a:gd name="connsiteY6" fmla="*/ 1139843 h 5661167"/>
              <a:gd name="connsiteX0" fmla="*/ 1485 w 6958725"/>
              <a:gd name="connsiteY0" fmla="*/ 1139843 h 5661167"/>
              <a:gd name="connsiteX1" fmla="*/ 1183241 w 6958725"/>
              <a:gd name="connsiteY1" fmla="*/ 617 h 5661167"/>
              <a:gd name="connsiteX2" fmla="*/ 5762789 w 6958725"/>
              <a:gd name="connsiteY2" fmla="*/ 617 h 5661167"/>
              <a:gd name="connsiteX3" fmla="*/ 6958725 w 6958725"/>
              <a:gd name="connsiteY3" fmla="*/ 1146932 h 5661167"/>
              <a:gd name="connsiteX4" fmla="*/ 6939462 w 6958725"/>
              <a:gd name="connsiteY4" fmla="*/ 5652080 h 5661167"/>
              <a:gd name="connsiteX5" fmla="*/ 58193 w 6958725"/>
              <a:gd name="connsiteY5" fmla="*/ 5661167 h 5661167"/>
              <a:gd name="connsiteX6" fmla="*/ 1485 w 6958725"/>
              <a:gd name="connsiteY6" fmla="*/ 1139843 h 5661167"/>
              <a:gd name="connsiteX0" fmla="*/ 14176 w 6971416"/>
              <a:gd name="connsiteY0" fmla="*/ 1139843 h 5661167"/>
              <a:gd name="connsiteX1" fmla="*/ 1195932 w 6971416"/>
              <a:gd name="connsiteY1" fmla="*/ 617 h 5661167"/>
              <a:gd name="connsiteX2" fmla="*/ 5775480 w 6971416"/>
              <a:gd name="connsiteY2" fmla="*/ 617 h 5661167"/>
              <a:gd name="connsiteX3" fmla="*/ 6971416 w 6971416"/>
              <a:gd name="connsiteY3" fmla="*/ 1146932 h 5661167"/>
              <a:gd name="connsiteX4" fmla="*/ 6952153 w 6971416"/>
              <a:gd name="connsiteY4" fmla="*/ 5652080 h 5661167"/>
              <a:gd name="connsiteX5" fmla="*/ 0 w 6971416"/>
              <a:gd name="connsiteY5" fmla="*/ 5661167 h 5661167"/>
              <a:gd name="connsiteX6" fmla="*/ 14176 w 6971416"/>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71416 w 7008863"/>
              <a:gd name="connsiteY3" fmla="*/ 1146932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8123"/>
              <a:gd name="connsiteY0" fmla="*/ 1139843 h 5661167"/>
              <a:gd name="connsiteX1" fmla="*/ 1195932 w 7028123"/>
              <a:gd name="connsiteY1" fmla="*/ 617 h 5661167"/>
              <a:gd name="connsiteX2" fmla="*/ 5775480 w 7028123"/>
              <a:gd name="connsiteY2" fmla="*/ 617 h 5661167"/>
              <a:gd name="connsiteX3" fmla="*/ 7028123 w 7028123"/>
              <a:gd name="connsiteY3" fmla="*/ 1132755 h 5661167"/>
              <a:gd name="connsiteX4" fmla="*/ 7008863 w 7028123"/>
              <a:gd name="connsiteY4" fmla="*/ 5659171 h 5661167"/>
              <a:gd name="connsiteX5" fmla="*/ 0 w 7028123"/>
              <a:gd name="connsiteY5" fmla="*/ 5661167 h 5661167"/>
              <a:gd name="connsiteX6" fmla="*/ 14176 w 7028123"/>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85593 w 7008863"/>
              <a:gd name="connsiteY3" fmla="*/ 1125667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1035"/>
              <a:gd name="connsiteY0" fmla="*/ 1139843 h 5661167"/>
              <a:gd name="connsiteX1" fmla="*/ 1195932 w 7021035"/>
              <a:gd name="connsiteY1" fmla="*/ 617 h 5661167"/>
              <a:gd name="connsiteX2" fmla="*/ 5775480 w 7021035"/>
              <a:gd name="connsiteY2" fmla="*/ 617 h 5661167"/>
              <a:gd name="connsiteX3" fmla="*/ 7021035 w 7021035"/>
              <a:gd name="connsiteY3" fmla="*/ 1125667 h 5661167"/>
              <a:gd name="connsiteX4" fmla="*/ 7008863 w 7021035"/>
              <a:gd name="connsiteY4" fmla="*/ 5659171 h 5661167"/>
              <a:gd name="connsiteX5" fmla="*/ 0 w 7021035"/>
              <a:gd name="connsiteY5" fmla="*/ 5661167 h 5661167"/>
              <a:gd name="connsiteX6" fmla="*/ 14176 w 7021035"/>
              <a:gd name="connsiteY6" fmla="*/ 1139843 h 5661167"/>
              <a:gd name="connsiteX0" fmla="*/ 14176 w 7029101"/>
              <a:gd name="connsiteY0" fmla="*/ 1139843 h 5661167"/>
              <a:gd name="connsiteX1" fmla="*/ 1195932 w 7029101"/>
              <a:gd name="connsiteY1" fmla="*/ 617 h 5661167"/>
              <a:gd name="connsiteX2" fmla="*/ 5775480 w 7029101"/>
              <a:gd name="connsiteY2" fmla="*/ 617 h 5661167"/>
              <a:gd name="connsiteX3" fmla="*/ 7021035 w 7029101"/>
              <a:gd name="connsiteY3" fmla="*/ 1125667 h 5661167"/>
              <a:gd name="connsiteX4" fmla="*/ 7008863 w 7029101"/>
              <a:gd name="connsiteY4" fmla="*/ 5659171 h 5661167"/>
              <a:gd name="connsiteX5" fmla="*/ 0 w 7029101"/>
              <a:gd name="connsiteY5" fmla="*/ 5661167 h 5661167"/>
              <a:gd name="connsiteX6" fmla="*/ 14176 w 7029101"/>
              <a:gd name="connsiteY6" fmla="*/ 1139843 h 5661167"/>
              <a:gd name="connsiteX0" fmla="*/ 14176 w 7029101"/>
              <a:gd name="connsiteY0" fmla="*/ 1147369 h 5668693"/>
              <a:gd name="connsiteX1" fmla="*/ 1195932 w 7029101"/>
              <a:gd name="connsiteY1" fmla="*/ 8143 h 5668693"/>
              <a:gd name="connsiteX2" fmla="*/ 5775480 w 7029101"/>
              <a:gd name="connsiteY2" fmla="*/ 8143 h 5668693"/>
              <a:gd name="connsiteX3" fmla="*/ 7021035 w 7029101"/>
              <a:gd name="connsiteY3" fmla="*/ 1133193 h 5668693"/>
              <a:gd name="connsiteX4" fmla="*/ 7008863 w 7029101"/>
              <a:gd name="connsiteY4" fmla="*/ 5666697 h 5668693"/>
              <a:gd name="connsiteX5" fmla="*/ 0 w 7029101"/>
              <a:gd name="connsiteY5" fmla="*/ 5668693 h 5668693"/>
              <a:gd name="connsiteX6" fmla="*/ 14176 w 7029101"/>
              <a:gd name="connsiteY6" fmla="*/ 1147369 h 5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101" h="5668693">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FB9E01A6-BA91-4DED-46FC-DBD40A269FA3}"/>
              </a:ext>
            </a:extLst>
          </p:cNvPr>
          <p:cNvSpPr txBox="1"/>
          <p:nvPr/>
        </p:nvSpPr>
        <p:spPr>
          <a:xfrm>
            <a:off x="-87065" y="2213282"/>
            <a:ext cx="5668693" cy="1938992"/>
          </a:xfrm>
          <a:prstGeom prst="rect">
            <a:avLst/>
          </a:prstGeom>
          <a:noFill/>
        </p:spPr>
        <p:txBody>
          <a:bodyPr wrap="square" rtlCol="0">
            <a:spAutoFit/>
          </a:bodyPr>
          <a:lstStyle/>
          <a:p>
            <a:pPr algn="ctr"/>
            <a:r>
              <a:rPr lang="pt-BR" sz="6000" b="1" i="1" dirty="0">
                <a:solidFill>
                  <a:schemeClr val="bg1"/>
                </a:solidFill>
                <a:latin typeface="Okana Black Oblique" pitchFamily="2" charset="0"/>
              </a:rPr>
              <a:t>Protocolos de suplementação</a:t>
            </a:r>
          </a:p>
        </p:txBody>
      </p:sp>
      <p:sp>
        <p:nvSpPr>
          <p:cNvPr id="6" name="CaixaDeTexto 5">
            <a:extLst>
              <a:ext uri="{FF2B5EF4-FFF2-40B4-BE49-F238E27FC236}">
                <a16:creationId xmlns:a16="http://schemas.microsoft.com/office/drawing/2014/main" id="{15AE7CCA-53E8-1255-11BE-20DB77E877E7}"/>
              </a:ext>
            </a:extLst>
          </p:cNvPr>
          <p:cNvSpPr txBox="1"/>
          <p:nvPr/>
        </p:nvSpPr>
        <p:spPr>
          <a:xfrm>
            <a:off x="0" y="5534561"/>
            <a:ext cx="4768948" cy="1323439"/>
          </a:xfrm>
          <a:prstGeom prst="rect">
            <a:avLst/>
          </a:prstGeom>
          <a:noFill/>
        </p:spPr>
        <p:txBody>
          <a:bodyPr wrap="square" rtlCol="0">
            <a:spAutoFit/>
          </a:bodyPr>
          <a:lstStyle/>
          <a:p>
            <a:r>
              <a:rPr lang="pt-BR" sz="2000" dirty="0" err="1">
                <a:solidFill>
                  <a:srgbClr val="F2B705"/>
                </a:solidFill>
                <a:latin typeface="Kelson" panose="02000506000000020004" pitchFamily="2" charset="0"/>
              </a:rPr>
              <a:t>Celestin</a:t>
            </a:r>
            <a:r>
              <a:rPr lang="pt-BR" sz="2000" dirty="0">
                <a:solidFill>
                  <a:srgbClr val="F2B705"/>
                </a:solidFill>
                <a:latin typeface="Kelson" panose="02000506000000020004" pitchFamily="2" charset="0"/>
              </a:rPr>
              <a:t> &amp; </a:t>
            </a:r>
            <a:r>
              <a:rPr lang="pt-BR" sz="2000" dirty="0" err="1">
                <a:solidFill>
                  <a:srgbClr val="F2B705"/>
                </a:solidFill>
                <a:latin typeface="Kelson" panose="02000506000000020004" pitchFamily="2" charset="0"/>
              </a:rPr>
              <a:t>Musteata</a:t>
            </a:r>
            <a:r>
              <a:rPr lang="pt-BR" sz="2000" dirty="0">
                <a:solidFill>
                  <a:srgbClr val="F2B705"/>
                </a:solidFill>
                <a:latin typeface="Kelson" panose="02000506000000020004" pitchFamily="2" charset="0"/>
              </a:rPr>
              <a:t>. J </a:t>
            </a:r>
            <a:r>
              <a:rPr lang="pt-BR" sz="2000" dirty="0" err="1">
                <a:solidFill>
                  <a:srgbClr val="F2B705"/>
                </a:solidFill>
                <a:latin typeface="Kelson" panose="02000506000000020004" pitchFamily="2" charset="0"/>
              </a:rPr>
              <a:t>Pharm</a:t>
            </a:r>
            <a:r>
              <a:rPr lang="pt-BR" sz="2000" dirty="0">
                <a:solidFill>
                  <a:srgbClr val="F2B705"/>
                </a:solidFill>
                <a:latin typeface="Kelson" panose="02000506000000020004" pitchFamily="2" charset="0"/>
              </a:rPr>
              <a:t> </a:t>
            </a:r>
            <a:r>
              <a:rPr lang="pt-BR" sz="2000" dirty="0" err="1">
                <a:solidFill>
                  <a:srgbClr val="F2B705"/>
                </a:solidFill>
                <a:latin typeface="Kelson" panose="02000506000000020004" pitchFamily="2" charset="0"/>
              </a:rPr>
              <a:t>Sci</a:t>
            </a:r>
            <a:r>
              <a:rPr lang="pt-BR" sz="2000" dirty="0">
                <a:solidFill>
                  <a:srgbClr val="F2B705"/>
                </a:solidFill>
                <a:latin typeface="Kelson" panose="02000506000000020004" pitchFamily="2" charset="0"/>
              </a:rPr>
              <a:t> 2021;110:3331–3344;</a:t>
            </a:r>
          </a:p>
          <a:p>
            <a:r>
              <a:rPr lang="pt-BR" sz="2000" dirty="0">
                <a:solidFill>
                  <a:srgbClr val="F2B705"/>
                </a:solidFill>
                <a:latin typeface="Kelson" panose="02000506000000020004" pitchFamily="2" charset="0"/>
              </a:rPr>
              <a:t> </a:t>
            </a:r>
            <a:r>
              <a:rPr lang="pt-BR" sz="2000" dirty="0" err="1">
                <a:solidFill>
                  <a:srgbClr val="F2B705"/>
                </a:solidFill>
                <a:latin typeface="Kelson" panose="02000506000000020004" pitchFamily="2" charset="0"/>
              </a:rPr>
              <a:t>Garaulet</a:t>
            </a:r>
            <a:r>
              <a:rPr lang="pt-BR" sz="2000" dirty="0">
                <a:solidFill>
                  <a:srgbClr val="F2B705"/>
                </a:solidFill>
                <a:latin typeface="Kelson" panose="02000506000000020004" pitchFamily="2" charset="0"/>
              </a:rPr>
              <a:t> et al. </a:t>
            </a:r>
            <a:r>
              <a:rPr lang="pt-BR" sz="2000" dirty="0" err="1">
                <a:solidFill>
                  <a:srgbClr val="F2B705"/>
                </a:solidFill>
                <a:latin typeface="Kelson" panose="02000506000000020004" pitchFamily="2" charset="0"/>
              </a:rPr>
              <a:t>Metabolism</a:t>
            </a:r>
            <a:r>
              <a:rPr lang="pt-BR" sz="2000" dirty="0">
                <a:solidFill>
                  <a:srgbClr val="F2B705"/>
                </a:solidFill>
                <a:latin typeface="Kelson" panose="02000506000000020004" pitchFamily="2" charset="0"/>
              </a:rPr>
              <a:t> 2015;64:1650–1657.</a:t>
            </a:r>
          </a:p>
        </p:txBody>
      </p:sp>
      <p:sp>
        <p:nvSpPr>
          <p:cNvPr id="7" name="CaixaDeTexto 6">
            <a:extLst>
              <a:ext uri="{FF2B5EF4-FFF2-40B4-BE49-F238E27FC236}">
                <a16:creationId xmlns:a16="http://schemas.microsoft.com/office/drawing/2014/main" id="{CF076013-B43E-8DDF-55D2-B01B64A743FD}"/>
              </a:ext>
            </a:extLst>
          </p:cNvPr>
          <p:cNvSpPr txBox="1"/>
          <p:nvPr/>
        </p:nvSpPr>
        <p:spPr>
          <a:xfrm>
            <a:off x="5581628" y="2656850"/>
            <a:ext cx="6496803" cy="3539430"/>
          </a:xfrm>
          <a:prstGeom prst="rect">
            <a:avLst/>
          </a:prstGeom>
          <a:noFill/>
        </p:spPr>
        <p:txBody>
          <a:bodyPr wrap="square" rtlCol="0">
            <a:spAutoFit/>
          </a:bodyPr>
          <a:lstStyle/>
          <a:p>
            <a:pPr marL="514350" indent="-514350" algn="ctr">
              <a:buFont typeface="+mj-lt"/>
              <a:buAutoNum type="arabicPeriod"/>
            </a:pPr>
            <a:r>
              <a:rPr lang="pt-BR" sz="2800" dirty="0">
                <a:solidFill>
                  <a:schemeClr val="bg2">
                    <a:lumMod val="25000"/>
                  </a:schemeClr>
                </a:solidFill>
                <a:effectLst/>
                <a:latin typeface="Kelson" panose="02000506000000020004" pitchFamily="2" charset="0"/>
              </a:rPr>
              <a:t>Estado nutricional (deficiência, excesso, toxicidade, desequilíbrio);</a:t>
            </a:r>
          </a:p>
          <a:p>
            <a:pPr marL="514350" indent="-514350" algn="ctr">
              <a:buFont typeface="+mj-lt"/>
              <a:buAutoNum type="arabicPeriod"/>
            </a:pPr>
            <a:r>
              <a:rPr lang="pt-BR" sz="2800" dirty="0">
                <a:solidFill>
                  <a:schemeClr val="bg2">
                    <a:lumMod val="25000"/>
                  </a:schemeClr>
                </a:solidFill>
                <a:effectLst/>
                <a:latin typeface="Kelson" panose="02000506000000020004" pitchFamily="2" charset="0"/>
              </a:rPr>
              <a:t>Exposição a luz azul artificial a noite;</a:t>
            </a:r>
          </a:p>
          <a:p>
            <a:pPr marL="514350" indent="-514350" algn="ctr">
              <a:buFont typeface="+mj-lt"/>
              <a:buAutoNum type="arabicPeriod"/>
            </a:pPr>
            <a:r>
              <a:rPr lang="pt-BR" sz="2800" dirty="0">
                <a:solidFill>
                  <a:schemeClr val="bg2">
                    <a:lumMod val="25000"/>
                  </a:schemeClr>
                </a:solidFill>
                <a:effectLst/>
                <a:latin typeface="Kelson" panose="02000506000000020004" pitchFamily="2" charset="0"/>
              </a:rPr>
              <a:t>Jet </a:t>
            </a:r>
            <a:r>
              <a:rPr lang="pt-BR" sz="2800" dirty="0" err="1">
                <a:solidFill>
                  <a:schemeClr val="bg2">
                    <a:lumMod val="25000"/>
                  </a:schemeClr>
                </a:solidFill>
                <a:effectLst/>
                <a:latin typeface="Kelson" panose="02000506000000020004" pitchFamily="2" charset="0"/>
              </a:rPr>
              <a:t>lag</a:t>
            </a:r>
            <a:r>
              <a:rPr lang="pt-BR" sz="2800" dirty="0">
                <a:solidFill>
                  <a:schemeClr val="bg2">
                    <a:lumMod val="25000"/>
                  </a:schemeClr>
                </a:solidFill>
                <a:effectLst/>
                <a:latin typeface="Kelson" panose="02000506000000020004" pitchFamily="2" charset="0"/>
              </a:rPr>
              <a:t>;</a:t>
            </a:r>
          </a:p>
          <a:p>
            <a:pPr marL="514350" indent="-514350" algn="ctr">
              <a:buFont typeface="+mj-lt"/>
              <a:buAutoNum type="arabicPeriod"/>
            </a:pPr>
            <a:r>
              <a:rPr lang="pt-BR" sz="2800" dirty="0">
                <a:solidFill>
                  <a:schemeClr val="bg2">
                    <a:lumMod val="25000"/>
                  </a:schemeClr>
                </a:solidFill>
                <a:effectLst/>
                <a:latin typeface="Kelson" panose="02000506000000020004" pitchFamily="2" charset="0"/>
              </a:rPr>
              <a:t>Trabalho em turno;</a:t>
            </a:r>
          </a:p>
          <a:p>
            <a:pPr marL="514350" indent="-514350" algn="ctr">
              <a:buFont typeface="+mj-lt"/>
              <a:buAutoNum type="arabicPeriod"/>
            </a:pPr>
            <a:r>
              <a:rPr lang="pt-BR" sz="2800" dirty="0">
                <a:solidFill>
                  <a:schemeClr val="bg2">
                    <a:lumMod val="25000"/>
                  </a:schemeClr>
                </a:solidFill>
                <a:effectLst/>
                <a:latin typeface="Kelson" panose="02000506000000020004" pitchFamily="2" charset="0"/>
              </a:rPr>
              <a:t>Variação genética nos receptores de melatonina; </a:t>
            </a:r>
          </a:p>
          <a:p>
            <a:pPr marL="514350" indent="-514350" algn="ctr">
              <a:buFont typeface="+mj-lt"/>
              <a:buAutoNum type="arabicPeriod"/>
            </a:pPr>
            <a:r>
              <a:rPr lang="pt-BR" sz="2800" dirty="0">
                <a:solidFill>
                  <a:schemeClr val="bg2">
                    <a:lumMod val="25000"/>
                  </a:schemeClr>
                </a:solidFill>
                <a:effectLst/>
                <a:latin typeface="Kelson" panose="02000506000000020004" pitchFamily="2" charset="0"/>
              </a:rPr>
              <a:t>Resposta metabólica.</a:t>
            </a:r>
            <a:endParaRPr lang="pt-BR" sz="2800" dirty="0">
              <a:solidFill>
                <a:srgbClr val="FF0000"/>
              </a:solidFill>
              <a:effectLst/>
              <a:latin typeface="Kelson" panose="02000506000000020004" pitchFamily="2" charset="0"/>
            </a:endParaRPr>
          </a:p>
        </p:txBody>
      </p:sp>
      <p:sp>
        <p:nvSpPr>
          <p:cNvPr id="10" name="Paralelogramo 9">
            <a:extLst>
              <a:ext uri="{FF2B5EF4-FFF2-40B4-BE49-F238E27FC236}">
                <a16:creationId xmlns:a16="http://schemas.microsoft.com/office/drawing/2014/main" id="{30980D84-56DB-45E5-E53B-B27928920EF4}"/>
              </a:ext>
            </a:extLst>
          </p:cNvPr>
          <p:cNvSpPr/>
          <p:nvPr/>
        </p:nvSpPr>
        <p:spPr>
          <a:xfrm>
            <a:off x="5654601" y="337417"/>
            <a:ext cx="6423830" cy="1944775"/>
          </a:xfrm>
          <a:prstGeom prst="parallelogram">
            <a:avLst>
              <a:gd name="adj" fmla="val 14899"/>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900" b="1" dirty="0">
                <a:solidFill>
                  <a:schemeClr val="tx1"/>
                </a:solidFill>
                <a:effectLst/>
                <a:latin typeface="Helvetica Neue" panose="02000503000000020004" pitchFamily="2" charset="0"/>
              </a:rPr>
              <a:t>Fatores a se considerar antes da suplementação:</a:t>
            </a:r>
          </a:p>
        </p:txBody>
      </p:sp>
    </p:spTree>
    <p:extLst>
      <p:ext uri="{BB962C8B-B14F-4D97-AF65-F5344CB8AC3E}">
        <p14:creationId xmlns:p14="http://schemas.microsoft.com/office/powerpoint/2010/main" val="3718738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86B8F-001F-637C-2658-4E8AC46D564E}"/>
            </a:ext>
          </a:extLst>
        </p:cNvPr>
        <p:cNvGrpSpPr/>
        <p:nvPr/>
      </p:nvGrpSpPr>
      <p:grpSpPr>
        <a:xfrm>
          <a:off x="0" y="0"/>
          <a:ext cx="0" cy="0"/>
          <a:chOff x="0" y="0"/>
          <a:chExt cx="0" cy="0"/>
        </a:xfrm>
      </p:grpSpPr>
      <p:sp>
        <p:nvSpPr>
          <p:cNvPr id="4" name="Retângulo Arredondado 3">
            <a:extLst>
              <a:ext uri="{FF2B5EF4-FFF2-40B4-BE49-F238E27FC236}">
                <a16:creationId xmlns:a16="http://schemas.microsoft.com/office/drawing/2014/main" id="{0A0B74C8-37C3-24B4-9168-68D96DCA42D7}"/>
              </a:ext>
            </a:extLst>
          </p:cNvPr>
          <p:cNvSpPr/>
          <p:nvPr/>
        </p:nvSpPr>
        <p:spPr>
          <a:xfrm rot="5400000">
            <a:off x="-767268" y="623497"/>
            <a:ext cx="7029101" cy="5668693"/>
          </a:xfrm>
          <a:custGeom>
            <a:avLst/>
            <a:gdLst>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0 w 6858000"/>
              <a:gd name="connsiteY7" fmla="*/ 5695992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595424 w 6858000"/>
              <a:gd name="connsiteY7" fmla="*/ 4512234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479468 w 6858000"/>
              <a:gd name="connsiteY6" fmla="*/ 509147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777180 w 6858000"/>
              <a:gd name="connsiteY6" fmla="*/ 5665636 h 6835218"/>
              <a:gd name="connsiteX7" fmla="*/ 1 w 6858000"/>
              <a:gd name="connsiteY7" fmla="*/ 5589667 h 6835218"/>
              <a:gd name="connsiteX8" fmla="*/ 0 w 6858000"/>
              <a:gd name="connsiteY8" fmla="*/ 1139226 h 6835218"/>
              <a:gd name="connsiteX0" fmla="*/ 0 w 6867302"/>
              <a:gd name="connsiteY0" fmla="*/ 1139226 h 6112947"/>
              <a:gd name="connsiteX1" fmla="*/ 1139226 w 6867302"/>
              <a:gd name="connsiteY1" fmla="*/ 0 h 6112947"/>
              <a:gd name="connsiteX2" fmla="*/ 5718774 w 6867302"/>
              <a:gd name="connsiteY2" fmla="*/ 0 h 6112947"/>
              <a:gd name="connsiteX3" fmla="*/ 6858000 w 6867302"/>
              <a:gd name="connsiteY3" fmla="*/ 1139226 h 6112947"/>
              <a:gd name="connsiteX4" fmla="*/ 6858000 w 6867302"/>
              <a:gd name="connsiteY4" fmla="*/ 5695992 h 6112947"/>
              <a:gd name="connsiteX5" fmla="*/ 6349639 w 6867302"/>
              <a:gd name="connsiteY5" fmla="*/ 6055497 h 6112947"/>
              <a:gd name="connsiteX6" fmla="*/ 1777180 w 6867302"/>
              <a:gd name="connsiteY6" fmla="*/ 5665636 h 6112947"/>
              <a:gd name="connsiteX7" fmla="*/ 1 w 6867302"/>
              <a:gd name="connsiteY7" fmla="*/ 5589667 h 6112947"/>
              <a:gd name="connsiteX8" fmla="*/ 0 w 6867302"/>
              <a:gd name="connsiteY8" fmla="*/ 1139226 h 6112947"/>
              <a:gd name="connsiteX0" fmla="*/ 4126 w 6871428"/>
              <a:gd name="connsiteY0" fmla="*/ 1139843 h 6113564"/>
              <a:gd name="connsiteX1" fmla="*/ 1143352 w 6871428"/>
              <a:gd name="connsiteY1" fmla="*/ 617 h 6113564"/>
              <a:gd name="connsiteX2" fmla="*/ 5722900 w 6871428"/>
              <a:gd name="connsiteY2" fmla="*/ 617 h 6113564"/>
              <a:gd name="connsiteX3" fmla="*/ 6862126 w 6871428"/>
              <a:gd name="connsiteY3" fmla="*/ 1139843 h 6113564"/>
              <a:gd name="connsiteX4" fmla="*/ 6862126 w 6871428"/>
              <a:gd name="connsiteY4" fmla="*/ 5696609 h 6113564"/>
              <a:gd name="connsiteX5" fmla="*/ 6353765 w 6871428"/>
              <a:gd name="connsiteY5" fmla="*/ 6056114 h 6113564"/>
              <a:gd name="connsiteX6" fmla="*/ 1781306 w 6871428"/>
              <a:gd name="connsiteY6" fmla="*/ 5666253 h 6113564"/>
              <a:gd name="connsiteX7" fmla="*/ 4127 w 6871428"/>
              <a:gd name="connsiteY7" fmla="*/ 5590284 h 6113564"/>
              <a:gd name="connsiteX8" fmla="*/ 4126 w 6871428"/>
              <a:gd name="connsiteY8" fmla="*/ 1139843 h 6113564"/>
              <a:gd name="connsiteX0" fmla="*/ 4126 w 6872557"/>
              <a:gd name="connsiteY0" fmla="*/ 1139843 h 6113564"/>
              <a:gd name="connsiteX1" fmla="*/ 1143352 w 6872557"/>
              <a:gd name="connsiteY1" fmla="*/ 617 h 6113564"/>
              <a:gd name="connsiteX2" fmla="*/ 5722900 w 6872557"/>
              <a:gd name="connsiteY2" fmla="*/ 617 h 6113564"/>
              <a:gd name="connsiteX3" fmla="*/ 6862126 w 6872557"/>
              <a:gd name="connsiteY3" fmla="*/ 1139843 h 6113564"/>
              <a:gd name="connsiteX4" fmla="*/ 6862126 w 6872557"/>
              <a:gd name="connsiteY4" fmla="*/ 5696609 h 6113564"/>
              <a:gd name="connsiteX5" fmla="*/ 6353765 w 6872557"/>
              <a:gd name="connsiteY5" fmla="*/ 6056114 h 6113564"/>
              <a:gd name="connsiteX6" fmla="*/ 1781306 w 6872557"/>
              <a:gd name="connsiteY6" fmla="*/ 5666253 h 6113564"/>
              <a:gd name="connsiteX7" fmla="*/ 4127 w 6872557"/>
              <a:gd name="connsiteY7" fmla="*/ 5590284 h 6113564"/>
              <a:gd name="connsiteX8" fmla="*/ 4126 w 6872557"/>
              <a:gd name="connsiteY8" fmla="*/ 1139843 h 611356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862126 w 6872557"/>
              <a:gd name="connsiteY4" fmla="*/ 5696609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259617 w 6872557"/>
              <a:gd name="connsiteY4" fmla="*/ 4590823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353765 w 6872557"/>
              <a:gd name="connsiteY4" fmla="*/ 6056114 h 6056114"/>
              <a:gd name="connsiteX5" fmla="*/ 1781306 w 6872557"/>
              <a:gd name="connsiteY5" fmla="*/ 5666253 h 6056114"/>
              <a:gd name="connsiteX6" fmla="*/ 4127 w 6872557"/>
              <a:gd name="connsiteY6" fmla="*/ 5590284 h 6056114"/>
              <a:gd name="connsiteX7" fmla="*/ 4126 w 6872557"/>
              <a:gd name="connsiteY7" fmla="*/ 1139843 h 6056114"/>
              <a:gd name="connsiteX0" fmla="*/ 4126 w 6899573"/>
              <a:gd name="connsiteY0" fmla="*/ 1139843 h 5891070"/>
              <a:gd name="connsiteX1" fmla="*/ 1143352 w 6899573"/>
              <a:gd name="connsiteY1" fmla="*/ 617 h 5891070"/>
              <a:gd name="connsiteX2" fmla="*/ 5722900 w 6899573"/>
              <a:gd name="connsiteY2" fmla="*/ 617 h 5891070"/>
              <a:gd name="connsiteX3" fmla="*/ 6862126 w 6899573"/>
              <a:gd name="connsiteY3" fmla="*/ 1139843 h 5891070"/>
              <a:gd name="connsiteX4" fmla="*/ 6899573 w 6899573"/>
              <a:gd name="connsiteY4" fmla="*/ 5652080 h 5891070"/>
              <a:gd name="connsiteX5" fmla="*/ 1781306 w 6899573"/>
              <a:gd name="connsiteY5" fmla="*/ 5666253 h 5891070"/>
              <a:gd name="connsiteX6" fmla="*/ 4127 w 6899573"/>
              <a:gd name="connsiteY6" fmla="*/ 5590284 h 5891070"/>
              <a:gd name="connsiteX7" fmla="*/ 4126 w 6899573"/>
              <a:gd name="connsiteY7" fmla="*/ 1139843 h 5891070"/>
              <a:gd name="connsiteX0" fmla="*/ 4126 w 6923195"/>
              <a:gd name="connsiteY0" fmla="*/ 1139843 h 5891070"/>
              <a:gd name="connsiteX1" fmla="*/ 1143352 w 6923195"/>
              <a:gd name="connsiteY1" fmla="*/ 617 h 5891070"/>
              <a:gd name="connsiteX2" fmla="*/ 5722900 w 6923195"/>
              <a:gd name="connsiteY2" fmla="*/ 617 h 5891070"/>
              <a:gd name="connsiteX3" fmla="*/ 6918836 w 6923195"/>
              <a:gd name="connsiteY3" fmla="*/ 1146932 h 5891070"/>
              <a:gd name="connsiteX4" fmla="*/ 6899573 w 6923195"/>
              <a:gd name="connsiteY4" fmla="*/ 5652080 h 5891070"/>
              <a:gd name="connsiteX5" fmla="*/ 1781306 w 6923195"/>
              <a:gd name="connsiteY5" fmla="*/ 5666253 h 5891070"/>
              <a:gd name="connsiteX6" fmla="*/ 4127 w 6923195"/>
              <a:gd name="connsiteY6" fmla="*/ 5590284 h 5891070"/>
              <a:gd name="connsiteX7" fmla="*/ 4126 w 6923195"/>
              <a:gd name="connsiteY7" fmla="*/ 1139843 h 5891070"/>
              <a:gd name="connsiteX0" fmla="*/ 4126 w 6918836"/>
              <a:gd name="connsiteY0" fmla="*/ 1139843 h 5891070"/>
              <a:gd name="connsiteX1" fmla="*/ 1143352 w 6918836"/>
              <a:gd name="connsiteY1" fmla="*/ 617 h 5891070"/>
              <a:gd name="connsiteX2" fmla="*/ 5722900 w 6918836"/>
              <a:gd name="connsiteY2" fmla="*/ 617 h 5891070"/>
              <a:gd name="connsiteX3" fmla="*/ 6918836 w 6918836"/>
              <a:gd name="connsiteY3" fmla="*/ 1146932 h 5891070"/>
              <a:gd name="connsiteX4" fmla="*/ 6899573 w 6918836"/>
              <a:gd name="connsiteY4" fmla="*/ 5652080 h 5891070"/>
              <a:gd name="connsiteX5" fmla="*/ 1781306 w 6918836"/>
              <a:gd name="connsiteY5" fmla="*/ 5666253 h 5891070"/>
              <a:gd name="connsiteX6" fmla="*/ 4127 w 6918836"/>
              <a:gd name="connsiteY6" fmla="*/ 5590284 h 5891070"/>
              <a:gd name="connsiteX7" fmla="*/ 4126 w 6918836"/>
              <a:gd name="connsiteY7" fmla="*/ 1139843 h 5891070"/>
              <a:gd name="connsiteX0" fmla="*/ 4126 w 6918836"/>
              <a:gd name="connsiteY0" fmla="*/ 1139843 h 5652080"/>
              <a:gd name="connsiteX1" fmla="*/ 1143352 w 6918836"/>
              <a:gd name="connsiteY1" fmla="*/ 617 h 5652080"/>
              <a:gd name="connsiteX2" fmla="*/ 5722900 w 6918836"/>
              <a:gd name="connsiteY2" fmla="*/ 617 h 5652080"/>
              <a:gd name="connsiteX3" fmla="*/ 6918836 w 6918836"/>
              <a:gd name="connsiteY3" fmla="*/ 1146932 h 5652080"/>
              <a:gd name="connsiteX4" fmla="*/ 6899573 w 6918836"/>
              <a:gd name="connsiteY4" fmla="*/ 5652080 h 5652080"/>
              <a:gd name="connsiteX5" fmla="*/ 4127 w 6918836"/>
              <a:gd name="connsiteY5" fmla="*/ 5590284 h 5652080"/>
              <a:gd name="connsiteX6" fmla="*/ 4126 w 6918836"/>
              <a:gd name="connsiteY6" fmla="*/ 1139843 h 5652080"/>
              <a:gd name="connsiteX0" fmla="*/ 4126 w 6918836"/>
              <a:gd name="connsiteY0" fmla="*/ 1139843 h 5661167"/>
              <a:gd name="connsiteX1" fmla="*/ 1143352 w 6918836"/>
              <a:gd name="connsiteY1" fmla="*/ 617 h 5661167"/>
              <a:gd name="connsiteX2" fmla="*/ 5722900 w 6918836"/>
              <a:gd name="connsiteY2" fmla="*/ 617 h 5661167"/>
              <a:gd name="connsiteX3" fmla="*/ 6918836 w 6918836"/>
              <a:gd name="connsiteY3" fmla="*/ 1146932 h 5661167"/>
              <a:gd name="connsiteX4" fmla="*/ 6899573 w 6918836"/>
              <a:gd name="connsiteY4" fmla="*/ 5652080 h 5661167"/>
              <a:gd name="connsiteX5" fmla="*/ 18304 w 6918836"/>
              <a:gd name="connsiteY5" fmla="*/ 5661167 h 5661167"/>
              <a:gd name="connsiteX6" fmla="*/ 4126 w 6918836"/>
              <a:gd name="connsiteY6" fmla="*/ 1139843 h 5661167"/>
              <a:gd name="connsiteX0" fmla="*/ 1485 w 6958725"/>
              <a:gd name="connsiteY0" fmla="*/ 1139843 h 5661167"/>
              <a:gd name="connsiteX1" fmla="*/ 1183241 w 6958725"/>
              <a:gd name="connsiteY1" fmla="*/ 617 h 5661167"/>
              <a:gd name="connsiteX2" fmla="*/ 5762789 w 6958725"/>
              <a:gd name="connsiteY2" fmla="*/ 617 h 5661167"/>
              <a:gd name="connsiteX3" fmla="*/ 6958725 w 6958725"/>
              <a:gd name="connsiteY3" fmla="*/ 1146932 h 5661167"/>
              <a:gd name="connsiteX4" fmla="*/ 6939462 w 6958725"/>
              <a:gd name="connsiteY4" fmla="*/ 5652080 h 5661167"/>
              <a:gd name="connsiteX5" fmla="*/ 58193 w 6958725"/>
              <a:gd name="connsiteY5" fmla="*/ 5661167 h 5661167"/>
              <a:gd name="connsiteX6" fmla="*/ 1485 w 6958725"/>
              <a:gd name="connsiteY6" fmla="*/ 1139843 h 5661167"/>
              <a:gd name="connsiteX0" fmla="*/ 14176 w 6971416"/>
              <a:gd name="connsiteY0" fmla="*/ 1139843 h 5661167"/>
              <a:gd name="connsiteX1" fmla="*/ 1195932 w 6971416"/>
              <a:gd name="connsiteY1" fmla="*/ 617 h 5661167"/>
              <a:gd name="connsiteX2" fmla="*/ 5775480 w 6971416"/>
              <a:gd name="connsiteY2" fmla="*/ 617 h 5661167"/>
              <a:gd name="connsiteX3" fmla="*/ 6971416 w 6971416"/>
              <a:gd name="connsiteY3" fmla="*/ 1146932 h 5661167"/>
              <a:gd name="connsiteX4" fmla="*/ 6952153 w 6971416"/>
              <a:gd name="connsiteY4" fmla="*/ 5652080 h 5661167"/>
              <a:gd name="connsiteX5" fmla="*/ 0 w 6971416"/>
              <a:gd name="connsiteY5" fmla="*/ 5661167 h 5661167"/>
              <a:gd name="connsiteX6" fmla="*/ 14176 w 6971416"/>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71416 w 7008863"/>
              <a:gd name="connsiteY3" fmla="*/ 1146932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8123"/>
              <a:gd name="connsiteY0" fmla="*/ 1139843 h 5661167"/>
              <a:gd name="connsiteX1" fmla="*/ 1195932 w 7028123"/>
              <a:gd name="connsiteY1" fmla="*/ 617 h 5661167"/>
              <a:gd name="connsiteX2" fmla="*/ 5775480 w 7028123"/>
              <a:gd name="connsiteY2" fmla="*/ 617 h 5661167"/>
              <a:gd name="connsiteX3" fmla="*/ 7028123 w 7028123"/>
              <a:gd name="connsiteY3" fmla="*/ 1132755 h 5661167"/>
              <a:gd name="connsiteX4" fmla="*/ 7008863 w 7028123"/>
              <a:gd name="connsiteY4" fmla="*/ 5659171 h 5661167"/>
              <a:gd name="connsiteX5" fmla="*/ 0 w 7028123"/>
              <a:gd name="connsiteY5" fmla="*/ 5661167 h 5661167"/>
              <a:gd name="connsiteX6" fmla="*/ 14176 w 7028123"/>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85593 w 7008863"/>
              <a:gd name="connsiteY3" fmla="*/ 1125667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1035"/>
              <a:gd name="connsiteY0" fmla="*/ 1139843 h 5661167"/>
              <a:gd name="connsiteX1" fmla="*/ 1195932 w 7021035"/>
              <a:gd name="connsiteY1" fmla="*/ 617 h 5661167"/>
              <a:gd name="connsiteX2" fmla="*/ 5775480 w 7021035"/>
              <a:gd name="connsiteY2" fmla="*/ 617 h 5661167"/>
              <a:gd name="connsiteX3" fmla="*/ 7021035 w 7021035"/>
              <a:gd name="connsiteY3" fmla="*/ 1125667 h 5661167"/>
              <a:gd name="connsiteX4" fmla="*/ 7008863 w 7021035"/>
              <a:gd name="connsiteY4" fmla="*/ 5659171 h 5661167"/>
              <a:gd name="connsiteX5" fmla="*/ 0 w 7021035"/>
              <a:gd name="connsiteY5" fmla="*/ 5661167 h 5661167"/>
              <a:gd name="connsiteX6" fmla="*/ 14176 w 7021035"/>
              <a:gd name="connsiteY6" fmla="*/ 1139843 h 5661167"/>
              <a:gd name="connsiteX0" fmla="*/ 14176 w 7029101"/>
              <a:gd name="connsiteY0" fmla="*/ 1139843 h 5661167"/>
              <a:gd name="connsiteX1" fmla="*/ 1195932 w 7029101"/>
              <a:gd name="connsiteY1" fmla="*/ 617 h 5661167"/>
              <a:gd name="connsiteX2" fmla="*/ 5775480 w 7029101"/>
              <a:gd name="connsiteY2" fmla="*/ 617 h 5661167"/>
              <a:gd name="connsiteX3" fmla="*/ 7021035 w 7029101"/>
              <a:gd name="connsiteY3" fmla="*/ 1125667 h 5661167"/>
              <a:gd name="connsiteX4" fmla="*/ 7008863 w 7029101"/>
              <a:gd name="connsiteY4" fmla="*/ 5659171 h 5661167"/>
              <a:gd name="connsiteX5" fmla="*/ 0 w 7029101"/>
              <a:gd name="connsiteY5" fmla="*/ 5661167 h 5661167"/>
              <a:gd name="connsiteX6" fmla="*/ 14176 w 7029101"/>
              <a:gd name="connsiteY6" fmla="*/ 1139843 h 5661167"/>
              <a:gd name="connsiteX0" fmla="*/ 14176 w 7029101"/>
              <a:gd name="connsiteY0" fmla="*/ 1147369 h 5668693"/>
              <a:gd name="connsiteX1" fmla="*/ 1195932 w 7029101"/>
              <a:gd name="connsiteY1" fmla="*/ 8143 h 5668693"/>
              <a:gd name="connsiteX2" fmla="*/ 5775480 w 7029101"/>
              <a:gd name="connsiteY2" fmla="*/ 8143 h 5668693"/>
              <a:gd name="connsiteX3" fmla="*/ 7021035 w 7029101"/>
              <a:gd name="connsiteY3" fmla="*/ 1133193 h 5668693"/>
              <a:gd name="connsiteX4" fmla="*/ 7008863 w 7029101"/>
              <a:gd name="connsiteY4" fmla="*/ 5666697 h 5668693"/>
              <a:gd name="connsiteX5" fmla="*/ 0 w 7029101"/>
              <a:gd name="connsiteY5" fmla="*/ 5668693 h 5668693"/>
              <a:gd name="connsiteX6" fmla="*/ 14176 w 7029101"/>
              <a:gd name="connsiteY6" fmla="*/ 1147369 h 5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101" h="5668693">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747B8D99-EAF3-4E28-E874-6ED978414412}"/>
              </a:ext>
            </a:extLst>
          </p:cNvPr>
          <p:cNvSpPr txBox="1"/>
          <p:nvPr/>
        </p:nvSpPr>
        <p:spPr>
          <a:xfrm>
            <a:off x="-87065" y="2213282"/>
            <a:ext cx="5668693" cy="1938992"/>
          </a:xfrm>
          <a:prstGeom prst="rect">
            <a:avLst/>
          </a:prstGeom>
          <a:noFill/>
        </p:spPr>
        <p:txBody>
          <a:bodyPr wrap="square" rtlCol="0">
            <a:spAutoFit/>
          </a:bodyPr>
          <a:lstStyle/>
          <a:p>
            <a:pPr algn="ctr"/>
            <a:r>
              <a:rPr lang="pt-BR" sz="6000" b="1" i="1" dirty="0">
                <a:solidFill>
                  <a:schemeClr val="bg1"/>
                </a:solidFill>
                <a:latin typeface="Okana Black Oblique" pitchFamily="2" charset="0"/>
              </a:rPr>
              <a:t>Protocolos de suplementação</a:t>
            </a:r>
          </a:p>
        </p:txBody>
      </p:sp>
      <p:sp>
        <p:nvSpPr>
          <p:cNvPr id="6" name="CaixaDeTexto 5">
            <a:extLst>
              <a:ext uri="{FF2B5EF4-FFF2-40B4-BE49-F238E27FC236}">
                <a16:creationId xmlns:a16="http://schemas.microsoft.com/office/drawing/2014/main" id="{A22A33F3-8068-8F08-3396-A60935B5FE50}"/>
              </a:ext>
            </a:extLst>
          </p:cNvPr>
          <p:cNvSpPr txBox="1"/>
          <p:nvPr/>
        </p:nvSpPr>
        <p:spPr>
          <a:xfrm>
            <a:off x="0" y="5935630"/>
            <a:ext cx="4768948" cy="1323439"/>
          </a:xfrm>
          <a:prstGeom prst="rect">
            <a:avLst/>
          </a:prstGeom>
          <a:noFill/>
        </p:spPr>
        <p:txBody>
          <a:bodyPr wrap="square" rtlCol="0">
            <a:spAutoFit/>
          </a:bodyPr>
          <a:lstStyle/>
          <a:p>
            <a:r>
              <a:rPr lang="pt-BR" sz="2000" dirty="0" err="1">
                <a:solidFill>
                  <a:srgbClr val="F2B705"/>
                </a:solidFill>
                <a:latin typeface="Kelson" panose="02000506000000020004" pitchFamily="2" charset="0"/>
              </a:rPr>
              <a:t>Minich</a:t>
            </a:r>
            <a:r>
              <a:rPr lang="pt-BR" sz="2000" dirty="0">
                <a:solidFill>
                  <a:srgbClr val="F2B705"/>
                </a:solidFill>
                <a:latin typeface="Kelson" panose="02000506000000020004" pitchFamily="2" charset="0"/>
              </a:rPr>
              <a:t> et al. </a:t>
            </a:r>
            <a:r>
              <a:rPr lang="pt-BR" sz="2000" dirty="0" err="1">
                <a:solidFill>
                  <a:srgbClr val="F2B705"/>
                </a:solidFill>
                <a:latin typeface="Kelson" panose="02000506000000020004" pitchFamily="2" charset="0"/>
              </a:rPr>
              <a:t>Nutrients</a:t>
            </a:r>
            <a:r>
              <a:rPr lang="pt-BR" sz="2000" dirty="0">
                <a:solidFill>
                  <a:srgbClr val="F2B705"/>
                </a:solidFill>
                <a:latin typeface="Kelson" panose="02000506000000020004" pitchFamily="2" charset="0"/>
              </a:rPr>
              <a:t> 2022; 14:3934</a:t>
            </a:r>
          </a:p>
          <a:p>
            <a:r>
              <a:rPr lang="pt-BR" sz="2000" dirty="0" err="1">
                <a:solidFill>
                  <a:srgbClr val="F2B705"/>
                </a:solidFill>
                <a:latin typeface="Kelson" panose="02000506000000020004" pitchFamily="2" charset="0"/>
              </a:rPr>
              <a:t>Vural</a:t>
            </a:r>
            <a:r>
              <a:rPr lang="pt-BR" sz="2000" dirty="0">
                <a:solidFill>
                  <a:srgbClr val="F2B705"/>
                </a:solidFill>
                <a:latin typeface="Kelson" panose="02000506000000020004" pitchFamily="2" charset="0"/>
              </a:rPr>
              <a:t> et al. </a:t>
            </a:r>
            <a:r>
              <a:rPr lang="pt-BR" sz="2000" dirty="0" err="1">
                <a:solidFill>
                  <a:srgbClr val="F2B705"/>
                </a:solidFill>
                <a:latin typeface="Kelson" panose="02000506000000020004" pitchFamily="2" charset="0"/>
              </a:rPr>
              <a:t>Drugs</a:t>
            </a:r>
            <a:r>
              <a:rPr lang="pt-BR" sz="2000" dirty="0">
                <a:solidFill>
                  <a:srgbClr val="F2B705"/>
                </a:solidFill>
                <a:latin typeface="Kelson" panose="02000506000000020004" pitchFamily="2" charset="0"/>
              </a:rPr>
              <a:t> </a:t>
            </a:r>
            <a:r>
              <a:rPr lang="pt-BR" sz="2000" dirty="0" err="1">
                <a:solidFill>
                  <a:srgbClr val="F2B705"/>
                </a:solidFill>
                <a:latin typeface="Kelson" panose="02000506000000020004" pitchFamily="2" charset="0"/>
              </a:rPr>
              <a:t>Aging</a:t>
            </a:r>
            <a:r>
              <a:rPr lang="pt-BR" sz="2000" dirty="0">
                <a:solidFill>
                  <a:srgbClr val="F2B705"/>
                </a:solidFill>
                <a:latin typeface="Kelson" panose="02000506000000020004" pitchFamily="2" charset="0"/>
              </a:rPr>
              <a:t> 2014;31:441–451</a:t>
            </a:r>
          </a:p>
          <a:p>
            <a:endParaRPr lang="pt-BR" sz="2000" dirty="0">
              <a:solidFill>
                <a:srgbClr val="F2B705"/>
              </a:solidFill>
              <a:latin typeface="Kelson" panose="02000506000000020004" pitchFamily="2" charset="0"/>
            </a:endParaRPr>
          </a:p>
          <a:p>
            <a:endParaRPr lang="pt-BR" sz="2000" dirty="0">
              <a:solidFill>
                <a:srgbClr val="F2B705"/>
              </a:solidFill>
              <a:latin typeface="Kelson" panose="02000506000000020004" pitchFamily="2" charset="0"/>
            </a:endParaRPr>
          </a:p>
        </p:txBody>
      </p:sp>
      <p:sp>
        <p:nvSpPr>
          <p:cNvPr id="7" name="CaixaDeTexto 6">
            <a:extLst>
              <a:ext uri="{FF2B5EF4-FFF2-40B4-BE49-F238E27FC236}">
                <a16:creationId xmlns:a16="http://schemas.microsoft.com/office/drawing/2014/main" id="{6F8DED46-5E5E-E4AE-C3BB-544CE7C86F5C}"/>
              </a:ext>
            </a:extLst>
          </p:cNvPr>
          <p:cNvSpPr txBox="1"/>
          <p:nvPr/>
        </p:nvSpPr>
        <p:spPr>
          <a:xfrm>
            <a:off x="5581628" y="895555"/>
            <a:ext cx="6418113" cy="2062103"/>
          </a:xfrm>
          <a:prstGeom prst="rect">
            <a:avLst/>
          </a:prstGeom>
          <a:noFill/>
        </p:spPr>
        <p:txBody>
          <a:bodyPr wrap="square" rtlCol="0">
            <a:spAutoFit/>
          </a:bodyPr>
          <a:lstStyle/>
          <a:p>
            <a:pPr algn="ctr"/>
            <a:endParaRPr lang="pt-BR" sz="3200" dirty="0">
              <a:solidFill>
                <a:schemeClr val="bg2">
                  <a:lumMod val="25000"/>
                </a:schemeClr>
              </a:solidFill>
              <a:effectLst/>
              <a:latin typeface="Kelson" panose="02000506000000020004" pitchFamily="2" charset="0"/>
            </a:endParaRPr>
          </a:p>
          <a:p>
            <a:pPr algn="ctr"/>
            <a:r>
              <a:rPr lang="pt-BR" sz="3200" dirty="0">
                <a:solidFill>
                  <a:schemeClr val="bg2">
                    <a:lumMod val="25000"/>
                  </a:schemeClr>
                </a:solidFill>
                <a:effectLst/>
                <a:latin typeface="Kelson" panose="02000506000000020004" pitchFamily="2" charset="0"/>
              </a:rPr>
              <a:t>Doses fisiológicas: 0,1 a 0,9 mg/dia;</a:t>
            </a:r>
          </a:p>
          <a:p>
            <a:pPr algn="ctr"/>
            <a:endParaRPr lang="pt-BR" sz="3200" dirty="0">
              <a:solidFill>
                <a:schemeClr val="bg2">
                  <a:lumMod val="25000"/>
                </a:schemeClr>
              </a:solidFill>
              <a:effectLst/>
              <a:latin typeface="Kelson" panose="02000506000000020004" pitchFamily="2" charset="0"/>
            </a:endParaRPr>
          </a:p>
          <a:p>
            <a:pPr algn="ctr"/>
            <a:r>
              <a:rPr lang="pt-BR" sz="3200" dirty="0">
                <a:solidFill>
                  <a:srgbClr val="FF0000"/>
                </a:solidFill>
                <a:effectLst/>
                <a:latin typeface="Kelson" panose="02000506000000020004" pitchFamily="2" charset="0"/>
              </a:rPr>
              <a:t>Doses farmacológicas: &gt; 1,0 mg/dia.</a:t>
            </a:r>
          </a:p>
        </p:txBody>
      </p:sp>
      <p:sp>
        <p:nvSpPr>
          <p:cNvPr id="3" name="Paralelogramo 2">
            <a:extLst>
              <a:ext uri="{FF2B5EF4-FFF2-40B4-BE49-F238E27FC236}">
                <a16:creationId xmlns:a16="http://schemas.microsoft.com/office/drawing/2014/main" id="{73FDA8DB-30E7-121E-0090-2118AF81D323}"/>
              </a:ext>
            </a:extLst>
          </p:cNvPr>
          <p:cNvSpPr/>
          <p:nvPr/>
        </p:nvSpPr>
        <p:spPr>
          <a:xfrm>
            <a:off x="5575911" y="3474215"/>
            <a:ext cx="6423830" cy="2567131"/>
          </a:xfrm>
          <a:prstGeom prst="parallelogram">
            <a:avLst>
              <a:gd name="adj" fmla="val 14899"/>
            </a:avLst>
          </a:prstGeom>
          <a:solidFill>
            <a:srgbClr val="00B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900" b="1" dirty="0">
                <a:solidFill>
                  <a:srgbClr val="FFFFFF"/>
                </a:solidFill>
                <a:effectLst/>
                <a:latin typeface="Helvetica Neue" panose="02000503000000020004" pitchFamily="2" charset="0"/>
              </a:rPr>
              <a:t>"Uma diretriz geralmente aceita é usar a menor dose eficaz de melatonina como conduta mais adequada"</a:t>
            </a:r>
          </a:p>
        </p:txBody>
      </p:sp>
    </p:spTree>
    <p:extLst>
      <p:ext uri="{BB962C8B-B14F-4D97-AF65-F5344CB8AC3E}">
        <p14:creationId xmlns:p14="http://schemas.microsoft.com/office/powerpoint/2010/main" val="1887975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2A442-29DE-CF65-05DA-BDBCB237A39F}"/>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B3E45715-601F-F7BC-C894-11BDA21AB485}"/>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EDB4A0B3-9741-65F9-C22F-48E6B515C690}"/>
              </a:ext>
            </a:extLst>
          </p:cNvPr>
          <p:cNvSpPr txBox="1"/>
          <p:nvPr/>
        </p:nvSpPr>
        <p:spPr>
          <a:xfrm>
            <a:off x="117489" y="6402647"/>
            <a:ext cx="11957019" cy="307777"/>
          </a:xfrm>
          <a:prstGeom prst="rect">
            <a:avLst/>
          </a:prstGeom>
          <a:noFill/>
        </p:spPr>
        <p:txBody>
          <a:bodyPr wrap="square" rtlCol="0">
            <a:spAutoFit/>
          </a:bodyPr>
          <a:lstStyle/>
          <a:p>
            <a:r>
              <a:rPr lang="pt-BR" sz="1400" dirty="0" err="1">
                <a:latin typeface="Kelson" panose="02000506000000020004" pitchFamily="2" charset="0"/>
              </a:rPr>
              <a:t>Minich</a:t>
            </a:r>
            <a:r>
              <a:rPr lang="pt-BR" sz="1400" dirty="0">
                <a:latin typeface="Kelson" panose="02000506000000020004" pitchFamily="2" charset="0"/>
              </a:rPr>
              <a:t> et al. </a:t>
            </a:r>
            <a:r>
              <a:rPr lang="pt-BR" sz="1400" dirty="0" err="1">
                <a:latin typeface="Kelson" panose="02000506000000020004" pitchFamily="2" charset="0"/>
              </a:rPr>
              <a:t>Nutrients</a:t>
            </a:r>
            <a:r>
              <a:rPr lang="pt-BR" sz="1400" dirty="0">
                <a:latin typeface="Kelson" panose="02000506000000020004" pitchFamily="2" charset="0"/>
              </a:rPr>
              <a:t> 2022; 14:3934</a:t>
            </a:r>
            <a:endParaRPr lang="pt-BR" sz="2000" dirty="0">
              <a:latin typeface="Kelson" panose="02000506000000020004" pitchFamily="2" charset="0"/>
            </a:endParaRPr>
          </a:p>
        </p:txBody>
      </p:sp>
      <p:sp>
        <p:nvSpPr>
          <p:cNvPr id="3" name="CaixaDeTexto 2">
            <a:extLst>
              <a:ext uri="{FF2B5EF4-FFF2-40B4-BE49-F238E27FC236}">
                <a16:creationId xmlns:a16="http://schemas.microsoft.com/office/drawing/2014/main" id="{B758A937-91E8-3016-0619-E8A1B439AC9A}"/>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rgbClr val="F2B705"/>
                </a:solidFill>
                <a:latin typeface="Okana Black Oblique" pitchFamily="2" charset="0"/>
              </a:rPr>
              <a:t>Para pensarmos...</a:t>
            </a:r>
          </a:p>
        </p:txBody>
      </p:sp>
      <p:sp>
        <p:nvSpPr>
          <p:cNvPr id="7" name="CaixaDeTexto 6">
            <a:extLst>
              <a:ext uri="{FF2B5EF4-FFF2-40B4-BE49-F238E27FC236}">
                <a16:creationId xmlns:a16="http://schemas.microsoft.com/office/drawing/2014/main" id="{A88D49F1-968E-A4A3-94D5-1F99037B9A06}"/>
              </a:ext>
            </a:extLst>
          </p:cNvPr>
          <p:cNvSpPr txBox="1"/>
          <p:nvPr/>
        </p:nvSpPr>
        <p:spPr>
          <a:xfrm>
            <a:off x="475957" y="1868315"/>
            <a:ext cx="11240086" cy="1384995"/>
          </a:xfrm>
          <a:prstGeom prst="rect">
            <a:avLst/>
          </a:prstGeom>
          <a:noFill/>
        </p:spPr>
        <p:txBody>
          <a:bodyPr wrap="square" rtlCol="0">
            <a:spAutoFit/>
          </a:bodyPr>
          <a:lstStyle/>
          <a:p>
            <a:pPr algn="ctr"/>
            <a:r>
              <a:rPr lang="pt-BR" sz="2800" dirty="0">
                <a:solidFill>
                  <a:schemeClr val="bg2">
                    <a:lumMod val="25000"/>
                  </a:schemeClr>
                </a:solidFill>
                <a:latin typeface="Kelson" panose="02000506000000020004" pitchFamily="2" charset="0"/>
              </a:rPr>
              <a:t>Sendo a </a:t>
            </a:r>
            <a:r>
              <a:rPr lang="pt-BR" sz="2800" dirty="0">
                <a:solidFill>
                  <a:schemeClr val="bg2">
                    <a:lumMod val="25000"/>
                  </a:schemeClr>
                </a:solidFill>
                <a:effectLst/>
                <a:latin typeface="Kelson" panose="02000506000000020004" pitchFamily="2" charset="0"/>
              </a:rPr>
              <a:t>melatonina é um hormônio rapidamente metabolizado, o que seria mais recomendado ?</a:t>
            </a:r>
          </a:p>
          <a:p>
            <a:pPr algn="ctr"/>
            <a:endParaRPr lang="pt-BR" sz="2800" dirty="0">
              <a:solidFill>
                <a:schemeClr val="bg2">
                  <a:lumMod val="25000"/>
                </a:schemeClr>
              </a:solidFill>
              <a:effectLst/>
              <a:latin typeface="Kelson" panose="02000506000000020004" pitchFamily="2" charset="0"/>
            </a:endParaRPr>
          </a:p>
        </p:txBody>
      </p:sp>
      <p:sp>
        <p:nvSpPr>
          <p:cNvPr id="10" name="Paralelogramo 9">
            <a:extLst>
              <a:ext uri="{FF2B5EF4-FFF2-40B4-BE49-F238E27FC236}">
                <a16:creationId xmlns:a16="http://schemas.microsoft.com/office/drawing/2014/main" id="{535F34EA-6319-229D-713D-5674A2EA09FE}"/>
              </a:ext>
            </a:extLst>
          </p:cNvPr>
          <p:cNvSpPr/>
          <p:nvPr/>
        </p:nvSpPr>
        <p:spPr>
          <a:xfrm>
            <a:off x="1331998" y="3271051"/>
            <a:ext cx="4764000" cy="2222745"/>
          </a:xfrm>
          <a:prstGeom prst="parallelogram">
            <a:avLst>
              <a:gd name="adj" fmla="val 14899"/>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900" b="1" dirty="0">
                <a:solidFill>
                  <a:srgbClr val="FFFFFF"/>
                </a:solidFill>
                <a:latin typeface="Helvetica Neue" panose="02000503000000020004" pitchFamily="2" charset="0"/>
              </a:rPr>
              <a:t>Em torno de 0,3 mg diariamente</a:t>
            </a:r>
            <a:endParaRPr lang="pt-BR" sz="2900" b="1" dirty="0">
              <a:solidFill>
                <a:srgbClr val="FFFFFF"/>
              </a:solidFill>
              <a:effectLst/>
              <a:latin typeface="Helvetica Neue" panose="02000503000000020004" pitchFamily="2" charset="0"/>
            </a:endParaRPr>
          </a:p>
        </p:txBody>
      </p:sp>
      <p:sp>
        <p:nvSpPr>
          <p:cNvPr id="11" name="Paralelogramo 10">
            <a:extLst>
              <a:ext uri="{FF2B5EF4-FFF2-40B4-BE49-F238E27FC236}">
                <a16:creationId xmlns:a16="http://schemas.microsoft.com/office/drawing/2014/main" id="{839FF763-07B5-6170-7965-8D9B6655C183}"/>
              </a:ext>
            </a:extLst>
          </p:cNvPr>
          <p:cNvSpPr/>
          <p:nvPr/>
        </p:nvSpPr>
        <p:spPr>
          <a:xfrm>
            <a:off x="6095998" y="3271050"/>
            <a:ext cx="4764000" cy="2222745"/>
          </a:xfrm>
          <a:prstGeom prst="parallelogram">
            <a:avLst>
              <a:gd name="adj" fmla="val 14899"/>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900" b="1" dirty="0">
                <a:solidFill>
                  <a:srgbClr val="FFFFFF"/>
                </a:solidFill>
                <a:latin typeface="Helvetica Neue" panose="02000503000000020004" pitchFamily="2" charset="0"/>
              </a:rPr>
              <a:t>Acima de 1 mg esporadicamente</a:t>
            </a:r>
            <a:endParaRPr lang="pt-BR" sz="2900" b="1" dirty="0">
              <a:solidFill>
                <a:srgbClr val="FFFFFF"/>
              </a:solidFill>
              <a:effectLst/>
              <a:latin typeface="Helvetica Neue" panose="02000503000000020004" pitchFamily="2" charset="0"/>
            </a:endParaRPr>
          </a:p>
        </p:txBody>
      </p:sp>
    </p:spTree>
    <p:extLst>
      <p:ext uri="{BB962C8B-B14F-4D97-AF65-F5344CB8AC3E}">
        <p14:creationId xmlns:p14="http://schemas.microsoft.com/office/powerpoint/2010/main" val="1982602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8843-C6B6-CE59-F311-FB17BECB9BC4}"/>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A9F2D0C2-D4CF-C8D2-C132-1F3DDE57BA3E}"/>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21C92E6F-BBB4-D422-D3F7-C7192C0DA1BC}"/>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chemeClr val="bg1"/>
                </a:solidFill>
                <a:latin typeface="Okana Black Oblique" pitchFamily="2" charset="0"/>
              </a:rPr>
              <a:t>Timing da suplementação</a:t>
            </a:r>
          </a:p>
        </p:txBody>
      </p:sp>
      <p:sp>
        <p:nvSpPr>
          <p:cNvPr id="7" name="CaixaDeTexto 6">
            <a:extLst>
              <a:ext uri="{FF2B5EF4-FFF2-40B4-BE49-F238E27FC236}">
                <a16:creationId xmlns:a16="http://schemas.microsoft.com/office/drawing/2014/main" id="{10E26A2F-0FA2-B70C-07C1-1B46A154D425}"/>
              </a:ext>
            </a:extLst>
          </p:cNvPr>
          <p:cNvSpPr txBox="1"/>
          <p:nvPr/>
        </p:nvSpPr>
        <p:spPr>
          <a:xfrm>
            <a:off x="475957" y="1868315"/>
            <a:ext cx="11240086" cy="954107"/>
          </a:xfrm>
          <a:prstGeom prst="rect">
            <a:avLst/>
          </a:prstGeom>
          <a:noFill/>
        </p:spPr>
        <p:txBody>
          <a:bodyPr wrap="square" rtlCol="0">
            <a:spAutoFit/>
          </a:bodyPr>
          <a:lstStyle/>
          <a:p>
            <a:pPr algn="ctr"/>
            <a:r>
              <a:rPr lang="pt-BR" sz="2800" dirty="0">
                <a:solidFill>
                  <a:schemeClr val="bg2">
                    <a:lumMod val="25000"/>
                  </a:schemeClr>
                </a:solidFill>
                <a:latin typeface="Kelson" panose="02000506000000020004" pitchFamily="2" charset="0"/>
              </a:rPr>
              <a:t>Historicamente (estudos): 30 a 60 minutos antes de dormir</a:t>
            </a:r>
          </a:p>
          <a:p>
            <a:pPr algn="ctr"/>
            <a:r>
              <a:rPr lang="pt-BR" sz="2800" dirty="0">
                <a:solidFill>
                  <a:schemeClr val="bg2">
                    <a:lumMod val="25000"/>
                  </a:schemeClr>
                </a:solidFill>
                <a:latin typeface="Kelson" panose="02000506000000020004" pitchFamily="2" charset="0"/>
              </a:rPr>
              <a:t>Estudos mais recentes: até 4 horas antes de dormir</a:t>
            </a:r>
            <a:endParaRPr lang="pt-BR" sz="2800" dirty="0">
              <a:solidFill>
                <a:schemeClr val="bg2">
                  <a:lumMod val="25000"/>
                </a:schemeClr>
              </a:solidFill>
              <a:effectLst/>
              <a:latin typeface="Kelson" panose="02000506000000020004" pitchFamily="2" charset="0"/>
            </a:endParaRPr>
          </a:p>
        </p:txBody>
      </p:sp>
      <p:pic>
        <p:nvPicPr>
          <p:cNvPr id="4" name="Imagem 3">
            <a:extLst>
              <a:ext uri="{FF2B5EF4-FFF2-40B4-BE49-F238E27FC236}">
                <a16:creationId xmlns:a16="http://schemas.microsoft.com/office/drawing/2014/main" id="{EE048D54-EF94-9017-B4D0-DF94F99FE8FF}"/>
              </a:ext>
            </a:extLst>
          </p:cNvPr>
          <p:cNvPicPr>
            <a:picLocks noChangeAspect="1"/>
          </p:cNvPicPr>
          <p:nvPr/>
        </p:nvPicPr>
        <p:blipFill>
          <a:blip r:embed="rId3"/>
          <a:stretch>
            <a:fillRect/>
          </a:stretch>
        </p:blipFill>
        <p:spPr>
          <a:xfrm>
            <a:off x="107851" y="3159743"/>
            <a:ext cx="5389178" cy="3417703"/>
          </a:xfrm>
          <a:prstGeom prst="rect">
            <a:avLst/>
          </a:prstGeom>
        </p:spPr>
      </p:pic>
      <p:sp>
        <p:nvSpPr>
          <p:cNvPr id="5" name="Paralelogramo 4">
            <a:extLst>
              <a:ext uri="{FF2B5EF4-FFF2-40B4-BE49-F238E27FC236}">
                <a16:creationId xmlns:a16="http://schemas.microsoft.com/office/drawing/2014/main" id="{CCC667F3-242E-BF18-C44F-1B115EF42638}"/>
              </a:ext>
            </a:extLst>
          </p:cNvPr>
          <p:cNvSpPr/>
          <p:nvPr/>
        </p:nvSpPr>
        <p:spPr>
          <a:xfrm>
            <a:off x="4670475" y="3247344"/>
            <a:ext cx="7413674" cy="3242503"/>
          </a:xfrm>
          <a:prstGeom prst="parallelogram">
            <a:avLst>
              <a:gd name="adj" fmla="val 14899"/>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b="1" dirty="0">
                <a:solidFill>
                  <a:srgbClr val="FFFFFF"/>
                </a:solidFill>
                <a:latin typeface="Helvetica Neue" panose="02000503000000020004" pitchFamily="2" charset="0"/>
              </a:rPr>
              <a:t>Recomendado consumir a em associação a escuridão (até 4 horas antes de dormir).</a:t>
            </a:r>
          </a:p>
          <a:p>
            <a:pPr algn="ctr"/>
            <a:r>
              <a:rPr lang="pt-BR" sz="2800" b="1" dirty="0">
                <a:solidFill>
                  <a:srgbClr val="FFFFFF"/>
                </a:solidFill>
                <a:latin typeface="Helvetica Neue" panose="02000503000000020004" pitchFamily="2" charset="0"/>
              </a:rPr>
              <a:t>Em exposição a luz, é mais recomendado consumir de 30 a</a:t>
            </a:r>
          </a:p>
          <a:p>
            <a:pPr algn="ctr"/>
            <a:r>
              <a:rPr lang="pt-BR" sz="2800" b="1" dirty="0">
                <a:solidFill>
                  <a:srgbClr val="FFFFFF"/>
                </a:solidFill>
                <a:latin typeface="Helvetica Neue" panose="02000503000000020004" pitchFamily="2" charset="0"/>
              </a:rPr>
              <a:t>60 minutos antes de dormir.</a:t>
            </a:r>
            <a:endParaRPr lang="pt-BR" sz="2800" b="1" dirty="0">
              <a:solidFill>
                <a:srgbClr val="FFFFFF"/>
              </a:solidFill>
              <a:effectLst/>
              <a:latin typeface="Helvetica Neue" panose="02000503000000020004" pitchFamily="2" charset="0"/>
            </a:endParaRPr>
          </a:p>
        </p:txBody>
      </p:sp>
    </p:spTree>
    <p:extLst>
      <p:ext uri="{BB962C8B-B14F-4D97-AF65-F5344CB8AC3E}">
        <p14:creationId xmlns:p14="http://schemas.microsoft.com/office/powerpoint/2010/main" val="2580919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FABDB-C9DA-1B89-C4F0-03CB0410093D}"/>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A5C60CEE-2CCC-9E43-808F-5B5BEA700388}"/>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F74FA9DD-8DCF-FAF0-84BA-62C2EEB7D17F}"/>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chemeClr val="bg1"/>
                </a:solidFill>
                <a:latin typeface="Okana Black Oblique" pitchFamily="2" charset="0"/>
              </a:rPr>
              <a:t>Timing da suplementação</a:t>
            </a:r>
          </a:p>
        </p:txBody>
      </p:sp>
      <p:pic>
        <p:nvPicPr>
          <p:cNvPr id="8" name="Imagem 7" descr="Gráfico&#10;&#10;Descrição gerada automaticamente">
            <a:extLst>
              <a:ext uri="{FF2B5EF4-FFF2-40B4-BE49-F238E27FC236}">
                <a16:creationId xmlns:a16="http://schemas.microsoft.com/office/drawing/2014/main" id="{9A6F63C2-98F3-6C82-5A95-AD17F05BF0D4}"/>
              </a:ext>
            </a:extLst>
          </p:cNvPr>
          <p:cNvPicPr>
            <a:picLocks noChangeAspect="1"/>
          </p:cNvPicPr>
          <p:nvPr/>
        </p:nvPicPr>
        <p:blipFill>
          <a:blip r:embed="rId3"/>
          <a:stretch>
            <a:fillRect/>
          </a:stretch>
        </p:blipFill>
        <p:spPr>
          <a:xfrm>
            <a:off x="2634958" y="1649450"/>
            <a:ext cx="6428264" cy="4737496"/>
          </a:xfrm>
          <a:prstGeom prst="rect">
            <a:avLst/>
          </a:prstGeom>
        </p:spPr>
      </p:pic>
      <p:sp>
        <p:nvSpPr>
          <p:cNvPr id="9" name="CaixaDeTexto 8">
            <a:extLst>
              <a:ext uri="{FF2B5EF4-FFF2-40B4-BE49-F238E27FC236}">
                <a16:creationId xmlns:a16="http://schemas.microsoft.com/office/drawing/2014/main" id="{7B52FF27-AE01-4428-9F63-EBBDFA9127F8}"/>
              </a:ext>
            </a:extLst>
          </p:cNvPr>
          <p:cNvSpPr txBox="1"/>
          <p:nvPr/>
        </p:nvSpPr>
        <p:spPr>
          <a:xfrm>
            <a:off x="117488" y="6489847"/>
            <a:ext cx="11957019" cy="307777"/>
          </a:xfrm>
          <a:prstGeom prst="rect">
            <a:avLst/>
          </a:prstGeom>
          <a:noFill/>
        </p:spPr>
        <p:txBody>
          <a:bodyPr wrap="square" rtlCol="0">
            <a:spAutoFit/>
          </a:bodyPr>
          <a:lstStyle/>
          <a:p>
            <a:r>
              <a:rPr lang="pt-BR" sz="1400" dirty="0">
                <a:latin typeface="Kelson" panose="02000506000000020004" pitchFamily="2" charset="0"/>
              </a:rPr>
              <a:t>Cipolla-Neto, Amaral. </a:t>
            </a:r>
            <a:r>
              <a:rPr lang="pt-BR" sz="1400" i="1" dirty="0" err="1"/>
              <a:t>Endocrine</a:t>
            </a:r>
            <a:r>
              <a:rPr lang="pt-BR" sz="1400" i="1" dirty="0"/>
              <a:t> Reviews</a:t>
            </a:r>
            <a:r>
              <a:rPr lang="pt-BR" sz="1400" dirty="0"/>
              <a:t>, </a:t>
            </a:r>
            <a:r>
              <a:rPr lang="pt-BR" sz="1400" dirty="0" err="1"/>
              <a:t>December</a:t>
            </a:r>
            <a:r>
              <a:rPr lang="pt-BR" sz="1400" dirty="0"/>
              <a:t> 2018, 39(6):990–1028</a:t>
            </a:r>
            <a:endParaRPr lang="pt-BR" sz="2000" dirty="0">
              <a:latin typeface="Kelson" panose="02000506000000020004" pitchFamily="2" charset="0"/>
            </a:endParaRPr>
          </a:p>
        </p:txBody>
      </p:sp>
    </p:spTree>
    <p:extLst>
      <p:ext uri="{BB962C8B-B14F-4D97-AF65-F5344CB8AC3E}">
        <p14:creationId xmlns:p14="http://schemas.microsoft.com/office/powerpoint/2010/main" val="2501622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F8C49-0045-2F0D-BD6A-F6DC7D1F901A}"/>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FB37CC45-34DC-B1B5-DBC0-906E00399CC5}"/>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5" name="Tabela 4">
            <a:extLst>
              <a:ext uri="{FF2B5EF4-FFF2-40B4-BE49-F238E27FC236}">
                <a16:creationId xmlns:a16="http://schemas.microsoft.com/office/drawing/2014/main" id="{175EEDF5-42F1-8450-9CFE-0AA132D540B1}"/>
              </a:ext>
            </a:extLst>
          </p:cNvPr>
          <p:cNvGraphicFramePr>
            <a:graphicFrameLocks noGrp="1"/>
          </p:cNvGraphicFramePr>
          <p:nvPr>
            <p:extLst>
              <p:ext uri="{D42A27DB-BD31-4B8C-83A1-F6EECF244321}">
                <p14:modId xmlns:p14="http://schemas.microsoft.com/office/powerpoint/2010/main" val="2635797541"/>
              </p:ext>
            </p:extLst>
          </p:nvPr>
        </p:nvGraphicFramePr>
        <p:xfrm>
          <a:off x="1326776" y="2420471"/>
          <a:ext cx="9520517" cy="2743201"/>
        </p:xfrm>
        <a:graphic>
          <a:graphicData uri="http://schemas.openxmlformats.org/drawingml/2006/table">
            <a:tbl>
              <a:tblPr firstRow="1" bandRow="1">
                <a:tableStyleId>{5C22544A-7EE6-4342-B048-85BDC9FD1C3A}</a:tableStyleId>
              </a:tblPr>
              <a:tblGrid>
                <a:gridCol w="3167523">
                  <a:extLst>
                    <a:ext uri="{9D8B030D-6E8A-4147-A177-3AD203B41FA5}">
                      <a16:colId xmlns:a16="http://schemas.microsoft.com/office/drawing/2014/main" val="3396633709"/>
                    </a:ext>
                  </a:extLst>
                </a:gridCol>
                <a:gridCol w="3176497">
                  <a:extLst>
                    <a:ext uri="{9D8B030D-6E8A-4147-A177-3AD203B41FA5}">
                      <a16:colId xmlns:a16="http://schemas.microsoft.com/office/drawing/2014/main" val="2641289347"/>
                    </a:ext>
                  </a:extLst>
                </a:gridCol>
                <a:gridCol w="3176497">
                  <a:extLst>
                    <a:ext uri="{9D8B030D-6E8A-4147-A177-3AD203B41FA5}">
                      <a16:colId xmlns:a16="http://schemas.microsoft.com/office/drawing/2014/main" val="2432954752"/>
                    </a:ext>
                  </a:extLst>
                </a:gridCol>
              </a:tblGrid>
              <a:tr h="474535">
                <a:tc>
                  <a:txBody>
                    <a:bodyPr/>
                    <a:lstStyle/>
                    <a:p>
                      <a:r>
                        <a:rPr lang="pt-BR" dirty="0"/>
                        <a:t>Indicação Clínica</a:t>
                      </a:r>
                    </a:p>
                  </a:txBody>
                  <a:tcPr/>
                </a:tc>
                <a:tc>
                  <a:txBody>
                    <a:bodyPr/>
                    <a:lstStyle/>
                    <a:p>
                      <a:r>
                        <a:rPr lang="pt-BR" dirty="0"/>
                        <a:t>Objetivo</a:t>
                      </a:r>
                    </a:p>
                  </a:txBody>
                  <a:tcPr/>
                </a:tc>
                <a:tc>
                  <a:txBody>
                    <a:bodyPr/>
                    <a:lstStyle/>
                    <a:p>
                      <a:r>
                        <a:rPr lang="pt-BR" dirty="0"/>
                        <a:t>Dose</a:t>
                      </a:r>
                    </a:p>
                  </a:txBody>
                  <a:tcPr/>
                </a:tc>
                <a:extLst>
                  <a:ext uri="{0D108BD9-81ED-4DB2-BD59-A6C34878D82A}">
                    <a16:rowId xmlns:a16="http://schemas.microsoft.com/office/drawing/2014/main" val="2818419950"/>
                  </a:ext>
                </a:extLst>
              </a:tr>
              <a:tr h="1053077">
                <a:tc>
                  <a:txBody>
                    <a:bodyPr/>
                    <a:lstStyle/>
                    <a:p>
                      <a:r>
                        <a:rPr lang="pt-BR" sz="1600" dirty="0"/>
                        <a:t>Saúde Geral (Antioxidante, Suporte Mitocondrial, Saúde Celular)</a:t>
                      </a:r>
                    </a:p>
                  </a:txBody>
                  <a:tcPr/>
                </a:tc>
                <a:tc>
                  <a:txBody>
                    <a:bodyPr/>
                    <a:lstStyle/>
                    <a:p>
                      <a:r>
                        <a:rPr lang="pt-BR" sz="1600" dirty="0"/>
                        <a:t>Reposição conforme diminuição da produção com a idade</a:t>
                      </a:r>
                    </a:p>
                  </a:txBody>
                  <a:tcPr/>
                </a:tc>
                <a:tc>
                  <a:txBody>
                    <a:bodyPr/>
                    <a:lstStyle/>
                    <a:p>
                      <a:r>
                        <a:rPr lang="pt-BR" sz="1600" dirty="0"/>
                        <a:t>Dose fisiológica (0,3 – 1mg diário)</a:t>
                      </a:r>
                    </a:p>
                  </a:txBody>
                  <a:tcPr/>
                </a:tc>
                <a:extLst>
                  <a:ext uri="{0D108BD9-81ED-4DB2-BD59-A6C34878D82A}">
                    <a16:rowId xmlns:a16="http://schemas.microsoft.com/office/drawing/2014/main" val="1642794658"/>
                  </a:ext>
                </a:extLst>
              </a:tr>
              <a:tr h="741054">
                <a:tc>
                  <a:txBody>
                    <a:bodyPr/>
                    <a:lstStyle/>
                    <a:p>
                      <a:r>
                        <a:rPr lang="pt-BR" sz="1600" dirty="0"/>
                        <a:t>Ajuste de Fase e </a:t>
                      </a:r>
                      <a:r>
                        <a:rPr lang="pt-BR" sz="1600" dirty="0" err="1"/>
                        <a:t>Jetlag</a:t>
                      </a:r>
                      <a:endParaRPr lang="pt-BR" sz="1600" dirty="0"/>
                    </a:p>
                  </a:txBody>
                  <a:tcPr/>
                </a:tc>
                <a:tc>
                  <a:txBody>
                    <a:bodyPr/>
                    <a:lstStyle/>
                    <a:p>
                      <a:r>
                        <a:rPr lang="pt-BR" sz="1600" dirty="0"/>
                        <a:t>Realinhamento do Ciclo Circadiano</a:t>
                      </a:r>
                    </a:p>
                  </a:txBody>
                  <a:tcPr/>
                </a:tc>
                <a:tc>
                  <a:txBody>
                    <a:bodyPr/>
                    <a:lstStyle/>
                    <a:p>
                      <a:r>
                        <a:rPr lang="pt-BR" sz="1600" dirty="0"/>
                        <a:t>0,5 – 6mg</a:t>
                      </a:r>
                    </a:p>
                  </a:txBody>
                  <a:tcPr/>
                </a:tc>
                <a:extLst>
                  <a:ext uri="{0D108BD9-81ED-4DB2-BD59-A6C34878D82A}">
                    <a16:rowId xmlns:a16="http://schemas.microsoft.com/office/drawing/2014/main" val="253714132"/>
                  </a:ext>
                </a:extLst>
              </a:tr>
              <a:tr h="474535">
                <a:tc>
                  <a:txBody>
                    <a:bodyPr/>
                    <a:lstStyle/>
                    <a:p>
                      <a:r>
                        <a:rPr lang="pt-BR" sz="1600" dirty="0"/>
                        <a:t>Suporte de Sono</a:t>
                      </a:r>
                    </a:p>
                  </a:txBody>
                  <a:tcPr/>
                </a:tc>
                <a:tc>
                  <a:txBody>
                    <a:bodyPr/>
                    <a:lstStyle/>
                    <a:p>
                      <a:r>
                        <a:rPr lang="pt-BR" sz="1600" dirty="0"/>
                        <a:t>Auxílio Padrão de Sono</a:t>
                      </a:r>
                    </a:p>
                  </a:txBody>
                  <a:tcPr/>
                </a:tc>
                <a:tc>
                  <a:txBody>
                    <a:bodyPr/>
                    <a:lstStyle/>
                    <a:p>
                      <a:r>
                        <a:rPr lang="pt-BR" sz="1600" dirty="0"/>
                        <a:t>0,3 – 0,6mg</a:t>
                      </a:r>
                    </a:p>
                  </a:txBody>
                  <a:tcPr/>
                </a:tc>
                <a:extLst>
                  <a:ext uri="{0D108BD9-81ED-4DB2-BD59-A6C34878D82A}">
                    <a16:rowId xmlns:a16="http://schemas.microsoft.com/office/drawing/2014/main" val="832374880"/>
                  </a:ext>
                </a:extLst>
              </a:tr>
            </a:tbl>
          </a:graphicData>
        </a:graphic>
      </p:graphicFrame>
      <p:sp>
        <p:nvSpPr>
          <p:cNvPr id="6" name="CaixaDeTexto 5">
            <a:extLst>
              <a:ext uri="{FF2B5EF4-FFF2-40B4-BE49-F238E27FC236}">
                <a16:creationId xmlns:a16="http://schemas.microsoft.com/office/drawing/2014/main" id="{EE9DB09A-6836-FAF7-6905-7EF533E29A6D}"/>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chemeClr val="bg1"/>
                </a:solidFill>
                <a:latin typeface="Okana Black Oblique" pitchFamily="2" charset="0"/>
              </a:rPr>
              <a:t>Resumo Dose e Indicação</a:t>
            </a:r>
          </a:p>
        </p:txBody>
      </p:sp>
      <p:sp>
        <p:nvSpPr>
          <p:cNvPr id="8" name="CaixaDeTexto 7">
            <a:extLst>
              <a:ext uri="{FF2B5EF4-FFF2-40B4-BE49-F238E27FC236}">
                <a16:creationId xmlns:a16="http://schemas.microsoft.com/office/drawing/2014/main" id="{E67098E2-1B23-4985-A4DB-59DB5C5329A7}"/>
              </a:ext>
            </a:extLst>
          </p:cNvPr>
          <p:cNvSpPr txBox="1"/>
          <p:nvPr/>
        </p:nvSpPr>
        <p:spPr>
          <a:xfrm>
            <a:off x="117489" y="6402647"/>
            <a:ext cx="11957019" cy="307777"/>
          </a:xfrm>
          <a:prstGeom prst="rect">
            <a:avLst/>
          </a:prstGeom>
          <a:noFill/>
        </p:spPr>
        <p:txBody>
          <a:bodyPr wrap="square" rtlCol="0">
            <a:spAutoFit/>
          </a:bodyPr>
          <a:lstStyle/>
          <a:p>
            <a:r>
              <a:rPr lang="pt-BR" sz="1400" dirty="0" err="1">
                <a:latin typeface="Kelson" panose="02000506000000020004" pitchFamily="2" charset="0"/>
              </a:rPr>
              <a:t>Minich</a:t>
            </a:r>
            <a:r>
              <a:rPr lang="pt-BR" sz="1400" dirty="0">
                <a:latin typeface="Kelson" panose="02000506000000020004" pitchFamily="2" charset="0"/>
              </a:rPr>
              <a:t> et al. </a:t>
            </a:r>
            <a:r>
              <a:rPr lang="pt-BR" sz="1400" dirty="0" err="1">
                <a:latin typeface="Kelson" panose="02000506000000020004" pitchFamily="2" charset="0"/>
              </a:rPr>
              <a:t>Nutrients</a:t>
            </a:r>
            <a:r>
              <a:rPr lang="pt-BR" sz="1400" dirty="0">
                <a:latin typeface="Kelson" panose="02000506000000020004" pitchFamily="2" charset="0"/>
              </a:rPr>
              <a:t> 2022; 14:3934</a:t>
            </a:r>
            <a:endParaRPr lang="pt-BR" sz="2000" dirty="0">
              <a:latin typeface="Kelson" panose="02000506000000020004" pitchFamily="2" charset="0"/>
            </a:endParaRPr>
          </a:p>
        </p:txBody>
      </p:sp>
    </p:spTree>
    <p:extLst>
      <p:ext uri="{BB962C8B-B14F-4D97-AF65-F5344CB8AC3E}">
        <p14:creationId xmlns:p14="http://schemas.microsoft.com/office/powerpoint/2010/main" val="3714155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6D5E6-402A-4023-33C9-8F1ACAC6278F}"/>
            </a:ext>
          </a:extLst>
        </p:cNvPr>
        <p:cNvGrpSpPr/>
        <p:nvPr/>
      </p:nvGrpSpPr>
      <p:grpSpPr>
        <a:xfrm>
          <a:off x="0" y="0"/>
          <a:ext cx="0" cy="0"/>
          <a:chOff x="0" y="0"/>
          <a:chExt cx="0" cy="0"/>
        </a:xfrm>
      </p:grpSpPr>
      <p:sp>
        <p:nvSpPr>
          <p:cNvPr id="40" name="Rectangle: Rounded Corners 5">
            <a:extLst>
              <a:ext uri="{FF2B5EF4-FFF2-40B4-BE49-F238E27FC236}">
                <a16:creationId xmlns:a16="http://schemas.microsoft.com/office/drawing/2014/main" id="{71AF9EF2-F056-6896-F4A4-6E3DE34880A6}"/>
              </a:ext>
            </a:extLst>
          </p:cNvPr>
          <p:cNvSpPr/>
          <p:nvPr/>
        </p:nvSpPr>
        <p:spPr>
          <a:xfrm>
            <a:off x="635000" y="1403410"/>
            <a:ext cx="10922000" cy="3904024"/>
          </a:xfrm>
          <a:prstGeom prst="roundRect">
            <a:avLst>
              <a:gd name="adj" fmla="val 10161"/>
            </a:avLst>
          </a:prstGeom>
          <a:solidFill>
            <a:schemeClr val="bg1"/>
          </a:solidFill>
          <a:ln>
            <a:noFill/>
          </a:ln>
          <a:effectLst>
            <a:outerShdw blurRad="533400" dist="152400" dir="5400000" sx="97000" sy="97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4" name="Agrupar 3">
            <a:extLst>
              <a:ext uri="{FF2B5EF4-FFF2-40B4-BE49-F238E27FC236}">
                <a16:creationId xmlns:a16="http://schemas.microsoft.com/office/drawing/2014/main" id="{AAC1EA85-1E15-AF24-A093-BF7085528CD0}"/>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480BF9B6-5C96-4DD7-3C64-81DCD3024766}"/>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EF0F5EB5-C1F1-403B-0F37-C733996E2965}"/>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995276EA-DA90-F12A-78AD-C1BDF88D462A}"/>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27749567-F9F7-B692-9F3A-B4E20FCE6CD1}"/>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3" name="CaixaDeTexto 12">
            <a:extLst>
              <a:ext uri="{FF2B5EF4-FFF2-40B4-BE49-F238E27FC236}">
                <a16:creationId xmlns:a16="http://schemas.microsoft.com/office/drawing/2014/main" id="{403B7DFD-7E4B-A1C5-26F7-BE97E6954A5E}"/>
              </a:ext>
            </a:extLst>
          </p:cNvPr>
          <p:cNvSpPr txBox="1"/>
          <p:nvPr/>
        </p:nvSpPr>
        <p:spPr>
          <a:xfrm>
            <a:off x="112327" y="5442571"/>
            <a:ext cx="11957019" cy="307777"/>
          </a:xfrm>
          <a:prstGeom prst="rect">
            <a:avLst/>
          </a:prstGeom>
          <a:noFill/>
        </p:spPr>
        <p:txBody>
          <a:bodyPr wrap="square" rtlCol="0">
            <a:spAutoFit/>
          </a:bodyPr>
          <a:lstStyle/>
          <a:p>
            <a:r>
              <a:rPr lang="pt-BR" sz="1400" dirty="0">
                <a:latin typeface="Kelson" panose="02000506000000020004" pitchFamily="2" charset="0"/>
              </a:rPr>
              <a:t>Erland et al. J Clin </a:t>
            </a:r>
            <a:r>
              <a:rPr lang="pt-BR" sz="1400" dirty="0" err="1">
                <a:latin typeface="Kelson" panose="02000506000000020004" pitchFamily="2" charset="0"/>
              </a:rPr>
              <a:t>Sleep</a:t>
            </a:r>
            <a:r>
              <a:rPr lang="pt-BR" sz="1400" dirty="0">
                <a:latin typeface="Kelson" panose="02000506000000020004" pitchFamily="2" charset="0"/>
              </a:rPr>
              <a:t> Med. 2017 </a:t>
            </a:r>
            <a:r>
              <a:rPr lang="pt-BR" sz="1400" dirty="0" err="1">
                <a:latin typeface="Kelson" panose="02000506000000020004" pitchFamily="2" charset="0"/>
              </a:rPr>
              <a:t>Feb</a:t>
            </a:r>
            <a:r>
              <a:rPr lang="pt-BR" sz="1400" dirty="0">
                <a:latin typeface="Kelson" panose="02000506000000020004" pitchFamily="2" charset="0"/>
              </a:rPr>
              <a:t> 15;13(2):275-281</a:t>
            </a:r>
            <a:endParaRPr lang="pt-BR" sz="2000" dirty="0">
              <a:latin typeface="Kelson" panose="02000506000000020004" pitchFamily="2" charset="0"/>
            </a:endParaRPr>
          </a:p>
        </p:txBody>
      </p:sp>
      <p:pic>
        <p:nvPicPr>
          <p:cNvPr id="11" name="Imagem 10">
            <a:extLst>
              <a:ext uri="{FF2B5EF4-FFF2-40B4-BE49-F238E27FC236}">
                <a16:creationId xmlns:a16="http://schemas.microsoft.com/office/drawing/2014/main" id="{CC261F40-3D31-B30B-214F-A0A55899F45D}"/>
              </a:ext>
            </a:extLst>
          </p:cNvPr>
          <p:cNvPicPr>
            <a:picLocks noChangeAspect="1"/>
          </p:cNvPicPr>
          <p:nvPr/>
        </p:nvPicPr>
        <p:blipFill>
          <a:blip r:embed="rId5"/>
          <a:stretch>
            <a:fillRect/>
          </a:stretch>
        </p:blipFill>
        <p:spPr>
          <a:xfrm>
            <a:off x="253228" y="278112"/>
            <a:ext cx="5443355" cy="4918294"/>
          </a:xfrm>
          <a:prstGeom prst="rect">
            <a:avLst/>
          </a:prstGeom>
        </p:spPr>
      </p:pic>
      <p:pic>
        <p:nvPicPr>
          <p:cNvPr id="12" name="Imagem 11">
            <a:extLst>
              <a:ext uri="{FF2B5EF4-FFF2-40B4-BE49-F238E27FC236}">
                <a16:creationId xmlns:a16="http://schemas.microsoft.com/office/drawing/2014/main" id="{6D85C337-5140-3825-B479-9FEA1F987410}"/>
              </a:ext>
            </a:extLst>
          </p:cNvPr>
          <p:cNvPicPr>
            <a:picLocks noChangeAspect="1"/>
          </p:cNvPicPr>
          <p:nvPr/>
        </p:nvPicPr>
        <p:blipFill>
          <a:blip r:embed="rId6"/>
          <a:stretch>
            <a:fillRect/>
          </a:stretch>
        </p:blipFill>
        <p:spPr>
          <a:xfrm>
            <a:off x="6340713" y="208639"/>
            <a:ext cx="4947115" cy="5877342"/>
          </a:xfrm>
          <a:prstGeom prst="rect">
            <a:avLst/>
          </a:prstGeom>
        </p:spPr>
      </p:pic>
    </p:spTree>
    <p:extLst>
      <p:ext uri="{BB962C8B-B14F-4D97-AF65-F5344CB8AC3E}">
        <p14:creationId xmlns:p14="http://schemas.microsoft.com/office/powerpoint/2010/main" val="27756588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4F144-DF9D-346E-EC09-AA6C564E7107}"/>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2368549B-4777-BBF7-77B3-1E1E19E1FC60}"/>
              </a:ext>
            </a:extLst>
          </p:cNvPr>
          <p:cNvSpPr/>
          <p:nvPr/>
        </p:nvSpPr>
        <p:spPr>
          <a:xfrm>
            <a:off x="1182413" y="0"/>
            <a:ext cx="9827172" cy="1618593"/>
          </a:xfrm>
          <a:prstGeom prst="parallelogram">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5BC8352E-C2E2-7F0D-9C6A-EC684A9885D9}"/>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chemeClr val="bg1"/>
                </a:solidFill>
                <a:latin typeface="Okana Black Oblique" pitchFamily="2" charset="0"/>
              </a:rPr>
              <a:t>Segurança da suplementação</a:t>
            </a:r>
          </a:p>
        </p:txBody>
      </p:sp>
      <p:pic>
        <p:nvPicPr>
          <p:cNvPr id="6" name="Imagem 5">
            <a:extLst>
              <a:ext uri="{FF2B5EF4-FFF2-40B4-BE49-F238E27FC236}">
                <a16:creationId xmlns:a16="http://schemas.microsoft.com/office/drawing/2014/main" id="{B23E95E3-E614-427D-C359-4BB0D5E68C32}"/>
              </a:ext>
            </a:extLst>
          </p:cNvPr>
          <p:cNvPicPr>
            <a:picLocks noChangeAspect="1"/>
          </p:cNvPicPr>
          <p:nvPr/>
        </p:nvPicPr>
        <p:blipFill>
          <a:blip r:embed="rId3"/>
          <a:stretch>
            <a:fillRect/>
          </a:stretch>
        </p:blipFill>
        <p:spPr>
          <a:xfrm>
            <a:off x="381001" y="2491495"/>
            <a:ext cx="4485412" cy="2516603"/>
          </a:xfrm>
          <a:prstGeom prst="rect">
            <a:avLst/>
          </a:prstGeom>
        </p:spPr>
      </p:pic>
      <p:pic>
        <p:nvPicPr>
          <p:cNvPr id="8" name="Imagem 7">
            <a:extLst>
              <a:ext uri="{FF2B5EF4-FFF2-40B4-BE49-F238E27FC236}">
                <a16:creationId xmlns:a16="http://schemas.microsoft.com/office/drawing/2014/main" id="{E212600C-2338-302A-BFD1-6E3224ABC881}"/>
              </a:ext>
            </a:extLst>
          </p:cNvPr>
          <p:cNvPicPr>
            <a:picLocks noChangeAspect="1"/>
          </p:cNvPicPr>
          <p:nvPr/>
        </p:nvPicPr>
        <p:blipFill>
          <a:blip r:embed="rId4"/>
          <a:stretch>
            <a:fillRect/>
          </a:stretch>
        </p:blipFill>
        <p:spPr>
          <a:xfrm>
            <a:off x="4962647" y="1986746"/>
            <a:ext cx="7155534" cy="4160836"/>
          </a:xfrm>
          <a:prstGeom prst="rect">
            <a:avLst/>
          </a:prstGeom>
        </p:spPr>
      </p:pic>
    </p:spTree>
    <p:extLst>
      <p:ext uri="{BB962C8B-B14F-4D97-AF65-F5344CB8AC3E}">
        <p14:creationId xmlns:p14="http://schemas.microsoft.com/office/powerpoint/2010/main" val="7267867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F62FB-E8D9-0CE1-29E8-7A7BFE4C6A8A}"/>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E8D41C24-5682-7786-C21B-C244AAB01B67}"/>
              </a:ext>
            </a:extLst>
          </p:cNvPr>
          <p:cNvSpPr/>
          <p:nvPr/>
        </p:nvSpPr>
        <p:spPr>
          <a:xfrm>
            <a:off x="1182413" y="0"/>
            <a:ext cx="9827172" cy="1618593"/>
          </a:xfrm>
          <a:prstGeom prst="parallelogram">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C43A7D7B-130E-B324-08DE-FFCD65DD2A0E}"/>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chemeClr val="bg1"/>
                </a:solidFill>
                <a:latin typeface="Okana Black Oblique" pitchFamily="2" charset="0"/>
              </a:rPr>
              <a:t>Segurança da suplementação</a:t>
            </a:r>
          </a:p>
        </p:txBody>
      </p:sp>
      <p:pic>
        <p:nvPicPr>
          <p:cNvPr id="5" name="Imagem 4" descr="Tabela&#10;&#10;Descrição gerada automaticamente">
            <a:extLst>
              <a:ext uri="{FF2B5EF4-FFF2-40B4-BE49-F238E27FC236}">
                <a16:creationId xmlns:a16="http://schemas.microsoft.com/office/drawing/2014/main" id="{02DC169B-093B-EC1D-2222-FBA5A30C6DE1}"/>
              </a:ext>
            </a:extLst>
          </p:cNvPr>
          <p:cNvPicPr>
            <a:picLocks noChangeAspect="1"/>
          </p:cNvPicPr>
          <p:nvPr/>
        </p:nvPicPr>
        <p:blipFill>
          <a:blip r:embed="rId3"/>
          <a:stretch>
            <a:fillRect/>
          </a:stretch>
        </p:blipFill>
        <p:spPr>
          <a:xfrm>
            <a:off x="2000147" y="1751969"/>
            <a:ext cx="8191705" cy="4586694"/>
          </a:xfrm>
          <a:prstGeom prst="rect">
            <a:avLst/>
          </a:prstGeom>
        </p:spPr>
      </p:pic>
      <p:sp>
        <p:nvSpPr>
          <p:cNvPr id="7" name="CaixaDeTexto 6">
            <a:extLst>
              <a:ext uri="{FF2B5EF4-FFF2-40B4-BE49-F238E27FC236}">
                <a16:creationId xmlns:a16="http://schemas.microsoft.com/office/drawing/2014/main" id="{6290CFB5-22B4-BB9C-ED66-53FB8AD222BD}"/>
              </a:ext>
            </a:extLst>
          </p:cNvPr>
          <p:cNvSpPr txBox="1"/>
          <p:nvPr/>
        </p:nvSpPr>
        <p:spPr>
          <a:xfrm>
            <a:off x="117489" y="6402647"/>
            <a:ext cx="11957019" cy="307777"/>
          </a:xfrm>
          <a:prstGeom prst="rect">
            <a:avLst/>
          </a:prstGeom>
          <a:noFill/>
        </p:spPr>
        <p:txBody>
          <a:bodyPr wrap="square" rtlCol="0">
            <a:spAutoFit/>
          </a:bodyPr>
          <a:lstStyle/>
          <a:p>
            <a:r>
              <a:rPr lang="pt-BR" sz="1400" b="0" i="0" dirty="0" err="1">
                <a:solidFill>
                  <a:srgbClr val="212121"/>
                </a:solidFill>
                <a:effectLst/>
                <a:latin typeface="Roboto" panose="020F0502020204030204" pitchFamily="34" charset="0"/>
              </a:rPr>
              <a:t>Tuft</a:t>
            </a:r>
            <a:r>
              <a:rPr lang="pt-BR" sz="1400" b="0" i="0" dirty="0">
                <a:solidFill>
                  <a:srgbClr val="212121"/>
                </a:solidFill>
                <a:effectLst/>
                <a:latin typeface="Roboto" panose="020F0502020204030204" pitchFamily="34" charset="0"/>
              </a:rPr>
              <a:t> et al. </a:t>
            </a:r>
            <a:r>
              <a:rPr lang="pt-BR" sz="1400" b="0" i="1" dirty="0">
                <a:solidFill>
                  <a:srgbClr val="212121"/>
                </a:solidFill>
                <a:effectLst/>
                <a:latin typeface="Roboto" panose="020F0502020204030204" pitchFamily="34" charset="0"/>
              </a:rPr>
              <a:t>Clin </a:t>
            </a:r>
            <a:r>
              <a:rPr lang="pt-BR" sz="1400" b="0" i="1" dirty="0" err="1">
                <a:solidFill>
                  <a:srgbClr val="212121"/>
                </a:solidFill>
                <a:effectLst/>
                <a:latin typeface="Roboto" panose="020F0502020204030204" pitchFamily="34" charset="0"/>
              </a:rPr>
              <a:t>Interv</a:t>
            </a:r>
            <a:r>
              <a:rPr lang="pt-BR" sz="1400" b="0" i="1" dirty="0">
                <a:solidFill>
                  <a:srgbClr val="212121"/>
                </a:solidFill>
                <a:effectLst/>
                <a:latin typeface="Roboto" panose="020F0502020204030204" pitchFamily="34" charset="0"/>
              </a:rPr>
              <a:t> </a:t>
            </a:r>
            <a:r>
              <a:rPr lang="pt-BR" sz="1400" b="0" i="1" dirty="0" err="1">
                <a:solidFill>
                  <a:srgbClr val="212121"/>
                </a:solidFill>
                <a:effectLst/>
                <a:latin typeface="Roboto" panose="020F0502020204030204" pitchFamily="34" charset="0"/>
              </a:rPr>
              <a:t>Aging</a:t>
            </a:r>
            <a:r>
              <a:rPr lang="pt-BR" sz="1400" b="0" i="0" dirty="0">
                <a:solidFill>
                  <a:srgbClr val="212121"/>
                </a:solidFill>
                <a:effectLst/>
                <a:latin typeface="Roboto" panose="020F0502020204030204" pitchFamily="34" charset="0"/>
              </a:rPr>
              <a:t>. 2023;18:49-59.</a:t>
            </a:r>
            <a:endParaRPr lang="pt-BR" sz="1400" dirty="0"/>
          </a:p>
        </p:txBody>
      </p:sp>
    </p:spTree>
    <p:extLst>
      <p:ext uri="{BB962C8B-B14F-4D97-AF65-F5344CB8AC3E}">
        <p14:creationId xmlns:p14="http://schemas.microsoft.com/office/powerpoint/2010/main" val="8746346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26B57-3BDA-1077-4EA3-6835551114CB}"/>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2F5A5540-CB60-3746-84E1-ADC86317A1C3}"/>
              </a:ext>
            </a:extLst>
          </p:cNvPr>
          <p:cNvSpPr/>
          <p:nvPr/>
        </p:nvSpPr>
        <p:spPr>
          <a:xfrm>
            <a:off x="1182413" y="0"/>
            <a:ext cx="9827172" cy="1618593"/>
          </a:xfrm>
          <a:prstGeom prst="parallelogram">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BE190E59-650D-F43D-D6E7-B835AD0DB490}"/>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chemeClr val="bg1"/>
                </a:solidFill>
                <a:latin typeface="Okana Black Oblique" pitchFamily="2" charset="0"/>
              </a:rPr>
              <a:t>Contraindicações</a:t>
            </a:r>
          </a:p>
        </p:txBody>
      </p:sp>
      <p:pic>
        <p:nvPicPr>
          <p:cNvPr id="4" name="Imagem 3">
            <a:extLst>
              <a:ext uri="{FF2B5EF4-FFF2-40B4-BE49-F238E27FC236}">
                <a16:creationId xmlns:a16="http://schemas.microsoft.com/office/drawing/2014/main" id="{A3C78F1E-6F1F-1615-E8FD-B984851AD3E0}"/>
              </a:ext>
            </a:extLst>
          </p:cNvPr>
          <p:cNvPicPr>
            <a:picLocks noChangeAspect="1"/>
          </p:cNvPicPr>
          <p:nvPr/>
        </p:nvPicPr>
        <p:blipFill>
          <a:blip r:embed="rId3"/>
          <a:stretch>
            <a:fillRect/>
          </a:stretch>
        </p:blipFill>
        <p:spPr>
          <a:xfrm>
            <a:off x="1787184" y="1751969"/>
            <a:ext cx="8617632" cy="2476495"/>
          </a:xfrm>
          <a:prstGeom prst="rect">
            <a:avLst/>
          </a:prstGeom>
        </p:spPr>
      </p:pic>
      <p:sp>
        <p:nvSpPr>
          <p:cNvPr id="9" name="CaixaDeTexto 8">
            <a:extLst>
              <a:ext uri="{FF2B5EF4-FFF2-40B4-BE49-F238E27FC236}">
                <a16:creationId xmlns:a16="http://schemas.microsoft.com/office/drawing/2014/main" id="{F4791D71-7066-9CA4-E406-D7304BAD018B}"/>
              </a:ext>
            </a:extLst>
          </p:cNvPr>
          <p:cNvSpPr txBox="1"/>
          <p:nvPr/>
        </p:nvSpPr>
        <p:spPr>
          <a:xfrm>
            <a:off x="1249678" y="4228464"/>
            <a:ext cx="9692640" cy="1569660"/>
          </a:xfrm>
          <a:prstGeom prst="rect">
            <a:avLst/>
          </a:prstGeom>
          <a:noFill/>
        </p:spPr>
        <p:txBody>
          <a:bodyPr wrap="square" rtlCol="0">
            <a:spAutoFit/>
          </a:bodyPr>
          <a:lstStyle/>
          <a:p>
            <a:pPr algn="ctr"/>
            <a:r>
              <a:rPr lang="pt-BR" sz="3200" dirty="0">
                <a:solidFill>
                  <a:srgbClr val="FF0000"/>
                </a:solidFill>
                <a:latin typeface="Kelson" panose="02000506000000020004" pitchFamily="2" charset="0"/>
              </a:rPr>
              <a:t>Não é recomendado o uso em associação a m</a:t>
            </a:r>
            <a:r>
              <a:rPr lang="pt-BR" sz="3200" dirty="0">
                <a:solidFill>
                  <a:srgbClr val="FF0000"/>
                </a:solidFill>
                <a:effectLst/>
                <a:latin typeface="Kelson" panose="02000506000000020004" pitchFamily="2" charset="0"/>
              </a:rPr>
              <a:t>edicamentos inibidores de Citocromo P450:</a:t>
            </a:r>
          </a:p>
          <a:p>
            <a:pPr algn="ctr"/>
            <a:r>
              <a:rPr lang="pt-BR" sz="3200" dirty="0">
                <a:solidFill>
                  <a:srgbClr val="FF0000"/>
                </a:solidFill>
                <a:effectLst/>
                <a:latin typeface="Kelson" panose="02000506000000020004" pitchFamily="2" charset="0"/>
              </a:rPr>
              <a:t>propranolol, risperidona, fluoxetina, </a:t>
            </a:r>
            <a:r>
              <a:rPr lang="pt-BR" sz="3200" dirty="0" err="1">
                <a:solidFill>
                  <a:srgbClr val="FF0000"/>
                </a:solidFill>
                <a:effectLst/>
                <a:latin typeface="Kelson" panose="02000506000000020004" pitchFamily="2" charset="0"/>
              </a:rPr>
              <a:t>fenitoína</a:t>
            </a:r>
            <a:r>
              <a:rPr lang="pt-BR" sz="3200" dirty="0">
                <a:solidFill>
                  <a:srgbClr val="FF0000"/>
                </a:solidFill>
                <a:effectLst/>
                <a:latin typeface="Kelson" panose="02000506000000020004" pitchFamily="2" charset="0"/>
              </a:rPr>
              <a:t> e varfarina</a:t>
            </a:r>
          </a:p>
        </p:txBody>
      </p:sp>
    </p:spTree>
    <p:extLst>
      <p:ext uri="{BB962C8B-B14F-4D97-AF65-F5344CB8AC3E}">
        <p14:creationId xmlns:p14="http://schemas.microsoft.com/office/powerpoint/2010/main" val="2507416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81AB4-E181-E21B-2378-7A2172284DB1}"/>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4A46D956-B6D8-9874-C23E-4723D85D9AC5}"/>
              </a:ext>
            </a:extLst>
          </p:cNvPr>
          <p:cNvSpPr/>
          <p:nvPr/>
        </p:nvSpPr>
        <p:spPr>
          <a:xfrm>
            <a:off x="1182413" y="0"/>
            <a:ext cx="9827172" cy="1618593"/>
          </a:xfrm>
          <a:prstGeom prst="parallelogram">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644902C7-DB28-3E31-34DC-94C6A24B4954}"/>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chemeClr val="bg1"/>
                </a:solidFill>
                <a:latin typeface="Okana Black Oblique" pitchFamily="2" charset="0"/>
              </a:rPr>
              <a:t>Contraindicações: antidepressivos</a:t>
            </a:r>
          </a:p>
        </p:txBody>
      </p:sp>
      <p:pic>
        <p:nvPicPr>
          <p:cNvPr id="5" name="Imagem 4">
            <a:extLst>
              <a:ext uri="{FF2B5EF4-FFF2-40B4-BE49-F238E27FC236}">
                <a16:creationId xmlns:a16="http://schemas.microsoft.com/office/drawing/2014/main" id="{63DE02F3-CBC1-18AD-B84A-EBC82FA58D70}"/>
              </a:ext>
            </a:extLst>
          </p:cNvPr>
          <p:cNvPicPr>
            <a:picLocks noChangeAspect="1"/>
          </p:cNvPicPr>
          <p:nvPr/>
        </p:nvPicPr>
        <p:blipFill>
          <a:blip r:embed="rId3"/>
          <a:stretch>
            <a:fillRect/>
          </a:stretch>
        </p:blipFill>
        <p:spPr>
          <a:xfrm>
            <a:off x="798707" y="1884664"/>
            <a:ext cx="10594585" cy="4440285"/>
          </a:xfrm>
          <a:prstGeom prst="rect">
            <a:avLst/>
          </a:prstGeom>
        </p:spPr>
      </p:pic>
    </p:spTree>
    <p:extLst>
      <p:ext uri="{BB962C8B-B14F-4D97-AF65-F5344CB8AC3E}">
        <p14:creationId xmlns:p14="http://schemas.microsoft.com/office/powerpoint/2010/main" val="10691272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D52E9-AD5E-B665-2273-1EA575CB4DA6}"/>
            </a:ext>
          </a:extLst>
        </p:cNvPr>
        <p:cNvGrpSpPr/>
        <p:nvPr/>
      </p:nvGrpSpPr>
      <p:grpSpPr>
        <a:xfrm>
          <a:off x="0" y="0"/>
          <a:ext cx="0" cy="0"/>
          <a:chOff x="0" y="0"/>
          <a:chExt cx="0" cy="0"/>
        </a:xfrm>
      </p:grpSpPr>
      <p:sp>
        <p:nvSpPr>
          <p:cNvPr id="40" name="Rectangle: Rounded Corners 5">
            <a:extLst>
              <a:ext uri="{FF2B5EF4-FFF2-40B4-BE49-F238E27FC236}">
                <a16:creationId xmlns:a16="http://schemas.microsoft.com/office/drawing/2014/main" id="{66AC58A9-5BE3-19EA-2424-3AC2CCF615BD}"/>
              </a:ext>
            </a:extLst>
          </p:cNvPr>
          <p:cNvSpPr/>
          <p:nvPr/>
        </p:nvSpPr>
        <p:spPr>
          <a:xfrm>
            <a:off x="635000" y="1403410"/>
            <a:ext cx="10922000" cy="3904024"/>
          </a:xfrm>
          <a:prstGeom prst="roundRect">
            <a:avLst>
              <a:gd name="adj" fmla="val 10161"/>
            </a:avLst>
          </a:prstGeom>
          <a:solidFill>
            <a:schemeClr val="bg1"/>
          </a:solidFill>
          <a:ln>
            <a:noFill/>
          </a:ln>
          <a:effectLst>
            <a:outerShdw blurRad="533400" dist="152400" dir="5400000" sx="97000" sy="97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4" name="Agrupar 3">
            <a:extLst>
              <a:ext uri="{FF2B5EF4-FFF2-40B4-BE49-F238E27FC236}">
                <a16:creationId xmlns:a16="http://schemas.microsoft.com/office/drawing/2014/main" id="{4119AF05-AD79-2C82-B3C2-D40C2F0E297E}"/>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A75B14A8-3F20-C5E4-D9C0-B0D9503676BF}"/>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FBA02CE9-DAB5-B522-12B9-0ECEF5C27B32}"/>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D38C231A-B4BC-D83E-1566-D71D1AE9D632}"/>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3C4C6043-E134-A808-98C7-47EF523C90DC}"/>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3" name="CaixaDeTexto 12">
            <a:extLst>
              <a:ext uri="{FF2B5EF4-FFF2-40B4-BE49-F238E27FC236}">
                <a16:creationId xmlns:a16="http://schemas.microsoft.com/office/drawing/2014/main" id="{47D5CC45-6F64-E8F5-A16A-1063DB9372ED}"/>
              </a:ext>
            </a:extLst>
          </p:cNvPr>
          <p:cNvSpPr txBox="1"/>
          <p:nvPr/>
        </p:nvSpPr>
        <p:spPr>
          <a:xfrm>
            <a:off x="112327" y="5442571"/>
            <a:ext cx="11957019" cy="307777"/>
          </a:xfrm>
          <a:prstGeom prst="rect">
            <a:avLst/>
          </a:prstGeom>
          <a:noFill/>
        </p:spPr>
        <p:txBody>
          <a:bodyPr wrap="square" rtlCol="0">
            <a:spAutoFit/>
          </a:bodyPr>
          <a:lstStyle/>
          <a:p>
            <a:r>
              <a:rPr lang="pt-BR" sz="1400" dirty="0" err="1">
                <a:latin typeface="Kelson" panose="02000506000000020004" pitchFamily="2" charset="0"/>
              </a:rPr>
              <a:t>Harter</a:t>
            </a:r>
            <a:r>
              <a:rPr lang="pt-BR" sz="1400" dirty="0">
                <a:latin typeface="Kelson" panose="02000506000000020004" pitchFamily="2" charset="0"/>
              </a:rPr>
              <a:t> et al. J Clin </a:t>
            </a:r>
            <a:r>
              <a:rPr lang="pt-BR" sz="1400" dirty="0" err="1">
                <a:latin typeface="Kelson" panose="02000506000000020004" pitchFamily="2" charset="0"/>
              </a:rPr>
              <a:t>Pyschopharmacol</a:t>
            </a:r>
            <a:r>
              <a:rPr lang="pt-BR" sz="1400" dirty="0">
                <a:latin typeface="Kelson" panose="02000506000000020004" pitchFamily="2" charset="0"/>
              </a:rPr>
              <a:t> 2011; 21.</a:t>
            </a:r>
            <a:endParaRPr lang="pt-BR" sz="2000" dirty="0">
              <a:latin typeface="Kelson" panose="02000506000000020004" pitchFamily="2" charset="0"/>
            </a:endParaRPr>
          </a:p>
        </p:txBody>
      </p:sp>
      <p:sp>
        <p:nvSpPr>
          <p:cNvPr id="14" name="TextBox 24">
            <a:extLst>
              <a:ext uri="{FF2B5EF4-FFF2-40B4-BE49-F238E27FC236}">
                <a16:creationId xmlns:a16="http://schemas.microsoft.com/office/drawing/2014/main" id="{622B8D15-E5AD-7A9B-80CE-E84806A06C78}"/>
              </a:ext>
            </a:extLst>
          </p:cNvPr>
          <p:cNvSpPr txBox="1"/>
          <p:nvPr/>
        </p:nvSpPr>
        <p:spPr>
          <a:xfrm>
            <a:off x="9268245" y="371067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pic>
        <p:nvPicPr>
          <p:cNvPr id="2" name="Imagem 1">
            <a:extLst>
              <a:ext uri="{FF2B5EF4-FFF2-40B4-BE49-F238E27FC236}">
                <a16:creationId xmlns:a16="http://schemas.microsoft.com/office/drawing/2014/main" id="{5A47C41D-9E77-3EF8-D168-D6386A73B213}"/>
              </a:ext>
            </a:extLst>
          </p:cNvPr>
          <p:cNvPicPr>
            <a:picLocks noChangeAspect="1"/>
          </p:cNvPicPr>
          <p:nvPr/>
        </p:nvPicPr>
        <p:blipFill>
          <a:blip r:embed="rId5"/>
          <a:stretch>
            <a:fillRect/>
          </a:stretch>
        </p:blipFill>
        <p:spPr>
          <a:xfrm>
            <a:off x="3053938" y="13986"/>
            <a:ext cx="6073795" cy="5736362"/>
          </a:xfrm>
          <a:prstGeom prst="rect">
            <a:avLst/>
          </a:prstGeom>
        </p:spPr>
      </p:pic>
    </p:spTree>
    <p:extLst>
      <p:ext uri="{BB962C8B-B14F-4D97-AF65-F5344CB8AC3E}">
        <p14:creationId xmlns:p14="http://schemas.microsoft.com/office/powerpoint/2010/main" val="37213424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3E6CA-E5B7-F011-8D8E-80924F8CC7E4}"/>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893F29A2-DEA1-2941-EED0-9DA2EAF61564}"/>
              </a:ext>
            </a:extLst>
          </p:cNvPr>
          <p:cNvSpPr/>
          <p:nvPr/>
        </p:nvSpPr>
        <p:spPr>
          <a:xfrm>
            <a:off x="1182413" y="0"/>
            <a:ext cx="9827172" cy="1618593"/>
          </a:xfrm>
          <a:prstGeom prst="parallelogram">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DDF493B0-920E-3A72-7BCA-88E0D8C490CC}"/>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chemeClr val="bg1"/>
                </a:solidFill>
                <a:latin typeface="Okana Black Oblique" pitchFamily="2" charset="0"/>
              </a:rPr>
              <a:t>Contraindicações: cafeína</a:t>
            </a:r>
          </a:p>
        </p:txBody>
      </p:sp>
      <p:pic>
        <p:nvPicPr>
          <p:cNvPr id="4" name="Imagem 3">
            <a:extLst>
              <a:ext uri="{FF2B5EF4-FFF2-40B4-BE49-F238E27FC236}">
                <a16:creationId xmlns:a16="http://schemas.microsoft.com/office/drawing/2014/main" id="{7BAA55E5-A925-442B-0FDF-30277382F9D8}"/>
              </a:ext>
            </a:extLst>
          </p:cNvPr>
          <p:cNvPicPr>
            <a:picLocks noChangeAspect="1"/>
          </p:cNvPicPr>
          <p:nvPr/>
        </p:nvPicPr>
        <p:blipFill>
          <a:blip r:embed="rId3"/>
          <a:stretch>
            <a:fillRect/>
          </a:stretch>
        </p:blipFill>
        <p:spPr>
          <a:xfrm>
            <a:off x="637735" y="1986746"/>
            <a:ext cx="10916529" cy="4255165"/>
          </a:xfrm>
          <a:prstGeom prst="rect">
            <a:avLst/>
          </a:prstGeom>
        </p:spPr>
      </p:pic>
    </p:spTree>
    <p:extLst>
      <p:ext uri="{BB962C8B-B14F-4D97-AF65-F5344CB8AC3E}">
        <p14:creationId xmlns:p14="http://schemas.microsoft.com/office/powerpoint/2010/main" val="8963569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5C7D0-DF98-716F-19D1-B1558CC722E7}"/>
            </a:ext>
          </a:extLst>
        </p:cNvPr>
        <p:cNvGrpSpPr/>
        <p:nvPr/>
      </p:nvGrpSpPr>
      <p:grpSpPr>
        <a:xfrm>
          <a:off x="0" y="0"/>
          <a:ext cx="0" cy="0"/>
          <a:chOff x="0" y="0"/>
          <a:chExt cx="0" cy="0"/>
        </a:xfrm>
      </p:grpSpPr>
      <p:sp>
        <p:nvSpPr>
          <p:cNvPr id="40" name="Rectangle: Rounded Corners 5">
            <a:extLst>
              <a:ext uri="{FF2B5EF4-FFF2-40B4-BE49-F238E27FC236}">
                <a16:creationId xmlns:a16="http://schemas.microsoft.com/office/drawing/2014/main" id="{AA0F89BB-A60A-E28D-6065-D2D19A40ACE0}"/>
              </a:ext>
            </a:extLst>
          </p:cNvPr>
          <p:cNvSpPr/>
          <p:nvPr/>
        </p:nvSpPr>
        <p:spPr>
          <a:xfrm>
            <a:off x="635000" y="1403410"/>
            <a:ext cx="10922000" cy="3904024"/>
          </a:xfrm>
          <a:prstGeom prst="roundRect">
            <a:avLst>
              <a:gd name="adj" fmla="val 10161"/>
            </a:avLst>
          </a:prstGeom>
          <a:solidFill>
            <a:schemeClr val="bg1"/>
          </a:solidFill>
          <a:ln>
            <a:noFill/>
          </a:ln>
          <a:effectLst>
            <a:outerShdw blurRad="533400" dist="152400" dir="5400000" sx="97000" sy="97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-40</a:t>
            </a:r>
          </a:p>
        </p:txBody>
      </p:sp>
      <p:grpSp>
        <p:nvGrpSpPr>
          <p:cNvPr id="4" name="Agrupar 3">
            <a:extLst>
              <a:ext uri="{FF2B5EF4-FFF2-40B4-BE49-F238E27FC236}">
                <a16:creationId xmlns:a16="http://schemas.microsoft.com/office/drawing/2014/main" id="{7AE04A7C-23D5-68E3-0D01-632FB41F4561}"/>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A25B4BCC-93AB-ECEC-AED1-077A745FB272}"/>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6CE6A04E-EC9C-30F2-C96C-D71B803CAC26}"/>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FCCF69AC-3BCA-9F2C-62B4-CDCEA4890C4B}"/>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5CDA730E-810F-3323-78BD-515F3AA404E8}"/>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3" name="CaixaDeTexto 12">
            <a:extLst>
              <a:ext uri="{FF2B5EF4-FFF2-40B4-BE49-F238E27FC236}">
                <a16:creationId xmlns:a16="http://schemas.microsoft.com/office/drawing/2014/main" id="{75FC9DAE-67A8-07DF-DC0D-1003E0BC5DB2}"/>
              </a:ext>
            </a:extLst>
          </p:cNvPr>
          <p:cNvSpPr txBox="1"/>
          <p:nvPr/>
        </p:nvSpPr>
        <p:spPr>
          <a:xfrm>
            <a:off x="112327" y="5442571"/>
            <a:ext cx="11957019" cy="307777"/>
          </a:xfrm>
          <a:prstGeom prst="rect">
            <a:avLst/>
          </a:prstGeom>
          <a:noFill/>
        </p:spPr>
        <p:txBody>
          <a:bodyPr wrap="square" rtlCol="0">
            <a:spAutoFit/>
          </a:bodyPr>
          <a:lstStyle/>
          <a:p>
            <a:r>
              <a:rPr lang="pt-BR" sz="1400" dirty="0" err="1">
                <a:latin typeface="Kelson" panose="02000506000000020004" pitchFamily="2" charset="0"/>
              </a:rPr>
              <a:t>Ursing</a:t>
            </a:r>
            <a:r>
              <a:rPr lang="pt-BR" sz="1400" dirty="0">
                <a:latin typeface="Kelson" panose="02000506000000020004" pitchFamily="2" charset="0"/>
              </a:rPr>
              <a:t> et al. J </a:t>
            </a:r>
            <a:r>
              <a:rPr lang="pt-BR" sz="1400" dirty="0" err="1">
                <a:latin typeface="Kelson" panose="02000506000000020004" pitchFamily="2" charset="0"/>
              </a:rPr>
              <a:t>Endocrinol</a:t>
            </a:r>
            <a:r>
              <a:rPr lang="pt-BR" sz="1400" dirty="0">
                <a:latin typeface="Kelson" panose="02000506000000020004" pitchFamily="2" charset="0"/>
              </a:rPr>
              <a:t> </a:t>
            </a:r>
            <a:r>
              <a:rPr lang="pt-BR" sz="1400" dirty="0" err="1">
                <a:latin typeface="Kelson" panose="02000506000000020004" pitchFamily="2" charset="0"/>
              </a:rPr>
              <a:t>Invest</a:t>
            </a:r>
            <a:r>
              <a:rPr lang="pt-BR" sz="1400" dirty="0">
                <a:latin typeface="Kelson" panose="02000506000000020004" pitchFamily="2" charset="0"/>
              </a:rPr>
              <a:t> 2003; 26: 403-406.</a:t>
            </a:r>
            <a:endParaRPr lang="pt-BR" sz="2000" dirty="0">
              <a:latin typeface="Kelson" panose="02000506000000020004" pitchFamily="2" charset="0"/>
            </a:endParaRPr>
          </a:p>
        </p:txBody>
      </p:sp>
      <p:sp>
        <p:nvSpPr>
          <p:cNvPr id="14" name="TextBox 24">
            <a:extLst>
              <a:ext uri="{FF2B5EF4-FFF2-40B4-BE49-F238E27FC236}">
                <a16:creationId xmlns:a16="http://schemas.microsoft.com/office/drawing/2014/main" id="{CD9834D0-0CF6-40A3-0E0C-74E61D66EFDB}"/>
              </a:ext>
            </a:extLst>
          </p:cNvPr>
          <p:cNvSpPr txBox="1"/>
          <p:nvPr/>
        </p:nvSpPr>
        <p:spPr>
          <a:xfrm>
            <a:off x="9268245" y="3710673"/>
            <a:ext cx="2359667" cy="461665"/>
          </a:xfrm>
          <a:prstGeom prst="rect">
            <a:avLst/>
          </a:prstGeom>
          <a:noFill/>
        </p:spPr>
        <p:txBody>
          <a:bodyPr wrap="square" rtlCol="0">
            <a:spAutoFit/>
          </a:bodyPr>
          <a:lstStyle>
            <a:defPPr>
              <a:defRPr lang="en-US"/>
            </a:defPPr>
            <a:lvl1pPr algn="ctr">
              <a:defRPr sz="1400" b="1">
                <a:solidFill>
                  <a:schemeClr val="tx1">
                    <a:lumMod val="85000"/>
                    <a:lumOff val="15000"/>
                  </a:schemeClr>
                </a:solidFill>
                <a:latin typeface="Nunito" pitchFamily="2" charset="0"/>
                <a:ea typeface="Open Sans Light" panose="020B0606030504020204" pitchFamily="34" charset="0"/>
                <a:cs typeface="Open Sans Light" panose="020B0606030504020204" pitchFamily="34" charset="0"/>
              </a:defRPr>
            </a:lvl1pPr>
          </a:lstStyle>
          <a:p>
            <a:r>
              <a:rPr lang="en-US" sz="2400" i="1" dirty="0">
                <a:solidFill>
                  <a:schemeClr val="bg1"/>
                </a:solidFill>
                <a:latin typeface="Okana UltraBold Oblique" pitchFamily="2" charset="0"/>
              </a:rPr>
              <a:t>ALÉM DA PINEAL</a:t>
            </a:r>
            <a:endParaRPr lang="id-ID" sz="2400" i="1" dirty="0">
              <a:solidFill>
                <a:schemeClr val="bg1"/>
              </a:solidFill>
              <a:latin typeface="Okana UltraBold Oblique" pitchFamily="2" charset="0"/>
            </a:endParaRPr>
          </a:p>
        </p:txBody>
      </p:sp>
      <p:pic>
        <p:nvPicPr>
          <p:cNvPr id="5" name="Imagem 4">
            <a:extLst>
              <a:ext uri="{FF2B5EF4-FFF2-40B4-BE49-F238E27FC236}">
                <a16:creationId xmlns:a16="http://schemas.microsoft.com/office/drawing/2014/main" id="{2E593C37-675A-CA7E-343E-88D23AA49CB2}"/>
              </a:ext>
            </a:extLst>
          </p:cNvPr>
          <p:cNvPicPr>
            <a:picLocks noChangeAspect="1"/>
          </p:cNvPicPr>
          <p:nvPr/>
        </p:nvPicPr>
        <p:blipFill>
          <a:blip r:embed="rId5"/>
          <a:stretch>
            <a:fillRect/>
          </a:stretch>
        </p:blipFill>
        <p:spPr>
          <a:xfrm>
            <a:off x="564088" y="428435"/>
            <a:ext cx="10633563" cy="4573574"/>
          </a:xfrm>
          <a:prstGeom prst="rect">
            <a:avLst/>
          </a:prstGeom>
        </p:spPr>
      </p:pic>
    </p:spTree>
    <p:extLst>
      <p:ext uri="{BB962C8B-B14F-4D97-AF65-F5344CB8AC3E}">
        <p14:creationId xmlns:p14="http://schemas.microsoft.com/office/powerpoint/2010/main" val="27161802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1F366-BBB3-87E8-ECE4-1D112DCA1D83}"/>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CE2A3D15-FA55-B787-527C-EDE8408CF4A1}"/>
              </a:ext>
            </a:extLst>
          </p:cNvPr>
          <p:cNvSpPr/>
          <p:nvPr/>
        </p:nvSpPr>
        <p:spPr>
          <a:xfrm>
            <a:off x="1182413" y="0"/>
            <a:ext cx="9827172" cy="1618593"/>
          </a:xfrm>
          <a:prstGeom prst="parallelogram">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F2C542B8-F3AD-4EB2-3C59-521EE35DAC20}"/>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chemeClr val="bg1"/>
                </a:solidFill>
                <a:latin typeface="Okana Black Oblique" pitchFamily="2" charset="0"/>
              </a:rPr>
              <a:t>Recomendações</a:t>
            </a:r>
          </a:p>
        </p:txBody>
      </p:sp>
      <p:sp>
        <p:nvSpPr>
          <p:cNvPr id="6" name="Paralelogramo 5">
            <a:extLst>
              <a:ext uri="{FF2B5EF4-FFF2-40B4-BE49-F238E27FC236}">
                <a16:creationId xmlns:a16="http://schemas.microsoft.com/office/drawing/2014/main" id="{BD98BF18-4732-2744-1947-A49901C98948}"/>
              </a:ext>
            </a:extLst>
          </p:cNvPr>
          <p:cNvSpPr/>
          <p:nvPr/>
        </p:nvSpPr>
        <p:spPr>
          <a:xfrm>
            <a:off x="166465" y="2152358"/>
            <a:ext cx="11859066" cy="3802918"/>
          </a:xfrm>
          <a:prstGeom prst="parallelogram">
            <a:avLst>
              <a:gd name="adj" fmla="val 14899"/>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FFFFFF"/>
                </a:solidFill>
                <a:latin typeface="Helvetica Neue" panose="02000503000000020004" pitchFamily="2" charset="0"/>
              </a:rPr>
              <a:t>Como todo hormônio, a melatonina deve ser tratada plausivelmente, com certos indivíduos necessitando de menos, mais ou de ajuste fino às necessidades personalizadas de acordo com as exigências do estilo de vida.</a:t>
            </a:r>
            <a:endParaRPr lang="pt-BR" sz="3600" b="1" dirty="0">
              <a:solidFill>
                <a:srgbClr val="FFFFFF"/>
              </a:solidFill>
              <a:effectLst/>
              <a:latin typeface="Helvetica Neue" panose="02000503000000020004" pitchFamily="2" charset="0"/>
            </a:endParaRPr>
          </a:p>
        </p:txBody>
      </p:sp>
    </p:spTree>
    <p:extLst>
      <p:ext uri="{BB962C8B-B14F-4D97-AF65-F5344CB8AC3E}">
        <p14:creationId xmlns:p14="http://schemas.microsoft.com/office/powerpoint/2010/main" val="3052448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2C4B3-109D-E0A0-B203-5D56F76E1DCE}"/>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43F9179B-4363-77BC-665C-18F19A639100}"/>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8EEC1EE1-18B0-FE1F-BE0A-418B3CB39342}"/>
              </a:ext>
            </a:extLst>
          </p:cNvPr>
          <p:cNvSpPr txBox="1"/>
          <p:nvPr/>
        </p:nvSpPr>
        <p:spPr>
          <a:xfrm>
            <a:off x="1681653" y="301464"/>
            <a:ext cx="8828690" cy="1015663"/>
          </a:xfrm>
          <a:prstGeom prst="rect">
            <a:avLst/>
          </a:prstGeom>
          <a:noFill/>
        </p:spPr>
        <p:txBody>
          <a:bodyPr wrap="square" rtlCol="0">
            <a:spAutoFit/>
          </a:bodyPr>
          <a:lstStyle/>
          <a:p>
            <a:pPr algn="ctr"/>
            <a:r>
              <a:rPr lang="pt-BR" sz="6000" b="1" i="1" dirty="0">
                <a:solidFill>
                  <a:schemeClr val="bg1"/>
                </a:solidFill>
                <a:latin typeface="Okana Black Oblique" pitchFamily="2" charset="0"/>
              </a:rPr>
              <a:t>Perspectivas</a:t>
            </a:r>
          </a:p>
        </p:txBody>
      </p:sp>
      <p:pic>
        <p:nvPicPr>
          <p:cNvPr id="4" name="Imagem 3">
            <a:extLst>
              <a:ext uri="{FF2B5EF4-FFF2-40B4-BE49-F238E27FC236}">
                <a16:creationId xmlns:a16="http://schemas.microsoft.com/office/drawing/2014/main" id="{163400EB-7481-8F4C-3D67-5D06BB3D6DF4}"/>
              </a:ext>
            </a:extLst>
          </p:cNvPr>
          <p:cNvPicPr>
            <a:picLocks noChangeAspect="1"/>
          </p:cNvPicPr>
          <p:nvPr/>
        </p:nvPicPr>
        <p:blipFill>
          <a:blip r:embed="rId3"/>
          <a:stretch>
            <a:fillRect/>
          </a:stretch>
        </p:blipFill>
        <p:spPr>
          <a:xfrm>
            <a:off x="117490" y="2497173"/>
            <a:ext cx="5866756" cy="2454655"/>
          </a:xfrm>
          <a:prstGeom prst="rect">
            <a:avLst/>
          </a:prstGeom>
        </p:spPr>
      </p:pic>
      <p:pic>
        <p:nvPicPr>
          <p:cNvPr id="5" name="Imagem 4">
            <a:extLst>
              <a:ext uri="{FF2B5EF4-FFF2-40B4-BE49-F238E27FC236}">
                <a16:creationId xmlns:a16="http://schemas.microsoft.com/office/drawing/2014/main" id="{77BEAA07-84C6-6DF0-5120-780B14E5FAD1}"/>
              </a:ext>
            </a:extLst>
          </p:cNvPr>
          <p:cNvPicPr>
            <a:picLocks noChangeAspect="1"/>
          </p:cNvPicPr>
          <p:nvPr/>
        </p:nvPicPr>
        <p:blipFill>
          <a:blip r:embed="rId4"/>
          <a:stretch>
            <a:fillRect/>
          </a:stretch>
        </p:blipFill>
        <p:spPr>
          <a:xfrm>
            <a:off x="6141121" y="2000763"/>
            <a:ext cx="6023631" cy="4131039"/>
          </a:xfrm>
          <a:prstGeom prst="rect">
            <a:avLst/>
          </a:prstGeom>
        </p:spPr>
      </p:pic>
    </p:spTree>
    <p:extLst>
      <p:ext uri="{BB962C8B-B14F-4D97-AF65-F5344CB8AC3E}">
        <p14:creationId xmlns:p14="http://schemas.microsoft.com/office/powerpoint/2010/main" val="26763032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6575D-0E02-D308-044E-65BAC0ED6D53}"/>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863D0AFA-06E3-A49B-D524-8511D497338E}"/>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chemeClr val="bg1"/>
                </a:solidFill>
                <a:latin typeface="Okana Black Oblique" pitchFamily="2" charset="0"/>
              </a:rPr>
              <a:t>Recomendações</a:t>
            </a:r>
          </a:p>
        </p:txBody>
      </p:sp>
      <p:pic>
        <p:nvPicPr>
          <p:cNvPr id="5" name="Imagem 4">
            <a:extLst>
              <a:ext uri="{FF2B5EF4-FFF2-40B4-BE49-F238E27FC236}">
                <a16:creationId xmlns:a16="http://schemas.microsoft.com/office/drawing/2014/main" id="{55FA9E0C-1C76-D07F-2102-FCEC8B0FFA5A}"/>
              </a:ext>
            </a:extLst>
          </p:cNvPr>
          <p:cNvPicPr>
            <a:picLocks noChangeAspect="1"/>
          </p:cNvPicPr>
          <p:nvPr/>
        </p:nvPicPr>
        <p:blipFill>
          <a:blip r:embed="rId3"/>
          <a:stretch>
            <a:fillRect/>
          </a:stretch>
        </p:blipFill>
        <p:spPr>
          <a:xfrm>
            <a:off x="2209800" y="113758"/>
            <a:ext cx="7772400" cy="6630483"/>
          </a:xfrm>
          <a:prstGeom prst="rect">
            <a:avLst/>
          </a:prstGeom>
        </p:spPr>
      </p:pic>
    </p:spTree>
    <p:extLst>
      <p:ext uri="{BB962C8B-B14F-4D97-AF65-F5344CB8AC3E}">
        <p14:creationId xmlns:p14="http://schemas.microsoft.com/office/powerpoint/2010/main" val="1192071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FFBC6-4D28-4D5D-3C50-04AB4C235124}"/>
            </a:ext>
          </a:extLst>
        </p:cNvPr>
        <p:cNvGrpSpPr/>
        <p:nvPr/>
      </p:nvGrpSpPr>
      <p:grpSpPr>
        <a:xfrm>
          <a:off x="0" y="0"/>
          <a:ext cx="0" cy="0"/>
          <a:chOff x="0" y="0"/>
          <a:chExt cx="0" cy="0"/>
        </a:xfrm>
      </p:grpSpPr>
      <p:sp>
        <p:nvSpPr>
          <p:cNvPr id="40" name="Rectangle: Rounded Corners 5">
            <a:extLst>
              <a:ext uri="{FF2B5EF4-FFF2-40B4-BE49-F238E27FC236}">
                <a16:creationId xmlns:a16="http://schemas.microsoft.com/office/drawing/2014/main" id="{2F022C91-D5AB-2835-2AA9-A5B17865F9F2}"/>
              </a:ext>
            </a:extLst>
          </p:cNvPr>
          <p:cNvSpPr/>
          <p:nvPr/>
        </p:nvSpPr>
        <p:spPr>
          <a:xfrm>
            <a:off x="635000" y="1403410"/>
            <a:ext cx="10922000" cy="3904024"/>
          </a:xfrm>
          <a:prstGeom prst="roundRect">
            <a:avLst>
              <a:gd name="adj" fmla="val 10161"/>
            </a:avLst>
          </a:prstGeom>
          <a:solidFill>
            <a:schemeClr val="bg1"/>
          </a:solidFill>
          <a:ln>
            <a:noFill/>
          </a:ln>
          <a:effectLst>
            <a:outerShdw blurRad="533400" dist="152400" dir="5400000" sx="97000" sy="97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4" name="Agrupar 3">
            <a:extLst>
              <a:ext uri="{FF2B5EF4-FFF2-40B4-BE49-F238E27FC236}">
                <a16:creationId xmlns:a16="http://schemas.microsoft.com/office/drawing/2014/main" id="{370A6475-F36D-06DF-471C-B3257C06085B}"/>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90F38B59-10CE-27F9-2E1A-959EFD68DE76}"/>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71E5B694-8CCC-7304-5AFE-00F66D7B5288}"/>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976A6A64-06EF-8BA5-81D5-FEF9C5C2F55B}"/>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EE5718F7-0885-9DEB-D02C-77E2E222C0E0}"/>
                  </a:ext>
                </a:extLst>
              </p:cNvPr>
              <p:cNvPicPr>
                <a:picLocks noChangeAspect="1"/>
              </p:cNvPicPr>
              <p:nvPr/>
            </p:nvPicPr>
            <p:blipFill>
              <a:blip r:embed="rId4"/>
              <a:stretch>
                <a:fillRect/>
              </a:stretch>
            </p:blipFill>
            <p:spPr>
              <a:xfrm>
                <a:off x="1967055" y="5978687"/>
                <a:ext cx="1079536" cy="539768"/>
              </a:xfrm>
              <a:prstGeom prst="rect">
                <a:avLst/>
              </a:prstGeom>
            </p:spPr>
          </p:pic>
        </p:grpSp>
      </p:grpSp>
      <p:sp>
        <p:nvSpPr>
          <p:cNvPr id="13" name="CaixaDeTexto 12">
            <a:extLst>
              <a:ext uri="{FF2B5EF4-FFF2-40B4-BE49-F238E27FC236}">
                <a16:creationId xmlns:a16="http://schemas.microsoft.com/office/drawing/2014/main" id="{639D7162-31C8-A8BE-901F-ED043CDB3CEC}"/>
              </a:ext>
            </a:extLst>
          </p:cNvPr>
          <p:cNvSpPr txBox="1"/>
          <p:nvPr/>
        </p:nvSpPr>
        <p:spPr>
          <a:xfrm>
            <a:off x="112327" y="5442571"/>
            <a:ext cx="11957019" cy="307777"/>
          </a:xfrm>
          <a:prstGeom prst="rect">
            <a:avLst/>
          </a:prstGeom>
          <a:noFill/>
        </p:spPr>
        <p:txBody>
          <a:bodyPr wrap="square" rtlCol="0">
            <a:spAutoFit/>
          </a:bodyPr>
          <a:lstStyle/>
          <a:p>
            <a:r>
              <a:rPr lang="pt-BR" sz="1400" dirty="0">
                <a:latin typeface="Kelson" panose="02000506000000020004" pitchFamily="2" charset="0"/>
              </a:rPr>
              <a:t>Erland et al. J Clin </a:t>
            </a:r>
            <a:r>
              <a:rPr lang="pt-BR" sz="1400" dirty="0" err="1">
                <a:latin typeface="Kelson" panose="02000506000000020004" pitchFamily="2" charset="0"/>
              </a:rPr>
              <a:t>Sleep</a:t>
            </a:r>
            <a:r>
              <a:rPr lang="pt-BR" sz="1400" dirty="0">
                <a:latin typeface="Kelson" panose="02000506000000020004" pitchFamily="2" charset="0"/>
              </a:rPr>
              <a:t> Med. 2017 </a:t>
            </a:r>
            <a:r>
              <a:rPr lang="pt-BR" sz="1400" dirty="0" err="1">
                <a:latin typeface="Kelson" panose="02000506000000020004" pitchFamily="2" charset="0"/>
              </a:rPr>
              <a:t>Feb</a:t>
            </a:r>
            <a:r>
              <a:rPr lang="pt-BR" sz="1400" dirty="0">
                <a:latin typeface="Kelson" panose="02000506000000020004" pitchFamily="2" charset="0"/>
              </a:rPr>
              <a:t> 15;13(2):275-281</a:t>
            </a:r>
            <a:endParaRPr lang="pt-BR" sz="2000" dirty="0">
              <a:latin typeface="Kelson" panose="02000506000000020004" pitchFamily="2" charset="0"/>
            </a:endParaRPr>
          </a:p>
        </p:txBody>
      </p:sp>
      <p:sp>
        <p:nvSpPr>
          <p:cNvPr id="2" name="CaixaDeTexto 1">
            <a:extLst>
              <a:ext uri="{FF2B5EF4-FFF2-40B4-BE49-F238E27FC236}">
                <a16:creationId xmlns:a16="http://schemas.microsoft.com/office/drawing/2014/main" id="{D5059050-893D-6F86-BCAE-D73341978FDA}"/>
              </a:ext>
            </a:extLst>
          </p:cNvPr>
          <p:cNvSpPr txBox="1"/>
          <p:nvPr/>
        </p:nvSpPr>
        <p:spPr>
          <a:xfrm>
            <a:off x="634999" y="779110"/>
            <a:ext cx="10922000" cy="4154984"/>
          </a:xfrm>
          <a:prstGeom prst="rect">
            <a:avLst/>
          </a:prstGeom>
          <a:solidFill>
            <a:srgbClr val="FF0000"/>
          </a:solidFill>
        </p:spPr>
        <p:txBody>
          <a:bodyPr wrap="square" rtlCol="0">
            <a:spAutoFit/>
          </a:bodyPr>
          <a:lstStyle/>
          <a:p>
            <a:pPr marL="457200" indent="-457200">
              <a:buFont typeface="Arial" panose="020B0604020202020204" pitchFamily="34" charset="0"/>
              <a:buChar char="•"/>
            </a:pPr>
            <a:r>
              <a:rPr lang="pt-BR" sz="2400" b="1" dirty="0">
                <a:solidFill>
                  <a:schemeClr val="bg1"/>
                </a:solidFill>
                <a:effectLst/>
                <a:latin typeface="Kelson" panose="02000506000000020004" pitchFamily="2" charset="0"/>
              </a:rPr>
              <a:t>Um total de 31 suplementos foram analisados ​​por cromatografia líquida de </a:t>
            </a:r>
            <a:r>
              <a:rPr lang="pt-BR" sz="2400" b="1" dirty="0" err="1">
                <a:solidFill>
                  <a:schemeClr val="bg1"/>
                </a:solidFill>
                <a:effectLst/>
                <a:latin typeface="Kelson" panose="02000506000000020004" pitchFamily="2" charset="0"/>
              </a:rPr>
              <a:t>ultraeficiência</a:t>
            </a:r>
            <a:r>
              <a:rPr lang="pt-BR" sz="2400" b="1" dirty="0">
                <a:solidFill>
                  <a:schemeClr val="bg1"/>
                </a:solidFill>
                <a:effectLst/>
                <a:latin typeface="Kelson" panose="02000506000000020004" pitchFamily="2" charset="0"/>
              </a:rPr>
              <a:t>;</a:t>
            </a:r>
          </a:p>
          <a:p>
            <a:pPr marL="457200" indent="-457200">
              <a:buFont typeface="Arial" panose="020B0604020202020204" pitchFamily="34" charset="0"/>
              <a:buChar char="•"/>
            </a:pPr>
            <a:r>
              <a:rPr lang="pt-BR" sz="2400" b="1" dirty="0">
                <a:solidFill>
                  <a:schemeClr val="bg1"/>
                </a:solidFill>
                <a:effectLst/>
                <a:latin typeface="Kelson" panose="02000506000000020004" pitchFamily="2" charset="0"/>
              </a:rPr>
              <a:t>Descobriu-se que o conteúdo de melatonina varia de -83% a +478% do conteúdo rotulado;</a:t>
            </a:r>
          </a:p>
          <a:p>
            <a:pPr marL="457200" indent="-457200">
              <a:buFont typeface="Arial" panose="020B0604020202020204" pitchFamily="34" charset="0"/>
              <a:buChar char="•"/>
            </a:pPr>
            <a:r>
              <a:rPr lang="pt-BR" sz="2400" b="1" dirty="0">
                <a:solidFill>
                  <a:schemeClr val="bg1"/>
                </a:solidFill>
                <a:effectLst/>
                <a:latin typeface="Kelson" panose="02000506000000020004" pitchFamily="2" charset="0"/>
              </a:rPr>
              <a:t>Além disso, a variável entre lotes dentro de um determinado produto variou em até 465%;</a:t>
            </a:r>
          </a:p>
          <a:p>
            <a:pPr marL="457200" indent="-457200">
              <a:buFont typeface="Arial" panose="020B0604020202020204" pitchFamily="34" charset="0"/>
              <a:buChar char="•"/>
            </a:pPr>
            <a:r>
              <a:rPr lang="pt-BR" sz="2400" b="1" dirty="0">
                <a:solidFill>
                  <a:schemeClr val="bg1"/>
                </a:solidFill>
                <a:effectLst/>
                <a:latin typeface="Kelson" panose="02000506000000020004" pitchFamily="2" charset="0"/>
              </a:rPr>
              <a:t>Esta variabilidade não parece estar correlacionada com o fabricante ou tipo de produto;</a:t>
            </a:r>
          </a:p>
          <a:p>
            <a:pPr marL="457200" indent="-457200">
              <a:buFont typeface="Arial" panose="020B0604020202020204" pitchFamily="34" charset="0"/>
              <a:buChar char="•"/>
            </a:pPr>
            <a:r>
              <a:rPr lang="pt-BR" sz="2400" b="1" dirty="0">
                <a:solidFill>
                  <a:schemeClr val="bg1"/>
                </a:solidFill>
                <a:effectLst/>
                <a:latin typeface="Kelson" panose="02000506000000020004" pitchFamily="2" charset="0"/>
              </a:rPr>
              <a:t>Além disso, a serotonina (5-hidroxitriptamina), uma </a:t>
            </a:r>
            <a:r>
              <a:rPr lang="pt-BR" sz="2400" b="1" dirty="0" err="1">
                <a:solidFill>
                  <a:schemeClr val="bg1"/>
                </a:solidFill>
                <a:effectLst/>
                <a:latin typeface="Kelson" panose="02000506000000020004" pitchFamily="2" charset="0"/>
              </a:rPr>
              <a:t>indolamina</a:t>
            </a:r>
            <a:r>
              <a:rPr lang="pt-BR" sz="2400" b="1" dirty="0">
                <a:solidFill>
                  <a:schemeClr val="bg1"/>
                </a:solidFill>
                <a:effectLst/>
                <a:latin typeface="Kelson" panose="02000506000000020004" pitchFamily="2" charset="0"/>
              </a:rPr>
              <a:t> e substância controlada utilizadas no tratamento de vários distúrbios neurológicos, foram identificada em oito dos suplementos em níveis de 1 a 75 </a:t>
            </a:r>
            <a:r>
              <a:rPr lang="el-GR" sz="2400" b="1" dirty="0">
                <a:solidFill>
                  <a:schemeClr val="bg1"/>
                </a:solidFill>
                <a:effectLst/>
                <a:latin typeface="Kelson" panose="02000506000000020004" pitchFamily="2" charset="0"/>
              </a:rPr>
              <a:t>μ</a:t>
            </a:r>
            <a:r>
              <a:rPr lang="pt-BR" sz="2400" b="1" dirty="0">
                <a:solidFill>
                  <a:schemeClr val="bg1"/>
                </a:solidFill>
                <a:effectLst/>
                <a:latin typeface="Kelson" panose="02000506000000020004" pitchFamily="2" charset="0"/>
              </a:rPr>
              <a:t>g.</a:t>
            </a:r>
          </a:p>
        </p:txBody>
      </p:sp>
    </p:spTree>
    <p:extLst>
      <p:ext uri="{BB962C8B-B14F-4D97-AF65-F5344CB8AC3E}">
        <p14:creationId xmlns:p14="http://schemas.microsoft.com/office/powerpoint/2010/main" val="1615586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8266A-A153-113B-CCAE-679E5B4F7912}"/>
            </a:ext>
          </a:extLst>
        </p:cNvPr>
        <p:cNvGrpSpPr/>
        <p:nvPr/>
      </p:nvGrpSpPr>
      <p:grpSpPr>
        <a:xfrm>
          <a:off x="0" y="0"/>
          <a:ext cx="0" cy="0"/>
          <a:chOff x="0" y="0"/>
          <a:chExt cx="0" cy="0"/>
        </a:xfrm>
      </p:grpSpPr>
      <p:sp>
        <p:nvSpPr>
          <p:cNvPr id="9" name="Retângulo 8">
            <a:extLst>
              <a:ext uri="{FF2B5EF4-FFF2-40B4-BE49-F238E27FC236}">
                <a16:creationId xmlns:a16="http://schemas.microsoft.com/office/drawing/2014/main" id="{BA7AAB6F-5DDB-3135-87B5-E7DC1E8FBD12}"/>
              </a:ext>
            </a:extLst>
          </p:cNvPr>
          <p:cNvSpPr/>
          <p:nvPr/>
        </p:nvSpPr>
        <p:spPr>
          <a:xfrm>
            <a:off x="0" y="0"/>
            <a:ext cx="7158942" cy="6858000"/>
          </a:xfrm>
          <a:prstGeom prst="rect">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extBox 3">
            <a:extLst>
              <a:ext uri="{FF2B5EF4-FFF2-40B4-BE49-F238E27FC236}">
                <a16:creationId xmlns:a16="http://schemas.microsoft.com/office/drawing/2014/main" id="{EFAB9FFD-BE40-E14E-E73A-81C2182B8E11}"/>
              </a:ext>
            </a:extLst>
          </p:cNvPr>
          <p:cNvSpPr txBox="1"/>
          <p:nvPr/>
        </p:nvSpPr>
        <p:spPr>
          <a:xfrm>
            <a:off x="892094" y="3756020"/>
            <a:ext cx="5279138" cy="1323439"/>
          </a:xfrm>
          <a:prstGeom prst="rect">
            <a:avLst/>
          </a:prstGeom>
          <a:noFill/>
        </p:spPr>
        <p:txBody>
          <a:bodyPr wrap="square" rtlCol="0">
            <a:spAutoFit/>
          </a:bodyPr>
          <a:lstStyle/>
          <a:p>
            <a:pPr algn="ctr"/>
            <a:r>
              <a:rPr lang="en-US" sz="8000" b="1" i="1" dirty="0">
                <a:solidFill>
                  <a:schemeClr val="bg1"/>
                </a:solidFill>
                <a:latin typeface="Okana Black Oblique" pitchFamily="2" charset="0"/>
                <a:ea typeface="Jost Medium" pitchFamily="2" charset="77"/>
                <a:cs typeface="Poppins Medium" pitchFamily="2" charset="77"/>
              </a:rPr>
              <a:t>OBRIGADO!</a:t>
            </a:r>
            <a:endParaRPr lang="en-US" sz="6600" b="1" i="1" dirty="0">
              <a:solidFill>
                <a:schemeClr val="bg1"/>
              </a:solidFill>
              <a:latin typeface="Okana Black Oblique" pitchFamily="2" charset="0"/>
              <a:ea typeface="Jost Medium" pitchFamily="2" charset="77"/>
              <a:cs typeface="Poppins Medium" pitchFamily="2" charset="77"/>
            </a:endParaRPr>
          </a:p>
        </p:txBody>
      </p:sp>
      <p:sp>
        <p:nvSpPr>
          <p:cNvPr id="5" name="TextBox 4">
            <a:extLst>
              <a:ext uri="{FF2B5EF4-FFF2-40B4-BE49-F238E27FC236}">
                <a16:creationId xmlns:a16="http://schemas.microsoft.com/office/drawing/2014/main" id="{588C8187-0619-37FB-19F5-F7E92B556896}"/>
              </a:ext>
            </a:extLst>
          </p:cNvPr>
          <p:cNvSpPr txBox="1"/>
          <p:nvPr/>
        </p:nvSpPr>
        <p:spPr>
          <a:xfrm>
            <a:off x="1978980" y="5963591"/>
            <a:ext cx="3105365" cy="369332"/>
          </a:xfrm>
          <a:prstGeom prst="rect">
            <a:avLst/>
          </a:prstGeom>
          <a:noFill/>
        </p:spPr>
        <p:txBody>
          <a:bodyPr wrap="square" rtlCol="0">
            <a:spAutoFit/>
          </a:bodyPr>
          <a:lstStyle/>
          <a:p>
            <a:pPr algn="ctr"/>
            <a:r>
              <a:rPr lang="en-ID" u="none" strike="noStrike" spc="140" dirty="0">
                <a:solidFill>
                  <a:srgbClr val="F2B705"/>
                </a:solidFill>
                <a:effectLst/>
                <a:latin typeface="DIN Next LT Pro Light" panose="020B0303020203050203" pitchFamily="34" charset="77"/>
                <a:ea typeface="Open Sans" panose="020B0606030504020204" pitchFamily="34" charset="0"/>
                <a:cs typeface="Open Sans" panose="020B0606030504020204" pitchFamily="34" charset="0"/>
              </a:rPr>
              <a:t>www.</a:t>
            </a:r>
            <a:r>
              <a:rPr lang="en-ID" b="1" spc="140" dirty="0">
                <a:solidFill>
                  <a:srgbClr val="F2B705"/>
                </a:solidFill>
                <a:latin typeface="DIN Next LT Pro Bold" panose="020B0503020203050203" pitchFamily="34" charset="77"/>
                <a:ea typeface="Open Sans" panose="020B0606030504020204" pitchFamily="34" charset="0"/>
                <a:cs typeface="Open Sans" panose="020B0606030504020204" pitchFamily="34" charset="0"/>
              </a:rPr>
              <a:t>neex2024</a:t>
            </a:r>
            <a:r>
              <a:rPr lang="en-ID" u="none" strike="noStrike" spc="140" dirty="0">
                <a:solidFill>
                  <a:srgbClr val="F2B705"/>
                </a:solidFill>
                <a:effectLst/>
                <a:latin typeface="DIN Next LT Pro Light" panose="020B0303020203050203" pitchFamily="34" charset="77"/>
                <a:ea typeface="Open Sans" panose="020B0606030504020204" pitchFamily="34" charset="0"/>
                <a:cs typeface="Open Sans" panose="020B0606030504020204" pitchFamily="34" charset="0"/>
              </a:rPr>
              <a:t>.com.br</a:t>
            </a:r>
            <a:endParaRPr lang="en-US" spc="140" dirty="0">
              <a:solidFill>
                <a:srgbClr val="F2B705"/>
              </a:solidFill>
              <a:latin typeface="DIN Next LT Pro Light" panose="020B0303020203050203" pitchFamily="34" charset="77"/>
              <a:ea typeface="Open Sans" panose="020B0606030504020204" pitchFamily="34" charset="0"/>
              <a:cs typeface="Open Sans" panose="020B0606030504020204" pitchFamily="34" charset="0"/>
            </a:endParaRPr>
          </a:p>
        </p:txBody>
      </p:sp>
      <p:pic>
        <p:nvPicPr>
          <p:cNvPr id="10" name="Imagem 9">
            <a:extLst>
              <a:ext uri="{FF2B5EF4-FFF2-40B4-BE49-F238E27FC236}">
                <a16:creationId xmlns:a16="http://schemas.microsoft.com/office/drawing/2014/main" id="{D42A0DBA-24F8-8A62-3DFC-C1BCABD79490}"/>
              </a:ext>
            </a:extLst>
          </p:cNvPr>
          <p:cNvPicPr>
            <a:picLocks noChangeAspect="1"/>
          </p:cNvPicPr>
          <p:nvPr/>
        </p:nvPicPr>
        <p:blipFill>
          <a:blip r:embed="rId3"/>
          <a:stretch>
            <a:fillRect/>
          </a:stretch>
        </p:blipFill>
        <p:spPr>
          <a:xfrm>
            <a:off x="2175354" y="866116"/>
            <a:ext cx="2720737" cy="2364827"/>
          </a:xfrm>
          <a:prstGeom prst="rect">
            <a:avLst/>
          </a:prstGeom>
        </p:spPr>
      </p:pic>
      <p:sp>
        <p:nvSpPr>
          <p:cNvPr id="3" name="Espaço Reservado para Conteúdo 2">
            <a:extLst>
              <a:ext uri="{FF2B5EF4-FFF2-40B4-BE49-F238E27FC236}">
                <a16:creationId xmlns:a16="http://schemas.microsoft.com/office/drawing/2014/main" id="{47653A67-652A-A9A3-231C-A27200DF9993}"/>
              </a:ext>
            </a:extLst>
          </p:cNvPr>
          <p:cNvSpPr>
            <a:spLocks noGrp="1"/>
          </p:cNvSpPr>
          <p:nvPr>
            <p:ph idx="1"/>
          </p:nvPr>
        </p:nvSpPr>
        <p:spPr>
          <a:xfrm>
            <a:off x="7158942" y="0"/>
            <a:ext cx="5033058" cy="6858000"/>
          </a:xfrm>
          <a:solidFill>
            <a:schemeClr val="bg1">
              <a:lumMod val="95000"/>
            </a:schemeClr>
          </a:solidFill>
        </p:spPr>
        <p:txBody>
          <a:bodyPr/>
          <a:lstStyle/>
          <a:p>
            <a:endParaRPr lang="pt-BR" dirty="0"/>
          </a:p>
          <a:p>
            <a:endParaRPr lang="pt-BR" dirty="0"/>
          </a:p>
          <a:p>
            <a:endParaRPr lang="pt-BR" dirty="0"/>
          </a:p>
          <a:p>
            <a:pPr marL="0" indent="0" algn="ctr">
              <a:buNone/>
            </a:pPr>
            <a:r>
              <a:rPr lang="pt-BR" sz="2000" b="1" dirty="0"/>
              <a:t>Humberto Nicastro</a:t>
            </a:r>
          </a:p>
          <a:p>
            <a:pPr marL="0" indent="0" algn="ctr">
              <a:buNone/>
            </a:pPr>
            <a:r>
              <a:rPr lang="pt-BR" sz="2000" dirty="0"/>
              <a:t>@</a:t>
            </a:r>
            <a:r>
              <a:rPr lang="pt-BR" sz="2000" dirty="0" err="1"/>
              <a:t>nicastroh</a:t>
            </a:r>
            <a:endParaRPr lang="pt-BR" sz="2000" dirty="0"/>
          </a:p>
          <a:p>
            <a:pPr marL="0" indent="0" algn="ctr">
              <a:buNone/>
            </a:pPr>
            <a:r>
              <a:rPr lang="pt-BR" sz="2000" dirty="0" err="1"/>
              <a:t>humberto.nicastro@careclub.com.br</a:t>
            </a:r>
            <a:endParaRPr lang="pt-BR" sz="2000" dirty="0"/>
          </a:p>
          <a:p>
            <a:pPr marL="0" indent="0" algn="ctr">
              <a:buNone/>
            </a:pPr>
            <a:endParaRPr lang="pt-BR" sz="2000" dirty="0"/>
          </a:p>
          <a:p>
            <a:pPr marL="0" indent="0" algn="ctr">
              <a:buNone/>
            </a:pPr>
            <a:r>
              <a:rPr lang="pt-BR" sz="2000" b="1" dirty="0"/>
              <a:t>Guilherme </a:t>
            </a:r>
            <a:r>
              <a:rPr lang="pt-BR" sz="2000" b="1" dirty="0" err="1"/>
              <a:t>Dilda</a:t>
            </a:r>
            <a:endParaRPr lang="pt-BR" sz="2000" b="1" dirty="0"/>
          </a:p>
          <a:p>
            <a:pPr marL="0" indent="0" algn="ctr">
              <a:buNone/>
            </a:pPr>
            <a:r>
              <a:rPr lang="pt-BR" sz="2000" dirty="0"/>
              <a:t>@</a:t>
            </a:r>
            <a:r>
              <a:rPr lang="pt-BR" sz="2000" dirty="0" err="1"/>
              <a:t>guilherme.dilda</a:t>
            </a:r>
            <a:endParaRPr lang="pt-BR" sz="2000" dirty="0"/>
          </a:p>
          <a:p>
            <a:pPr marL="0" indent="0" algn="ctr">
              <a:buNone/>
            </a:pPr>
            <a:r>
              <a:rPr lang="pt-BR" sz="2000" dirty="0" err="1"/>
              <a:t>guilherme.dilda@careclub.com.br</a:t>
            </a:r>
            <a:endParaRPr lang="pt-BR" sz="2000" dirty="0"/>
          </a:p>
          <a:p>
            <a:pPr marL="0" indent="0" algn="ctr">
              <a:buNone/>
            </a:pPr>
            <a:endParaRPr lang="pt-BR" sz="2000" dirty="0"/>
          </a:p>
          <a:p>
            <a:pPr marL="0" indent="0" algn="ctr">
              <a:buNone/>
            </a:pPr>
            <a:endParaRPr lang="pt-BR" sz="2000" dirty="0"/>
          </a:p>
          <a:p>
            <a:pPr marL="0" indent="0" algn="ctr">
              <a:buNone/>
            </a:pPr>
            <a:r>
              <a:rPr lang="pt-BR" sz="2000" b="1" dirty="0"/>
              <a:t>Siga a </a:t>
            </a:r>
            <a:r>
              <a:rPr lang="pt-BR" sz="2000" b="1" dirty="0" err="1"/>
              <a:t>CareClub</a:t>
            </a:r>
            <a:endParaRPr lang="pt-BR" sz="2000" b="1" dirty="0"/>
          </a:p>
          <a:p>
            <a:pPr marL="0" indent="0" algn="ctr">
              <a:buNone/>
            </a:pPr>
            <a:r>
              <a:rPr lang="pt-BR" sz="2000" dirty="0"/>
              <a:t>@</a:t>
            </a:r>
            <a:r>
              <a:rPr lang="pt-BR" sz="2000" dirty="0" err="1"/>
              <a:t>care.club</a:t>
            </a:r>
            <a:endParaRPr lang="pt-BR" sz="2000" dirty="0"/>
          </a:p>
        </p:txBody>
      </p:sp>
    </p:spTree>
    <p:extLst>
      <p:ext uri="{BB962C8B-B14F-4D97-AF65-F5344CB8AC3E}">
        <p14:creationId xmlns:p14="http://schemas.microsoft.com/office/powerpoint/2010/main" val="3871162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8D1D2-99DC-DF08-CB37-E406D8289E1E}"/>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A3EC028E-69D7-6E2D-5FBF-57D081070CCB}"/>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C825D7FF-E9CF-3536-C366-DFB3A0ECA01B}"/>
              </a:ext>
            </a:extLst>
          </p:cNvPr>
          <p:cNvSpPr txBox="1"/>
          <p:nvPr/>
        </p:nvSpPr>
        <p:spPr>
          <a:xfrm>
            <a:off x="1639615" y="301464"/>
            <a:ext cx="9165022" cy="1015663"/>
          </a:xfrm>
          <a:prstGeom prst="rect">
            <a:avLst/>
          </a:prstGeom>
          <a:noFill/>
        </p:spPr>
        <p:txBody>
          <a:bodyPr wrap="square" rtlCol="0">
            <a:spAutoFit/>
          </a:bodyPr>
          <a:lstStyle/>
          <a:p>
            <a:r>
              <a:rPr lang="pt-BR" sz="6000" b="1" i="1" dirty="0">
                <a:solidFill>
                  <a:schemeClr val="bg1"/>
                </a:solidFill>
                <a:latin typeface="Okana Black Oblique" pitchFamily="2" charset="0"/>
              </a:rPr>
              <a:t>Melatonina – características gerais</a:t>
            </a:r>
          </a:p>
        </p:txBody>
      </p:sp>
      <p:sp>
        <p:nvSpPr>
          <p:cNvPr id="6" name="CaixaDeTexto 5">
            <a:extLst>
              <a:ext uri="{FF2B5EF4-FFF2-40B4-BE49-F238E27FC236}">
                <a16:creationId xmlns:a16="http://schemas.microsoft.com/office/drawing/2014/main" id="{B979E4E8-2A86-8000-18A4-54395A1B8FC7}"/>
              </a:ext>
            </a:extLst>
          </p:cNvPr>
          <p:cNvSpPr txBox="1"/>
          <p:nvPr/>
        </p:nvSpPr>
        <p:spPr>
          <a:xfrm>
            <a:off x="6589987" y="2431022"/>
            <a:ext cx="4960884" cy="2862322"/>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2">
                    <a:lumMod val="25000"/>
                  </a:schemeClr>
                </a:solidFill>
                <a:effectLst/>
                <a:latin typeface="Kelson" panose="02000506000000020004" pitchFamily="2" charset="0"/>
              </a:rPr>
              <a:t>Hormônio de fase;</a:t>
            </a:r>
          </a:p>
          <a:p>
            <a:pPr marL="457200" indent="-457200">
              <a:buFont typeface="Arial" panose="020B0604020202020204" pitchFamily="34" charset="0"/>
              <a:buChar char="•"/>
            </a:pPr>
            <a:endParaRPr lang="pt-BR" sz="2000" dirty="0">
              <a:solidFill>
                <a:schemeClr val="bg2">
                  <a:lumMod val="25000"/>
                </a:schemeClr>
              </a:solidFill>
              <a:effectLst/>
              <a:latin typeface="Kelson" panose="02000506000000020004" pitchFamily="2" charset="0"/>
            </a:endParaRPr>
          </a:p>
          <a:p>
            <a:pPr marL="457200" indent="-457200">
              <a:buFont typeface="Arial" panose="020B0604020202020204" pitchFamily="34" charset="0"/>
              <a:buChar char="•"/>
            </a:pPr>
            <a:r>
              <a:rPr lang="pt-BR" sz="2000" dirty="0">
                <a:solidFill>
                  <a:schemeClr val="bg2">
                    <a:lumMod val="25000"/>
                  </a:schemeClr>
                </a:solidFill>
                <a:effectLst/>
                <a:latin typeface="Kelson" panose="02000506000000020004" pitchFamily="2" charset="0"/>
              </a:rPr>
              <a:t>“O sinal biológico mais versátil”;</a:t>
            </a:r>
          </a:p>
          <a:p>
            <a:pPr marL="457200" indent="-457200">
              <a:buFont typeface="Arial" panose="020B0604020202020204" pitchFamily="34" charset="0"/>
              <a:buChar char="•"/>
            </a:pPr>
            <a:endParaRPr lang="pt-BR" sz="2000" dirty="0">
              <a:solidFill>
                <a:schemeClr val="bg2">
                  <a:lumMod val="25000"/>
                </a:schemeClr>
              </a:solidFill>
              <a:effectLst/>
              <a:latin typeface="Kelson" panose="02000506000000020004" pitchFamily="2" charset="0"/>
            </a:endParaRPr>
          </a:p>
          <a:p>
            <a:pPr marL="457200" indent="-457200">
              <a:buFont typeface="Arial" panose="020B0604020202020204" pitchFamily="34" charset="0"/>
              <a:buChar char="•"/>
            </a:pPr>
            <a:r>
              <a:rPr lang="pt-BR" sz="2000" dirty="0">
                <a:solidFill>
                  <a:schemeClr val="bg2">
                    <a:lumMod val="25000"/>
                  </a:schemeClr>
                </a:solidFill>
                <a:effectLst/>
                <a:latin typeface="Kelson" panose="02000506000000020004" pitchFamily="2" charset="0"/>
              </a:rPr>
              <a:t>Molécula onipresente;</a:t>
            </a:r>
          </a:p>
          <a:p>
            <a:pPr marL="457200" indent="-457200">
              <a:buFont typeface="Arial" panose="020B0604020202020204" pitchFamily="34" charset="0"/>
              <a:buChar char="•"/>
            </a:pPr>
            <a:endParaRPr lang="pt-BR" sz="2000" dirty="0">
              <a:solidFill>
                <a:schemeClr val="bg2">
                  <a:lumMod val="25000"/>
                </a:schemeClr>
              </a:solidFill>
              <a:effectLst/>
              <a:latin typeface="Kelson" panose="02000506000000020004" pitchFamily="2" charset="0"/>
            </a:endParaRPr>
          </a:p>
          <a:p>
            <a:pPr marL="457200" indent="-457200">
              <a:buFont typeface="Arial" panose="020B0604020202020204" pitchFamily="34" charset="0"/>
              <a:buChar char="•"/>
            </a:pPr>
            <a:r>
              <a:rPr lang="pt-BR" sz="2000" dirty="0">
                <a:solidFill>
                  <a:schemeClr val="bg2">
                    <a:lumMod val="25000"/>
                  </a:schemeClr>
                </a:solidFill>
                <a:effectLst/>
                <a:latin typeface="Kelson" panose="02000506000000020004" pitchFamily="2" charset="0"/>
              </a:rPr>
              <a:t>Produzida por animais e plantas;</a:t>
            </a:r>
          </a:p>
          <a:p>
            <a:pPr marL="457200" indent="-457200">
              <a:buFont typeface="Arial" panose="020B0604020202020204" pitchFamily="34" charset="0"/>
              <a:buChar char="•"/>
            </a:pPr>
            <a:endParaRPr lang="pt-BR" sz="2000" dirty="0">
              <a:solidFill>
                <a:schemeClr val="bg2">
                  <a:lumMod val="25000"/>
                </a:schemeClr>
              </a:solidFill>
              <a:effectLst/>
              <a:latin typeface="Kelson" panose="02000506000000020004" pitchFamily="2" charset="0"/>
            </a:endParaRPr>
          </a:p>
          <a:p>
            <a:pPr marL="457200" indent="-457200">
              <a:buFont typeface="Arial" panose="020B0604020202020204" pitchFamily="34" charset="0"/>
              <a:buChar char="•"/>
            </a:pPr>
            <a:r>
              <a:rPr lang="pt-BR" sz="2000" dirty="0">
                <a:solidFill>
                  <a:schemeClr val="bg2">
                    <a:lumMod val="25000"/>
                  </a:schemeClr>
                </a:solidFill>
                <a:effectLst/>
                <a:latin typeface="Kelson" panose="02000506000000020004" pitchFamily="2" charset="0"/>
              </a:rPr>
              <a:t>Humanos: fonte endógena e exógena.</a:t>
            </a:r>
          </a:p>
        </p:txBody>
      </p:sp>
      <p:sp>
        <p:nvSpPr>
          <p:cNvPr id="9" name="CaixaDeTexto 8">
            <a:extLst>
              <a:ext uri="{FF2B5EF4-FFF2-40B4-BE49-F238E27FC236}">
                <a16:creationId xmlns:a16="http://schemas.microsoft.com/office/drawing/2014/main" id="{06551D25-DA15-80E6-E17D-B282B922EB71}"/>
              </a:ext>
            </a:extLst>
          </p:cNvPr>
          <p:cNvSpPr txBox="1"/>
          <p:nvPr/>
        </p:nvSpPr>
        <p:spPr>
          <a:xfrm>
            <a:off x="117489" y="6402647"/>
            <a:ext cx="11957019" cy="307777"/>
          </a:xfrm>
          <a:prstGeom prst="rect">
            <a:avLst/>
          </a:prstGeom>
          <a:noFill/>
        </p:spPr>
        <p:txBody>
          <a:bodyPr wrap="square" rtlCol="0">
            <a:spAutoFit/>
          </a:bodyPr>
          <a:lstStyle/>
          <a:p>
            <a:r>
              <a:rPr lang="pt-BR" sz="1400" dirty="0" err="1">
                <a:latin typeface="Kelson" panose="02000506000000020004" pitchFamily="2" charset="0"/>
              </a:rPr>
              <a:t>Minich</a:t>
            </a:r>
            <a:r>
              <a:rPr lang="pt-BR" sz="1400" dirty="0">
                <a:latin typeface="Kelson" panose="02000506000000020004" pitchFamily="2" charset="0"/>
              </a:rPr>
              <a:t> et al. </a:t>
            </a:r>
            <a:r>
              <a:rPr lang="pt-BR" sz="1400" dirty="0" err="1">
                <a:latin typeface="Kelson" panose="02000506000000020004" pitchFamily="2" charset="0"/>
              </a:rPr>
              <a:t>Nutrients</a:t>
            </a:r>
            <a:r>
              <a:rPr lang="pt-BR" sz="1400" dirty="0">
                <a:latin typeface="Kelson" panose="02000506000000020004" pitchFamily="2" charset="0"/>
              </a:rPr>
              <a:t> 2022; 14:3934</a:t>
            </a:r>
            <a:endParaRPr lang="pt-BR" sz="2000" dirty="0">
              <a:latin typeface="Kelson" panose="02000506000000020004" pitchFamily="2" charset="0"/>
            </a:endParaRPr>
          </a:p>
        </p:txBody>
      </p:sp>
      <p:pic>
        <p:nvPicPr>
          <p:cNvPr id="7" name="Imagem 6">
            <a:extLst>
              <a:ext uri="{FF2B5EF4-FFF2-40B4-BE49-F238E27FC236}">
                <a16:creationId xmlns:a16="http://schemas.microsoft.com/office/drawing/2014/main" id="{90AD8318-AD8D-E2C9-36E2-BA5092D322A9}"/>
              </a:ext>
            </a:extLst>
          </p:cNvPr>
          <p:cNvPicPr>
            <a:picLocks noChangeAspect="1"/>
          </p:cNvPicPr>
          <p:nvPr/>
        </p:nvPicPr>
        <p:blipFill>
          <a:blip r:embed="rId3"/>
          <a:stretch>
            <a:fillRect/>
          </a:stretch>
        </p:blipFill>
        <p:spPr>
          <a:xfrm>
            <a:off x="614871" y="2042380"/>
            <a:ext cx="4987144" cy="4058801"/>
          </a:xfrm>
          <a:prstGeom prst="rect">
            <a:avLst/>
          </a:prstGeom>
        </p:spPr>
      </p:pic>
    </p:spTree>
    <p:extLst>
      <p:ext uri="{BB962C8B-B14F-4D97-AF65-F5344CB8AC3E}">
        <p14:creationId xmlns:p14="http://schemas.microsoft.com/office/powerpoint/2010/main" val="1056698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CA2F3-1F47-74DF-9BAD-0A75E61A0204}"/>
            </a:ext>
          </a:extLst>
        </p:cNvPr>
        <p:cNvGrpSpPr/>
        <p:nvPr/>
      </p:nvGrpSpPr>
      <p:grpSpPr>
        <a:xfrm>
          <a:off x="0" y="0"/>
          <a:ext cx="0" cy="0"/>
          <a:chOff x="0" y="0"/>
          <a:chExt cx="0" cy="0"/>
        </a:xfrm>
      </p:grpSpPr>
      <p:sp>
        <p:nvSpPr>
          <p:cNvPr id="64" name="CaixaDeTexto 63">
            <a:extLst>
              <a:ext uri="{FF2B5EF4-FFF2-40B4-BE49-F238E27FC236}">
                <a16:creationId xmlns:a16="http://schemas.microsoft.com/office/drawing/2014/main" id="{A970DF86-36A2-3FCA-248F-091D31FC2845}"/>
              </a:ext>
            </a:extLst>
          </p:cNvPr>
          <p:cNvSpPr txBox="1"/>
          <p:nvPr/>
        </p:nvSpPr>
        <p:spPr>
          <a:xfrm>
            <a:off x="2513920" y="239114"/>
            <a:ext cx="7153832" cy="923330"/>
          </a:xfrm>
          <a:prstGeom prst="rect">
            <a:avLst/>
          </a:prstGeom>
          <a:noFill/>
        </p:spPr>
        <p:txBody>
          <a:bodyPr wrap="square" rtlCol="0">
            <a:spAutoFit/>
          </a:bodyPr>
          <a:lstStyle/>
          <a:p>
            <a:pPr algn="ctr"/>
            <a:r>
              <a:rPr lang="pt-BR" sz="5400" b="1" i="1" dirty="0">
                <a:solidFill>
                  <a:srgbClr val="131F27"/>
                </a:solidFill>
                <a:latin typeface="Okana Black Oblique" pitchFamily="2" charset="0"/>
              </a:rPr>
              <a:t>O metabolismo da melatonina</a:t>
            </a:r>
            <a:endParaRPr lang="pt-BR" sz="4400" b="1" i="1" dirty="0">
              <a:solidFill>
                <a:srgbClr val="131F27"/>
              </a:solidFill>
              <a:latin typeface="Okana Black Oblique" pitchFamily="2" charset="0"/>
            </a:endParaRPr>
          </a:p>
        </p:txBody>
      </p:sp>
      <p:sp>
        <p:nvSpPr>
          <p:cNvPr id="40" name="Rectangle: Rounded Corners 5">
            <a:extLst>
              <a:ext uri="{FF2B5EF4-FFF2-40B4-BE49-F238E27FC236}">
                <a16:creationId xmlns:a16="http://schemas.microsoft.com/office/drawing/2014/main" id="{53A6CE79-0964-94DE-B16A-2F8AB0A60C69}"/>
              </a:ext>
            </a:extLst>
          </p:cNvPr>
          <p:cNvSpPr/>
          <p:nvPr/>
        </p:nvSpPr>
        <p:spPr>
          <a:xfrm>
            <a:off x="635000" y="1403410"/>
            <a:ext cx="10922000" cy="3904024"/>
          </a:xfrm>
          <a:prstGeom prst="roundRect">
            <a:avLst>
              <a:gd name="adj" fmla="val 10161"/>
            </a:avLst>
          </a:prstGeom>
          <a:solidFill>
            <a:schemeClr val="bg1"/>
          </a:solidFill>
          <a:ln>
            <a:noFill/>
          </a:ln>
          <a:effectLst>
            <a:outerShdw blurRad="533400" dist="152400" dir="5400000" sx="97000" sy="97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4" name="Agrupar 3">
            <a:extLst>
              <a:ext uri="{FF2B5EF4-FFF2-40B4-BE49-F238E27FC236}">
                <a16:creationId xmlns:a16="http://schemas.microsoft.com/office/drawing/2014/main" id="{6637E901-3510-C764-AC4B-67ACC93E8B22}"/>
              </a:ext>
            </a:extLst>
          </p:cNvPr>
          <p:cNvGrpSpPr/>
          <p:nvPr/>
        </p:nvGrpSpPr>
        <p:grpSpPr>
          <a:xfrm>
            <a:off x="904172" y="5895832"/>
            <a:ext cx="10383656" cy="962167"/>
            <a:chOff x="904172" y="5895832"/>
            <a:chExt cx="10383656" cy="962167"/>
          </a:xfrm>
        </p:grpSpPr>
        <p:sp>
          <p:nvSpPr>
            <p:cNvPr id="3" name="Paralelogramo 2">
              <a:extLst>
                <a:ext uri="{FF2B5EF4-FFF2-40B4-BE49-F238E27FC236}">
                  <a16:creationId xmlns:a16="http://schemas.microsoft.com/office/drawing/2014/main" id="{4235986B-62B2-DCF5-AD9E-AAA8DADF5C5F}"/>
                </a:ext>
              </a:extLst>
            </p:cNvPr>
            <p:cNvSpPr/>
            <p:nvPr/>
          </p:nvSpPr>
          <p:spPr>
            <a:xfrm>
              <a:off x="904172" y="5895832"/>
              <a:ext cx="10383656" cy="962167"/>
            </a:xfrm>
            <a:prstGeom prst="parallelogram">
              <a:avLst>
                <a:gd name="adj" fmla="val 13565"/>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BD352B9C-6EFF-6BCA-0497-52B2393A3BDE}"/>
                </a:ext>
              </a:extLst>
            </p:cNvPr>
            <p:cNvGrpSpPr/>
            <p:nvPr/>
          </p:nvGrpSpPr>
          <p:grpSpPr>
            <a:xfrm>
              <a:off x="1943263" y="6069188"/>
              <a:ext cx="8305475" cy="569470"/>
              <a:chOff x="1967055" y="5950618"/>
              <a:chExt cx="8691050" cy="595907"/>
            </a:xfrm>
          </p:grpSpPr>
          <p:pic>
            <p:nvPicPr>
              <p:cNvPr id="6" name="Imagem 5" descr="Texto&#10;&#10;Descrição gerada automaticamente">
                <a:extLst>
                  <a:ext uri="{FF2B5EF4-FFF2-40B4-BE49-F238E27FC236}">
                    <a16:creationId xmlns:a16="http://schemas.microsoft.com/office/drawing/2014/main" id="{2ABA8CFA-5786-4581-6B1B-086DAD33FCCE}"/>
                  </a:ext>
                </a:extLst>
              </p:cNvPr>
              <p:cNvPicPr>
                <a:picLocks noChangeAspect="1"/>
              </p:cNvPicPr>
              <p:nvPr/>
            </p:nvPicPr>
            <p:blipFill>
              <a:blip r:embed="rId3"/>
              <a:stretch>
                <a:fillRect/>
              </a:stretch>
            </p:blipFill>
            <p:spPr>
              <a:xfrm>
                <a:off x="9418482" y="5950618"/>
                <a:ext cx="1239623" cy="595907"/>
              </a:xfrm>
              <a:prstGeom prst="rect">
                <a:avLst/>
              </a:prstGeom>
            </p:spPr>
          </p:pic>
          <p:pic>
            <p:nvPicPr>
              <p:cNvPr id="7" name="Imagem 6">
                <a:extLst>
                  <a:ext uri="{FF2B5EF4-FFF2-40B4-BE49-F238E27FC236}">
                    <a16:creationId xmlns:a16="http://schemas.microsoft.com/office/drawing/2014/main" id="{F9326061-26A4-BEE8-D8B7-A7043296F415}"/>
                  </a:ext>
                </a:extLst>
              </p:cNvPr>
              <p:cNvPicPr>
                <a:picLocks noChangeAspect="1"/>
              </p:cNvPicPr>
              <p:nvPr/>
            </p:nvPicPr>
            <p:blipFill>
              <a:blip r:embed="rId4"/>
              <a:stretch>
                <a:fillRect/>
              </a:stretch>
            </p:blipFill>
            <p:spPr>
              <a:xfrm>
                <a:off x="1967055" y="5978687"/>
                <a:ext cx="1079536" cy="539768"/>
              </a:xfrm>
              <a:prstGeom prst="rect">
                <a:avLst/>
              </a:prstGeom>
            </p:spPr>
          </p:pic>
        </p:grpSp>
      </p:grpSp>
      <p:pic>
        <p:nvPicPr>
          <p:cNvPr id="2" name="Imagem 1">
            <a:extLst>
              <a:ext uri="{FF2B5EF4-FFF2-40B4-BE49-F238E27FC236}">
                <a16:creationId xmlns:a16="http://schemas.microsoft.com/office/drawing/2014/main" id="{5C2E3A87-F2ED-F04C-A354-50B19DC25D38}"/>
              </a:ext>
            </a:extLst>
          </p:cNvPr>
          <p:cNvPicPr>
            <a:picLocks noChangeAspect="1"/>
          </p:cNvPicPr>
          <p:nvPr/>
        </p:nvPicPr>
        <p:blipFill>
          <a:blip r:embed="rId5"/>
          <a:stretch>
            <a:fillRect/>
          </a:stretch>
        </p:blipFill>
        <p:spPr>
          <a:xfrm>
            <a:off x="764423" y="1157245"/>
            <a:ext cx="10652828" cy="4145016"/>
          </a:xfrm>
          <a:prstGeom prst="rect">
            <a:avLst/>
          </a:prstGeom>
        </p:spPr>
      </p:pic>
      <p:sp>
        <p:nvSpPr>
          <p:cNvPr id="5" name="Rectangle: Rounded Corners 12">
            <a:extLst>
              <a:ext uri="{FF2B5EF4-FFF2-40B4-BE49-F238E27FC236}">
                <a16:creationId xmlns:a16="http://schemas.microsoft.com/office/drawing/2014/main" id="{30E30FAC-463A-D4D0-BA2E-5A9461D59295}"/>
              </a:ext>
            </a:extLst>
          </p:cNvPr>
          <p:cNvSpPr/>
          <p:nvPr/>
        </p:nvSpPr>
        <p:spPr>
          <a:xfrm>
            <a:off x="1282262" y="4151586"/>
            <a:ext cx="2847687" cy="1092798"/>
          </a:xfrm>
          <a:prstGeom prst="roundRect">
            <a:avLst>
              <a:gd name="adj" fmla="val 0"/>
            </a:avLst>
          </a:prstGeom>
          <a:solidFill>
            <a:srgbClr val="131F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TextBox 18">
            <a:extLst>
              <a:ext uri="{FF2B5EF4-FFF2-40B4-BE49-F238E27FC236}">
                <a16:creationId xmlns:a16="http://schemas.microsoft.com/office/drawing/2014/main" id="{D476B2BA-86F0-7440-0CC4-8F62FE5208A4}"/>
              </a:ext>
            </a:extLst>
          </p:cNvPr>
          <p:cNvSpPr txBox="1"/>
          <p:nvPr/>
        </p:nvSpPr>
        <p:spPr>
          <a:xfrm>
            <a:off x="1518494" y="4396160"/>
            <a:ext cx="2375222" cy="584775"/>
          </a:xfrm>
          <a:prstGeom prst="rect">
            <a:avLst/>
          </a:prstGeom>
          <a:noFill/>
        </p:spPr>
        <p:txBody>
          <a:bodyPr wrap="square" rtlCol="0">
            <a:spAutoFit/>
          </a:bodyPr>
          <a:lstStyle/>
          <a:p>
            <a:pPr algn="ctr"/>
            <a:r>
              <a:rPr lang="en-US" sz="3200" b="1" i="1" dirty="0">
                <a:solidFill>
                  <a:srgbClr val="F2B705"/>
                </a:solidFill>
                <a:latin typeface="Okana Black Oblique" pitchFamily="2" charset="0"/>
              </a:rPr>
              <a:t>0,1 – 0,9 mg/</a:t>
            </a:r>
            <a:r>
              <a:rPr lang="en-US" sz="3200" b="1" i="1" dirty="0" err="1">
                <a:solidFill>
                  <a:srgbClr val="F2B705"/>
                </a:solidFill>
                <a:latin typeface="Okana Black Oblique" pitchFamily="2" charset="0"/>
              </a:rPr>
              <a:t>dia</a:t>
            </a:r>
            <a:endParaRPr lang="en-ID" sz="3200" b="1" i="1" dirty="0">
              <a:solidFill>
                <a:srgbClr val="F2B705"/>
              </a:solidFill>
              <a:latin typeface="Okana Black Oblique" pitchFamily="2" charset="0"/>
            </a:endParaRPr>
          </a:p>
        </p:txBody>
      </p:sp>
      <p:cxnSp>
        <p:nvCxnSpPr>
          <p:cNvPr id="9" name="Straight Connector 20">
            <a:extLst>
              <a:ext uri="{FF2B5EF4-FFF2-40B4-BE49-F238E27FC236}">
                <a16:creationId xmlns:a16="http://schemas.microsoft.com/office/drawing/2014/main" id="{4524E1A0-8AED-2A83-2402-C7A4EB9CEF3A}"/>
              </a:ext>
            </a:extLst>
          </p:cNvPr>
          <p:cNvCxnSpPr>
            <a:cxnSpLocks/>
          </p:cNvCxnSpPr>
          <p:nvPr/>
        </p:nvCxnSpPr>
        <p:spPr>
          <a:xfrm>
            <a:off x="1436948" y="5074381"/>
            <a:ext cx="2599024" cy="0"/>
          </a:xfrm>
          <a:prstGeom prst="line">
            <a:avLst/>
          </a:prstGeom>
          <a:solidFill>
            <a:srgbClr val="D5806B"/>
          </a:solidFill>
          <a:ln>
            <a:solidFill>
              <a:srgbClr val="00BEE0"/>
            </a:solidFill>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DF1EDAD9-FA7B-8E5B-64C5-A29FF6ED98DA}"/>
              </a:ext>
            </a:extLst>
          </p:cNvPr>
          <p:cNvSpPr txBox="1"/>
          <p:nvPr/>
        </p:nvSpPr>
        <p:spPr>
          <a:xfrm>
            <a:off x="112327" y="5442571"/>
            <a:ext cx="11957019" cy="307777"/>
          </a:xfrm>
          <a:prstGeom prst="rect">
            <a:avLst/>
          </a:prstGeom>
          <a:noFill/>
        </p:spPr>
        <p:txBody>
          <a:bodyPr wrap="square" rtlCol="0">
            <a:spAutoFit/>
          </a:bodyPr>
          <a:lstStyle/>
          <a:p>
            <a:r>
              <a:rPr lang="pt-BR" sz="1400" dirty="0" err="1">
                <a:latin typeface="Kelson" panose="02000506000000020004" pitchFamily="2" charset="0"/>
              </a:rPr>
              <a:t>Mahmood</a:t>
            </a:r>
            <a:r>
              <a:rPr lang="pt-BR" sz="1400" dirty="0">
                <a:latin typeface="Kelson" panose="02000506000000020004" pitchFamily="2" charset="0"/>
              </a:rPr>
              <a:t>, </a:t>
            </a:r>
            <a:r>
              <a:rPr lang="pt-BR" sz="1400" dirty="0" err="1">
                <a:latin typeface="Kelson" panose="02000506000000020004" pitchFamily="2" charset="0"/>
              </a:rPr>
              <a:t>Drug</a:t>
            </a:r>
            <a:r>
              <a:rPr lang="pt-BR" sz="1400" dirty="0">
                <a:latin typeface="Kelson" panose="02000506000000020004" pitchFamily="2" charset="0"/>
              </a:rPr>
              <a:t> Res. 2019;69:65–74; </a:t>
            </a:r>
            <a:r>
              <a:rPr lang="pt-BR" sz="1400" dirty="0" err="1">
                <a:latin typeface="Kelson" panose="02000506000000020004" pitchFamily="2" charset="0"/>
              </a:rPr>
              <a:t>Pandi-Perumal</a:t>
            </a:r>
            <a:r>
              <a:rPr lang="pt-BR" sz="1400" dirty="0">
                <a:latin typeface="Kelson" panose="02000506000000020004" pitchFamily="2" charset="0"/>
              </a:rPr>
              <a:t> et al. </a:t>
            </a:r>
            <a:r>
              <a:rPr lang="pt-BR" sz="1400" dirty="0" err="1">
                <a:latin typeface="Kelson" panose="02000506000000020004" pitchFamily="2" charset="0"/>
              </a:rPr>
              <a:t>Febs</a:t>
            </a:r>
            <a:r>
              <a:rPr lang="pt-BR" sz="1400" dirty="0">
                <a:latin typeface="Kelson" panose="02000506000000020004" pitchFamily="2" charset="0"/>
              </a:rPr>
              <a:t> J 2006;273:2813–2838.</a:t>
            </a:r>
            <a:endParaRPr lang="pt-BR" sz="2000" dirty="0">
              <a:latin typeface="Kelson" panose="02000506000000020004" pitchFamily="2" charset="0"/>
            </a:endParaRPr>
          </a:p>
        </p:txBody>
      </p:sp>
    </p:spTree>
    <p:extLst>
      <p:ext uri="{BB962C8B-B14F-4D97-AF65-F5344CB8AC3E}">
        <p14:creationId xmlns:p14="http://schemas.microsoft.com/office/powerpoint/2010/main" val="41581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53A1F-5F57-C10A-588B-2B0B1544AD36}"/>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3DB282F0-1B4B-C5BD-EEB6-19684853A4C4}"/>
              </a:ext>
            </a:extLst>
          </p:cNvPr>
          <p:cNvSpPr/>
          <p:nvPr/>
        </p:nvSpPr>
        <p:spPr>
          <a:xfrm>
            <a:off x="1182413" y="0"/>
            <a:ext cx="9827172" cy="1618593"/>
          </a:xfrm>
          <a:prstGeom prst="parallelogram">
            <a:avLst/>
          </a:prstGeom>
          <a:solidFill>
            <a:srgbClr val="1A1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C8C44C62-DB46-CF08-027A-0FCCAEF4A7FC}"/>
              </a:ext>
            </a:extLst>
          </p:cNvPr>
          <p:cNvSpPr txBox="1"/>
          <p:nvPr/>
        </p:nvSpPr>
        <p:spPr>
          <a:xfrm>
            <a:off x="117489" y="6402647"/>
            <a:ext cx="11957019" cy="307777"/>
          </a:xfrm>
          <a:prstGeom prst="rect">
            <a:avLst/>
          </a:prstGeom>
          <a:noFill/>
        </p:spPr>
        <p:txBody>
          <a:bodyPr wrap="square" rtlCol="0">
            <a:spAutoFit/>
          </a:bodyPr>
          <a:lstStyle/>
          <a:p>
            <a:r>
              <a:rPr lang="pt-BR" sz="1400" dirty="0">
                <a:latin typeface="Kelson" panose="02000506000000020004" pitchFamily="2" charset="0"/>
              </a:rPr>
              <a:t>Meng et al. </a:t>
            </a:r>
            <a:r>
              <a:rPr lang="pt-BR" sz="1400" dirty="0" err="1">
                <a:latin typeface="Kelson" panose="02000506000000020004" pitchFamily="2" charset="0"/>
              </a:rPr>
              <a:t>Nutrients</a:t>
            </a:r>
            <a:r>
              <a:rPr lang="pt-BR" sz="1400" dirty="0">
                <a:latin typeface="Kelson" panose="02000506000000020004" pitchFamily="2" charset="0"/>
              </a:rPr>
              <a:t> 2017, 9, 367; </a:t>
            </a:r>
            <a:r>
              <a:rPr lang="pt-BR" sz="1400" dirty="0" err="1">
                <a:latin typeface="Kelson" panose="02000506000000020004" pitchFamily="2" charset="0"/>
              </a:rPr>
              <a:t>Sharbatoghli</a:t>
            </a:r>
            <a:r>
              <a:rPr lang="pt-BR" sz="1400" dirty="0">
                <a:latin typeface="Kelson" panose="02000506000000020004" pitchFamily="2" charset="0"/>
              </a:rPr>
              <a:t> et al. </a:t>
            </a:r>
            <a:r>
              <a:rPr lang="pt-BR" sz="1400" dirty="0" err="1">
                <a:latin typeface="Kelson" panose="02000506000000020004" pitchFamily="2" charset="0"/>
              </a:rPr>
              <a:t>Cell</a:t>
            </a:r>
            <a:r>
              <a:rPr lang="pt-BR" sz="1400" dirty="0">
                <a:latin typeface="Kelson" panose="02000506000000020004" pitchFamily="2" charset="0"/>
              </a:rPr>
              <a:t> J. 2015, 17, 547–553; Tan et al. </a:t>
            </a:r>
            <a:r>
              <a:rPr lang="pt-BR" sz="1400" dirty="0" err="1">
                <a:latin typeface="Kelson" panose="02000506000000020004" pitchFamily="2" charset="0"/>
              </a:rPr>
              <a:t>Molecules</a:t>
            </a:r>
            <a:r>
              <a:rPr lang="pt-BR" sz="1400" dirty="0">
                <a:latin typeface="Kelson" panose="02000506000000020004" pitchFamily="2" charset="0"/>
              </a:rPr>
              <a:t> 2018; 23:301.</a:t>
            </a:r>
            <a:endParaRPr lang="pt-BR" sz="2000" dirty="0">
              <a:latin typeface="Kelson" panose="02000506000000020004" pitchFamily="2" charset="0"/>
            </a:endParaRPr>
          </a:p>
        </p:txBody>
      </p:sp>
      <p:sp>
        <p:nvSpPr>
          <p:cNvPr id="3" name="CaixaDeTexto 2">
            <a:extLst>
              <a:ext uri="{FF2B5EF4-FFF2-40B4-BE49-F238E27FC236}">
                <a16:creationId xmlns:a16="http://schemas.microsoft.com/office/drawing/2014/main" id="{DB67F664-3B9C-D6C1-71A4-6971DEFE3939}"/>
              </a:ext>
            </a:extLst>
          </p:cNvPr>
          <p:cNvSpPr txBox="1"/>
          <p:nvPr/>
        </p:nvSpPr>
        <p:spPr>
          <a:xfrm>
            <a:off x="1616422" y="368153"/>
            <a:ext cx="8959152" cy="1015663"/>
          </a:xfrm>
          <a:prstGeom prst="rect">
            <a:avLst/>
          </a:prstGeom>
          <a:noFill/>
        </p:spPr>
        <p:txBody>
          <a:bodyPr wrap="square" rtlCol="0">
            <a:spAutoFit/>
          </a:bodyPr>
          <a:lstStyle/>
          <a:p>
            <a:pPr algn="ctr"/>
            <a:r>
              <a:rPr lang="pt-BR" sz="6000" b="1" i="1" dirty="0">
                <a:solidFill>
                  <a:srgbClr val="F2B705"/>
                </a:solidFill>
                <a:latin typeface="Okana Black Oblique" pitchFamily="2" charset="0"/>
              </a:rPr>
              <a:t>Onde encontramos melatonina ?</a:t>
            </a:r>
          </a:p>
        </p:txBody>
      </p:sp>
      <p:pic>
        <p:nvPicPr>
          <p:cNvPr id="8" name="Imagem 7" descr="Diagrama&#10;&#10;Descrição gerada automaticamente">
            <a:extLst>
              <a:ext uri="{FF2B5EF4-FFF2-40B4-BE49-F238E27FC236}">
                <a16:creationId xmlns:a16="http://schemas.microsoft.com/office/drawing/2014/main" id="{A41F9B79-DD2B-EAE7-024D-D221E322AB54}"/>
              </a:ext>
            </a:extLst>
          </p:cNvPr>
          <p:cNvPicPr>
            <a:picLocks noChangeAspect="1"/>
          </p:cNvPicPr>
          <p:nvPr/>
        </p:nvPicPr>
        <p:blipFill>
          <a:blip r:embed="rId3"/>
          <a:stretch>
            <a:fillRect/>
          </a:stretch>
        </p:blipFill>
        <p:spPr>
          <a:xfrm>
            <a:off x="4968243" y="1751969"/>
            <a:ext cx="7585907" cy="4631154"/>
          </a:xfrm>
          <a:prstGeom prst="rect">
            <a:avLst/>
          </a:prstGeom>
        </p:spPr>
      </p:pic>
      <p:sp>
        <p:nvSpPr>
          <p:cNvPr id="10" name="CaixaDeTexto 9">
            <a:extLst>
              <a:ext uri="{FF2B5EF4-FFF2-40B4-BE49-F238E27FC236}">
                <a16:creationId xmlns:a16="http://schemas.microsoft.com/office/drawing/2014/main" id="{4FD03BFF-6F75-73F7-80F2-48EF8C96E776}"/>
              </a:ext>
            </a:extLst>
          </p:cNvPr>
          <p:cNvSpPr txBox="1"/>
          <p:nvPr/>
        </p:nvSpPr>
        <p:spPr>
          <a:xfrm>
            <a:off x="288385" y="2271682"/>
            <a:ext cx="4960884" cy="3477875"/>
          </a:xfrm>
          <a:prstGeom prst="rect">
            <a:avLst/>
          </a:prstGeom>
          <a:noFill/>
        </p:spPr>
        <p:txBody>
          <a:bodyPr wrap="square" rtlCol="0">
            <a:spAutoFit/>
          </a:bodyPr>
          <a:lstStyle/>
          <a:p>
            <a:pPr marL="457200" indent="-457200">
              <a:buFont typeface="Arial" panose="020B0604020202020204" pitchFamily="34" charset="0"/>
              <a:buChar char="•"/>
            </a:pPr>
            <a:r>
              <a:rPr lang="pt-BR" sz="2000" dirty="0">
                <a:solidFill>
                  <a:schemeClr val="bg2">
                    <a:lumMod val="25000"/>
                  </a:schemeClr>
                </a:solidFill>
                <a:effectLst/>
                <a:latin typeface="Kelson" panose="02000506000000020004" pitchFamily="2" charset="0"/>
              </a:rPr>
              <a:t>Distribuída amplamente pelo corpo</a:t>
            </a:r>
          </a:p>
          <a:p>
            <a:pPr marL="457200" indent="-457200">
              <a:buFont typeface="Arial" panose="020B0604020202020204" pitchFamily="34" charset="0"/>
              <a:buChar char="•"/>
            </a:pPr>
            <a:endParaRPr lang="pt-BR" sz="2000" dirty="0">
              <a:solidFill>
                <a:schemeClr val="bg2">
                  <a:lumMod val="25000"/>
                </a:schemeClr>
              </a:solidFill>
              <a:effectLst/>
              <a:latin typeface="Kelson" panose="02000506000000020004" pitchFamily="2" charset="0"/>
            </a:endParaRPr>
          </a:p>
          <a:p>
            <a:pPr marL="457200" indent="-457200">
              <a:buFont typeface="Arial" panose="020B0604020202020204" pitchFamily="34" charset="0"/>
              <a:buChar char="•"/>
            </a:pPr>
            <a:r>
              <a:rPr lang="pt-BR" sz="2000" dirty="0">
                <a:solidFill>
                  <a:schemeClr val="bg2">
                    <a:lumMod val="25000"/>
                  </a:schemeClr>
                </a:solidFill>
                <a:effectLst/>
                <a:latin typeface="Kelson" panose="02000506000000020004" pitchFamily="2" charset="0"/>
              </a:rPr>
              <a:t>Presente em praticamente todos os fluidos corporais</a:t>
            </a:r>
          </a:p>
          <a:p>
            <a:pPr marL="457200" indent="-457200">
              <a:buFont typeface="Arial" panose="020B0604020202020204" pitchFamily="34" charset="0"/>
              <a:buChar char="•"/>
            </a:pPr>
            <a:endParaRPr lang="pt-BR" sz="2000" dirty="0">
              <a:solidFill>
                <a:schemeClr val="bg2">
                  <a:lumMod val="25000"/>
                </a:schemeClr>
              </a:solidFill>
              <a:effectLst/>
              <a:latin typeface="Kelson" panose="02000506000000020004" pitchFamily="2" charset="0"/>
            </a:endParaRPr>
          </a:p>
          <a:p>
            <a:pPr marL="457200" indent="-457200">
              <a:buFont typeface="Arial" panose="020B0604020202020204" pitchFamily="34" charset="0"/>
              <a:buChar char="•"/>
            </a:pPr>
            <a:r>
              <a:rPr lang="pt-BR" sz="2000" dirty="0">
                <a:solidFill>
                  <a:schemeClr val="bg2">
                    <a:lumMod val="25000"/>
                  </a:schemeClr>
                </a:solidFill>
                <a:effectLst/>
                <a:latin typeface="Kelson" panose="02000506000000020004" pitchFamily="2" charset="0"/>
              </a:rPr>
              <a:t>Células tem receptores de melatonina na membrana (MT1 e MT2) e no núcle</a:t>
            </a:r>
            <a:r>
              <a:rPr lang="pt-BR" sz="2000" dirty="0">
                <a:solidFill>
                  <a:schemeClr val="bg2">
                    <a:lumMod val="25000"/>
                  </a:schemeClr>
                </a:solidFill>
                <a:latin typeface="Kelson" panose="02000506000000020004" pitchFamily="2" charset="0"/>
              </a:rPr>
              <a:t>o.</a:t>
            </a:r>
            <a:endParaRPr lang="pt-BR" sz="2000" dirty="0">
              <a:solidFill>
                <a:schemeClr val="bg2">
                  <a:lumMod val="25000"/>
                </a:schemeClr>
              </a:solidFill>
              <a:effectLst/>
              <a:latin typeface="Kelson" panose="02000506000000020004" pitchFamily="2" charset="0"/>
            </a:endParaRPr>
          </a:p>
          <a:p>
            <a:pPr marL="457200" indent="-457200">
              <a:buFont typeface="Arial" panose="020B0604020202020204" pitchFamily="34" charset="0"/>
              <a:buChar char="•"/>
            </a:pPr>
            <a:r>
              <a:rPr lang="pt-BR" sz="2000" dirty="0">
                <a:solidFill>
                  <a:schemeClr val="bg2">
                    <a:lumMod val="25000"/>
                  </a:schemeClr>
                </a:solidFill>
                <a:effectLst/>
                <a:latin typeface="Kelson" panose="02000506000000020004" pitchFamily="2" charset="0"/>
              </a:rPr>
              <a:t>Traqueia; </a:t>
            </a:r>
          </a:p>
          <a:p>
            <a:pPr marL="457200" indent="-457200">
              <a:buFont typeface="Arial" panose="020B0604020202020204" pitchFamily="34" charset="0"/>
              <a:buChar char="•"/>
            </a:pPr>
            <a:endParaRPr lang="pt-BR" sz="2000" dirty="0">
              <a:solidFill>
                <a:schemeClr val="bg2">
                  <a:lumMod val="25000"/>
                </a:schemeClr>
              </a:solidFill>
              <a:effectLst/>
              <a:latin typeface="Kelson" panose="02000506000000020004" pitchFamily="2" charset="0"/>
            </a:endParaRPr>
          </a:p>
          <a:p>
            <a:pPr marL="457200" indent="-457200">
              <a:buFont typeface="Arial" panose="020B0604020202020204" pitchFamily="34" charset="0"/>
              <a:buChar char="•"/>
            </a:pPr>
            <a:r>
              <a:rPr lang="pt-BR" sz="2000" b="1" dirty="0">
                <a:solidFill>
                  <a:schemeClr val="bg2">
                    <a:lumMod val="25000"/>
                  </a:schemeClr>
                </a:solidFill>
                <a:effectLst/>
                <a:latin typeface="Kelson" panose="02000506000000020004" pitchFamily="2" charset="0"/>
              </a:rPr>
              <a:t>Dois </a:t>
            </a:r>
            <a:r>
              <a:rPr lang="pt-BR" sz="2000" b="1" dirty="0">
                <a:solidFill>
                  <a:schemeClr val="bg2">
                    <a:lumMod val="25000"/>
                  </a:schemeClr>
                </a:solidFill>
                <a:latin typeface="Kelson" panose="02000506000000020004" pitchFamily="2" charset="0"/>
              </a:rPr>
              <a:t>órgãos </a:t>
            </a:r>
            <a:r>
              <a:rPr lang="pt-BR" sz="2000" b="1" dirty="0">
                <a:solidFill>
                  <a:schemeClr val="bg2">
                    <a:lumMod val="25000"/>
                  </a:schemeClr>
                </a:solidFill>
                <a:effectLst/>
                <a:latin typeface="Kelson" panose="02000506000000020004" pitchFamily="2" charset="0"/>
              </a:rPr>
              <a:t>principais produzem melatonina: Glândula Pinea</a:t>
            </a:r>
            <a:r>
              <a:rPr lang="pt-BR" sz="2000" b="1" dirty="0">
                <a:solidFill>
                  <a:schemeClr val="bg2">
                    <a:lumMod val="25000"/>
                  </a:schemeClr>
                </a:solidFill>
                <a:latin typeface="Kelson" panose="02000506000000020004" pitchFamily="2" charset="0"/>
              </a:rPr>
              <a:t>l e Intestino</a:t>
            </a:r>
            <a:endParaRPr lang="pt-BR" sz="2000" b="1" dirty="0">
              <a:solidFill>
                <a:schemeClr val="bg2">
                  <a:lumMod val="25000"/>
                </a:schemeClr>
              </a:solidFill>
              <a:effectLst/>
              <a:latin typeface="Kelson" panose="02000506000000020004" pitchFamily="2" charset="0"/>
            </a:endParaRPr>
          </a:p>
        </p:txBody>
      </p:sp>
    </p:spTree>
    <p:extLst>
      <p:ext uri="{BB962C8B-B14F-4D97-AF65-F5344CB8AC3E}">
        <p14:creationId xmlns:p14="http://schemas.microsoft.com/office/powerpoint/2010/main" val="156546928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EDCC029594AF24B93EE7B28B4D354E6" ma:contentTypeVersion="21" ma:contentTypeDescription="Crie um novo documento." ma:contentTypeScope="" ma:versionID="a5e290435b4bb65b1bb911d87a70b4c2">
  <xsd:schema xmlns:xsd="http://www.w3.org/2001/XMLSchema" xmlns:xs="http://www.w3.org/2001/XMLSchema" xmlns:p="http://schemas.microsoft.com/office/2006/metadata/properties" xmlns:ns1="http://schemas.microsoft.com/sharepoint/v3" xmlns:ns2="61677ec9-1bb2-4e8b-bfc6-f0d46065ce54" xmlns:ns3="cffda810-2db4-42d9-aff9-b6f80e913acd" targetNamespace="http://schemas.microsoft.com/office/2006/metadata/properties" ma:root="true" ma:fieldsID="917127ad8431facd7e47de91e3da896c" ns1:_="" ns2:_="" ns3:_="">
    <xsd:import namespace="http://schemas.microsoft.com/sharepoint/v3"/>
    <xsd:import namespace="61677ec9-1bb2-4e8b-bfc6-f0d46065ce54"/>
    <xsd:import namespace="cffda810-2db4-42d9-aff9-b6f80e913a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Propriedades da Política de Conformidade Unificada" ma:hidden="true" ma:internalName="_ip_UnifiedCompliancePolicyProperties">
      <xsd:simpleType>
        <xsd:restriction base="dms:Note"/>
      </xsd:simpleType>
    </xsd:element>
    <xsd:element name="_ip_UnifiedCompliancePolicyUIAction" ma:index="26" nillable="true" ma:displayName="Ação de Interface do Usuário da Política de Conformidade Unificada"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677ec9-1bb2-4e8b-bfc6-f0d46065c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Flow_SignoffStatus" ma:index="21" nillable="true" ma:displayName="Status de liberação" ma:internalName="Status_x0020_de_x0020_libera_x00e7__x00e3_o">
      <xsd:simpleType>
        <xsd:restriction base="dms:Text"/>
      </xsd:simpleType>
    </xsd:element>
    <xsd:element name="lcf76f155ced4ddcb4097134ff3c332f" ma:index="23" nillable="true" ma:taxonomy="true" ma:internalName="lcf76f155ced4ddcb4097134ff3c332f" ma:taxonomyFieldName="MediaServiceImageTags" ma:displayName="Marcações de imagem" ma:readOnly="false" ma:fieldId="{5cf76f15-5ced-4ddc-b409-7134ff3c332f}" ma:taxonomyMulti="true" ma:sspId="dc347893-ee36-4ef3-bdd8-129bdaede6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fda810-2db4-42d9-aff9-b6f80e913acd" elementFormDefault="qualified">
    <xsd:import namespace="http://schemas.microsoft.com/office/2006/documentManagement/types"/>
    <xsd:import namespace="http://schemas.microsoft.com/office/infopath/2007/PartnerControls"/>
    <xsd:element name="SharedWithUsers" ma:index="11"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hes de Compartilhado Com" ma:internalName="SharedWithDetails" ma:readOnly="true">
      <xsd:simpleType>
        <xsd:restriction base="dms:Note">
          <xsd:maxLength value="255"/>
        </xsd:restriction>
      </xsd:simpleType>
    </xsd:element>
    <xsd:element name="TaxCatchAll" ma:index="24" nillable="true" ma:displayName="Taxonomy Catch All Column" ma:hidden="true" ma:list="{1d548259-cb5d-4cb9-aba3-caba4f6c3c6a}" ma:internalName="TaxCatchAll" ma:showField="CatchAllData" ma:web="cffda810-2db4-42d9-aff9-b6f80e913a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1677ec9-1bb2-4e8b-bfc6-f0d46065ce54">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_Flow_SignoffStatus xmlns="61677ec9-1bb2-4e8b-bfc6-f0d46065ce54" xsi:nil="true"/>
    <TaxCatchAll xmlns="cffda810-2db4-42d9-aff9-b6f80e913acd" xsi:nil="true"/>
  </documentManagement>
</p:properties>
</file>

<file path=customXml/itemProps1.xml><?xml version="1.0" encoding="utf-8"?>
<ds:datastoreItem xmlns:ds="http://schemas.openxmlformats.org/officeDocument/2006/customXml" ds:itemID="{2F853172-8841-439E-B0C0-0A8FA9BDD8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1677ec9-1bb2-4e8b-bfc6-f0d46065ce54"/>
    <ds:schemaRef ds:uri="cffda810-2db4-42d9-aff9-b6f80e913a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52EA1E-B794-49E3-94EA-DB6B592D233C}">
  <ds:schemaRefs>
    <ds:schemaRef ds:uri="http://schemas.microsoft.com/sharepoint/v3/contenttype/forms"/>
  </ds:schemaRefs>
</ds:datastoreItem>
</file>

<file path=customXml/itemProps3.xml><?xml version="1.0" encoding="utf-8"?>
<ds:datastoreItem xmlns:ds="http://schemas.openxmlformats.org/officeDocument/2006/customXml" ds:itemID="{556D67E2-0B84-44D6-A157-A4A9968FD1DA}">
  <ds:schemaRefs>
    <ds:schemaRef ds:uri="http://purl.org/dc/elements/1.1/"/>
    <ds:schemaRef ds:uri="http://schemas.microsoft.com/office/2006/documentManagement/types"/>
    <ds:schemaRef ds:uri="http://www.w3.org/XML/1998/namespace"/>
    <ds:schemaRef ds:uri="http://schemas.microsoft.com/office/2006/metadata/properties"/>
    <ds:schemaRef ds:uri="http://purl.org/dc/dcmitype/"/>
    <ds:schemaRef ds:uri="http://schemas.microsoft.com/sharepoint/v3"/>
    <ds:schemaRef ds:uri="http://purl.org/dc/terms/"/>
    <ds:schemaRef ds:uri="cffda810-2db4-42d9-aff9-b6f80e913acd"/>
    <ds:schemaRef ds:uri="http://schemas.microsoft.com/office/infopath/2007/PartnerControls"/>
    <ds:schemaRef ds:uri="http://schemas.openxmlformats.org/package/2006/metadata/core-properties"/>
    <ds:schemaRef ds:uri="61677ec9-1bb2-4e8b-bfc6-f0d46065ce54"/>
  </ds:schemaRefs>
</ds:datastoreItem>
</file>

<file path=docProps/app.xml><?xml version="1.0" encoding="utf-8"?>
<Properties xmlns="http://schemas.openxmlformats.org/officeDocument/2006/extended-properties" xmlns:vt="http://schemas.openxmlformats.org/officeDocument/2006/docPropsVTypes">
  <TotalTime>3624</TotalTime>
  <Words>3244</Words>
  <Application>Microsoft Macintosh PowerPoint</Application>
  <PresentationFormat>Widescreen</PresentationFormat>
  <Paragraphs>393</Paragraphs>
  <Slides>60</Slides>
  <Notes>60</Notes>
  <HiddenSlides>0</HiddenSlides>
  <MMClips>0</MMClips>
  <ScaleCrop>false</ScaleCrop>
  <HeadingPairs>
    <vt:vector size="6" baseType="variant">
      <vt:variant>
        <vt:lpstr>Fontes usadas</vt:lpstr>
      </vt:variant>
      <vt:variant>
        <vt:i4>13</vt:i4>
      </vt:variant>
      <vt:variant>
        <vt:lpstr>Tema</vt:lpstr>
      </vt:variant>
      <vt:variant>
        <vt:i4>1</vt:i4>
      </vt:variant>
      <vt:variant>
        <vt:lpstr>Títulos de slides</vt:lpstr>
      </vt:variant>
      <vt:variant>
        <vt:i4>60</vt:i4>
      </vt:variant>
    </vt:vector>
  </HeadingPairs>
  <TitlesOfParts>
    <vt:vector size="74" baseType="lpstr">
      <vt:lpstr>system-ui</vt:lpstr>
      <vt:lpstr>Arial</vt:lpstr>
      <vt:lpstr>Kelson</vt:lpstr>
      <vt:lpstr>Okana Black Oblique</vt:lpstr>
      <vt:lpstr>Roboto</vt:lpstr>
      <vt:lpstr>DIN Next LT Pro Light</vt:lpstr>
      <vt:lpstr>Aptos Display</vt:lpstr>
      <vt:lpstr>Okana UltraBold Oblique</vt:lpstr>
      <vt:lpstr>Calibri</vt:lpstr>
      <vt:lpstr>DIN Next LT Pro Bold</vt:lpstr>
      <vt:lpstr>-apple-system</vt:lpstr>
      <vt:lpstr>Aptos</vt:lpstr>
      <vt:lpstr>Helvetica Neue</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
  <dc:creator>Bruno Domingues</dc:creator>
  <cp:keywords/>
  <dc:description/>
  <cp:lastModifiedBy>Humberto Nicastro</cp:lastModifiedBy>
  <cp:revision>32</cp:revision>
  <cp:lastPrinted>2024-09-11T12:37:45Z</cp:lastPrinted>
  <dcterms:created xsi:type="dcterms:W3CDTF">2024-03-14T18:54:06Z</dcterms:created>
  <dcterms:modified xsi:type="dcterms:W3CDTF">2024-10-03T16:23:44Z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0x0101009EDCC029594AF24B93EE7B28B4D354E6</vt:lpwstr>
  </property>
  <property fmtid="{D5CDD505-2E9C-101B-9397-08002B2CF9AE}" pid="3" name="MediaServiceImageTags">
    <vt:lpwstr/>
  </property>
</Properties>
</file>