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6" r:id="rId6"/>
    <p:sldId id="267" r:id="rId7"/>
    <p:sldId id="269" r:id="rId8"/>
    <p:sldId id="270" r:id="rId9"/>
    <p:sldId id="271" r:id="rId10"/>
    <p:sldId id="272" r:id="rId11"/>
    <p:sldId id="263" r:id="rId12"/>
    <p:sldId id="264" r:id="rId13"/>
  </p:sldIdLst>
  <p:sldSz cx="9144000" cy="5143500" type="screen16x9"/>
  <p:notesSz cx="6858000" cy="9144000"/>
  <p:embeddedFontLst>
    <p:embeddedFont>
      <p:font typeface="Balsamiq Sans" panose="020B0604020202020204" charset="0"/>
      <p:bold r:id="rId15"/>
      <p:boldItalic r:id="rId16"/>
    </p:embeddedFont>
    <p:embeddedFont>
      <p:font typeface="DM Sans SemiBold" panose="020B0604020202020204" charset="0"/>
      <p:regular r:id="rId17"/>
      <p:bold r:id="rId18"/>
      <p:italic r:id="rId19"/>
      <p:boldItalic r:id="rId20"/>
    </p:embeddedFont>
    <p:embeddedFont>
      <p:font typeface="Hepta Slab" panose="020B0604020202020204" charset="0"/>
      <p:regular r:id="rId21"/>
      <p:bold r:id="rId22"/>
    </p:embeddedFont>
    <p:embeddedFont>
      <p:font typeface="Lato Light" panose="020F0502020204030203" pitchFamily="34" charset="0"/>
      <p:regular r:id="rId23"/>
      <p:bold r:id="rId24"/>
      <p:italic r:id="rId25"/>
      <p:boldItalic r:id="rId26"/>
    </p:embeddedFont>
    <p:embeddedFont>
      <p:font typeface="Open Sans Medium" panose="020B0604020202020204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Quicksand Medium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1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Entered text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JÚLIO CESAR AGRIPINO DOS SANTOS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Atleta Paralímpico – Atletismo T11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Deficiente Visual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 Júlio César Agripino dos Santos, tenho 32 anos de idade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Minha infância foi muito complicada, aos 16 anos apresentei dificuldades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 enxergar onde foi diagnosticado o Ceratocone e cegueira cortical, uma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doença degenerativa progressiva que provoca o afinamento da córnea, levando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ao aumento do astigmatismo e miopia, causando baixa visão 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TRAJETÓRIA NO PARALÍMPICO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Em 2012 iniciei minhas competições no convencional, mas logo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apresentei alguns problemas de visão, caia nas pistas, pisava nas bordas,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esbarrava em alguns atletas, e em alguns casos até achavam que eu queria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provocar alguma confusão, ou estava sendo desleal em algumas competições,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só que não falava para ninguém, pois tinha muita vergonha e não queria aceitar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 perca da visão. Durante minha trajetória da corrida, conheci uma pessoa que foi muito importante para eu descobrir as diversas possibilidades que o atletismo possui, Neide, e toda a equipe do Projeto Vida Corrida teve a sensibilidade de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perceber o meu baixo grau de visão, além de possibilitar a minha entrada para 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paralímpico e as minhas primeiras parcerias como atleta.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Logo que conheci o setor paralímpico não me identificava, pois acreditava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que somente deficientes visuais poderiam competir nessa categoria do atletismo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paralímpico, assim descobri as diversas categorias e possibilidades desse meio.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Iniciei como atleta paralímpico na categoria T12, uma classe que pode optar por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correr com ou sem guia. E foi nessa categoria que competi a 1° Paralímpiada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Rio2016.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Após fazer os exames regulares, em 2017 minha categoria caiu para T11,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classe pela qual é obrigatoriedade correr com guia e tampões nos olhos. Foi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difícil aceitar a queda da categoria, assim como aceitar a queda de quase 96%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da visão, porém estou me adaptando e consequentemente me fortalecendo.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2024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Paralimpíadas Paris 2024: 5.000 metros rasos, Medalha de Ouro e Record Mundial.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Paralimpíadas Paris 2024: 1.500 metros rasos, Medalha de Bronze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Campeonato Mundial – Japão: 1.500 metros rasos, Medalha de Ouro e 5.000 metros rasos, Medalha de Prata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2019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Campeão Mundial na prova de 1.500 metros rasos</a:t>
            </a: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4375654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4375654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40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330d42936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d330d42936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SLIDES_API143756547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SLIDES_API143756547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330d42936_0_2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330d42936_0_2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Entered text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JÚLIO CESAR AGRIPINO DOS SANTOS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Atleta Paralímpico – Atletismo T11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Deficiente Visual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 Júlio César Agripino dos Santos, tenho 32 anos de idade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Minha infância foi muito complicada, aos 16 anos apresentei dificuldades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 enxergar onde foi diagnosticado o Ceratocone e cegueira cortical, uma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doença degenerativa progressiva que provoca o afinamento da córnea, levando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ao aumento do astigmatismo e miopia, causando baixa visão 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TRAJETÓRIA NO PARALÍMPICO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Em 2012 iniciei minhas competições no convencional, mas logo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apresentei alguns problemas de visão, caia nas pistas, pisava nas bordas,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esbarrava em alguns atletas, e em alguns casos até achavam que eu queria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provocar alguma confusão, ou estava sendo desleal em algumas competições,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só que não falava para ninguém, pois tinha muita vergonha e não queria aceitar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 perca da visão. Durante minha trajetória da corrida, conheci uma pessoa que foi muito importante para eu descobrir as diversas possibilidades que o atletismo possui, Neide, e toda a equipe do Projeto Vida Corrida teve a sensibilidade de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perceber o meu baixo grau de visão, além de possibilitar a minha entrada para 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paralímpico e as minhas primeiras parcerias como atleta.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Logo que conheci o setor paralímpico não me identificava, pois acreditava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que somente deficientes visuais poderiam competir nessa categoria do atletismo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paralímpico, assim descobri as diversas categorias e possibilidades desse meio.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Iniciei como atleta paralímpico na categoria T12, uma classe que pode optar por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correr com ou sem guia. E foi nessa categoria que competi a 1° Paralímpiada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Rio2016.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Após fazer os exames regulares, em 2017 minha categoria caiu para T11,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classe pela qual é obrigatoriedade correr com guia e tampões nos olhos. Foi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difícil aceitar a queda da categoria, assim como aceitar a queda de quase 96%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da visão, porém estou me adaptando e consequentemente me fortalecendo.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2024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Paralimpíadas Paris 2024: 5.000 metros rasos, Medalha de Ouro e Record Mundial.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Paralimpíadas Paris 2024: 1.500 metros rasos, Medalha de Bronze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Campeonato Mundial – Japão: 1.500 metros rasos, Medalha de Ouro e 5.000 metros rasos, Medalha de Prata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2019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Campeão Mundial na prova de 1.500 metros rasos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SLIDES_API143756547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SLIDES_API143756547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4375654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4375654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4375654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4375654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53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4375654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4375654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8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4375654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4375654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8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4375654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4375654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473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4375654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4375654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9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1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20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19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2">
  <p:cSld name="TITLE_1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123625" y="159225"/>
            <a:ext cx="3227400" cy="4897500"/>
          </a:xfrm>
          <a:prstGeom prst="roundRect">
            <a:avLst>
              <a:gd name="adj" fmla="val 912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123700" y="159225"/>
            <a:ext cx="3227400" cy="4836600"/>
          </a:xfrm>
          <a:prstGeom prst="roundRect">
            <a:avLst>
              <a:gd name="adj" fmla="val 8770"/>
            </a:avLst>
          </a:prstGeom>
          <a:noFill/>
          <a:ln>
            <a:noFill/>
          </a:ln>
        </p:spPr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4135200" y="1595175"/>
            <a:ext cx="41766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4135200" y="650250"/>
            <a:ext cx="42705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86" name="Google Shape;86;p14" descr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51108" y="4154820"/>
            <a:ext cx="465512" cy="5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3024" y="334538"/>
            <a:ext cx="157163" cy="15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49" y="3635278"/>
            <a:ext cx="247715" cy="20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6191" y="266700"/>
            <a:ext cx="110576" cy="6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9717" y="4398393"/>
            <a:ext cx="1043003" cy="48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664">
          <p15:clr>
            <a:srgbClr val="E46962"/>
          </p15:clr>
        </p15:guide>
        <p15:guide id="3" pos="405">
          <p15:clr>
            <a:srgbClr val="E46962"/>
          </p15:clr>
        </p15:guide>
        <p15:guide id="4" pos="5328">
          <p15:clr>
            <a:srgbClr val="E46962"/>
          </p15:clr>
        </p15:guide>
        <p15:guide id="5" orient="horz" pos="409">
          <p15:clr>
            <a:srgbClr val="E46962"/>
          </p15:clr>
        </p15:guide>
        <p15:guide id="6" orient="horz" pos="1005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4_3">
  <p:cSld name="CUSTOM_3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245150" y="401725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1106375" y="1444225"/>
            <a:ext cx="28815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2"/>
          </p:nvPr>
        </p:nvSpPr>
        <p:spPr>
          <a:xfrm>
            <a:off x="5487500" y="1444225"/>
            <a:ext cx="28815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3"/>
          </p:nvPr>
        </p:nvSpPr>
        <p:spPr>
          <a:xfrm>
            <a:off x="1106375" y="3174175"/>
            <a:ext cx="28815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4"/>
          </p:nvPr>
        </p:nvSpPr>
        <p:spPr>
          <a:xfrm>
            <a:off x="5487500" y="3174175"/>
            <a:ext cx="28815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97" name="Google Shape;97;p15" descr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3358" y="-137400"/>
            <a:ext cx="638850" cy="53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8190">
            <a:off x="-1393651" y="-1381176"/>
            <a:ext cx="2332475" cy="239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40082">
            <a:off x="7950225" y="4082249"/>
            <a:ext cx="2524952" cy="25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04" y="4587218"/>
            <a:ext cx="227910" cy="232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1078727" y="3782700"/>
            <a:ext cx="133200" cy="133500"/>
          </a:xfrm>
          <a:prstGeom prst="ellipse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5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5137" y="4687566"/>
            <a:ext cx="151216" cy="30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33241" y="4427442"/>
            <a:ext cx="183322" cy="163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4493442" y="4578038"/>
            <a:ext cx="66600" cy="66600"/>
          </a:xfrm>
          <a:prstGeom prst="ellipse">
            <a:avLst/>
          </a:prstGeom>
          <a:noFill/>
          <a:ln w="50800" cap="flat" cmpd="sng">
            <a:solidFill>
              <a:srgbClr val="FF8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5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31265" y="4497075"/>
            <a:ext cx="9525" cy="1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64590" y="4553034"/>
            <a:ext cx="126206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93760" y="4514265"/>
            <a:ext cx="76200" cy="7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78878" y="4525650"/>
            <a:ext cx="110575" cy="6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69806" y="3735075"/>
            <a:ext cx="9525" cy="1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 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17418" y="3763650"/>
            <a:ext cx="110575" cy="6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 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25617" y="-236157"/>
            <a:ext cx="1043003" cy="488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5"/>
          <p:cNvGrpSpPr/>
          <p:nvPr/>
        </p:nvGrpSpPr>
        <p:grpSpPr>
          <a:xfrm>
            <a:off x="519426" y="1444213"/>
            <a:ext cx="487389" cy="442988"/>
            <a:chOff x="1328739" y="2128838"/>
            <a:chExt cx="487389" cy="442988"/>
          </a:xfrm>
        </p:grpSpPr>
        <p:pic>
          <p:nvPicPr>
            <p:cNvPr id="113" name="Google Shape;113;p15" descr=" 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328739" y="2128838"/>
              <a:ext cx="487389" cy="428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5"/>
            <p:cNvSpPr/>
            <p:nvPr/>
          </p:nvSpPr>
          <p:spPr>
            <a:xfrm>
              <a:off x="1404939" y="2219325"/>
              <a:ext cx="328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Balsamiq Sans"/>
                <a:buNone/>
              </a:pPr>
              <a:r>
                <a:rPr lang="pt-BR" sz="1800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01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5001542" y="1406388"/>
            <a:ext cx="438518" cy="442988"/>
            <a:chOff x="4343404" y="2128838"/>
            <a:chExt cx="438518" cy="442988"/>
          </a:xfrm>
        </p:grpSpPr>
        <p:pic>
          <p:nvPicPr>
            <p:cNvPr id="116" name="Google Shape;116;p15" descr=" 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43404" y="2128838"/>
              <a:ext cx="438518" cy="428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5"/>
            <p:cNvSpPr/>
            <p:nvPr/>
          </p:nvSpPr>
          <p:spPr>
            <a:xfrm>
              <a:off x="4376742" y="2219325"/>
              <a:ext cx="3666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Balsamiq Sans"/>
                <a:buNone/>
              </a:pPr>
              <a:r>
                <a:rPr lang="pt-BR" sz="1800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02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554414" y="3110713"/>
            <a:ext cx="452400" cy="516325"/>
            <a:chOff x="1319214" y="3319463"/>
            <a:chExt cx="452400" cy="516325"/>
          </a:xfrm>
        </p:grpSpPr>
        <p:pic>
          <p:nvPicPr>
            <p:cNvPr id="119" name="Google Shape;119;p15" descr=" 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325814" y="3319463"/>
              <a:ext cx="439200" cy="44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5"/>
            <p:cNvSpPr/>
            <p:nvPr/>
          </p:nvSpPr>
          <p:spPr>
            <a:xfrm>
              <a:off x="1319214" y="3397488"/>
              <a:ext cx="4524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Balsamiq Sans"/>
                <a:buNone/>
              </a:pPr>
              <a:r>
                <a:rPr lang="pt-BR" sz="1800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03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5014732" y="3154600"/>
            <a:ext cx="412140" cy="428572"/>
            <a:chOff x="7710495" y="2986088"/>
            <a:chExt cx="412140" cy="428572"/>
          </a:xfrm>
        </p:grpSpPr>
        <p:pic>
          <p:nvPicPr>
            <p:cNvPr id="122" name="Google Shape;122;p15" descr=" 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710495" y="2986088"/>
              <a:ext cx="412140" cy="428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5"/>
            <p:cNvSpPr/>
            <p:nvPr/>
          </p:nvSpPr>
          <p:spPr>
            <a:xfrm>
              <a:off x="7754945" y="3095625"/>
              <a:ext cx="3063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Balsamiq Sans"/>
                <a:buNone/>
              </a:pPr>
              <a:r>
                <a:rPr lang="pt-BR" sz="1800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rPr>
                <a:t>04</a:t>
              </a:r>
              <a:endParaRPr sz="1800" i="0" u="none" strike="noStrike" cap="none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04">
          <p15:clr>
            <a:srgbClr val="E46962"/>
          </p15:clr>
        </p15:guide>
        <p15:guide id="2" orient="horz" pos="979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1">
  <p:cSld name="TITLE_1">
    <p:bg>
      <p:bgPr>
        <a:solidFill>
          <a:schemeClr val="l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5782350" y="123775"/>
            <a:ext cx="3261000" cy="4933200"/>
          </a:xfrm>
          <a:prstGeom prst="roundRect">
            <a:avLst>
              <a:gd name="adj" fmla="val 912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79081">
            <a:off x="4476724" y="-1356787"/>
            <a:ext cx="3091850" cy="30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2"/>
          </p:nvPr>
        </p:nvSpPr>
        <p:spPr>
          <a:xfrm>
            <a:off x="5782350" y="110350"/>
            <a:ext cx="3249000" cy="4869000"/>
          </a:xfrm>
          <a:prstGeom prst="roundRect">
            <a:avLst>
              <a:gd name="adj" fmla="val 7783"/>
            </a:avLst>
          </a:prstGeom>
          <a:noFill/>
          <a:ln>
            <a:noFill/>
          </a:ln>
        </p:spPr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632175" y="650250"/>
            <a:ext cx="50460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642700" y="1562500"/>
            <a:ext cx="43374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91425" y="3570450"/>
            <a:ext cx="2524951" cy="250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8" y="4663225"/>
            <a:ext cx="638850" cy="53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 "/>
          <p:cNvPicPr preferRelativeResize="0"/>
          <p:nvPr/>
        </p:nvPicPr>
        <p:blipFill rotWithShape="1">
          <a:blip r:embed="rId5">
            <a:alphaModFix/>
          </a:blip>
          <a:srcRect l="43579" t="20660" r="-43579" b="-20660"/>
          <a:stretch/>
        </p:blipFill>
        <p:spPr>
          <a:xfrm>
            <a:off x="-106897" y="18644"/>
            <a:ext cx="528793" cy="44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  <p15:guide id="6" orient="horz" pos="984">
          <p15:clr>
            <a:srgbClr val="E46962"/>
          </p15:clr>
        </p15:guide>
        <p15:guide id="7" orient="horz" pos="1080">
          <p15:clr>
            <a:srgbClr val="E46962"/>
          </p15:clr>
        </p15:guide>
        <p15:guide id="8" orient="horz" pos="41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1_no_image">
  <p:cSld name="TITLE_1_1_1_2"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1"/>
          </p:nvPr>
        </p:nvSpPr>
        <p:spPr>
          <a:xfrm>
            <a:off x="383075" y="1631475"/>
            <a:ext cx="7753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383075" y="900950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orient="horz" pos="628">
          <p15:clr>
            <a:srgbClr val="E46962"/>
          </p15:clr>
        </p15:guide>
        <p15:guide id="4" pos="5328">
          <p15:clr>
            <a:srgbClr val="E46962"/>
          </p15:clr>
        </p15:guide>
        <p15:guide id="5" pos="288">
          <p15:clr>
            <a:srgbClr val="E46962"/>
          </p15:clr>
        </p15:guide>
        <p15:guide id="6" pos="1758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Outro_1">
  <p:cSld name="TITLE_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530400" y="2208300"/>
            <a:ext cx="80832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141" name="Google Shape;141;p18" descr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9179" y="1033118"/>
            <a:ext cx="227910" cy="232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1562102" y="228600"/>
            <a:ext cx="133200" cy="133500"/>
          </a:xfrm>
          <a:prstGeom prst="ellipse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8729671" y="228600"/>
            <a:ext cx="133200" cy="133500"/>
          </a:xfrm>
          <a:prstGeom prst="ellipse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1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8512" y="1133466"/>
            <a:ext cx="151216" cy="30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6616" y="873342"/>
            <a:ext cx="183322" cy="163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4976817" y="1023938"/>
            <a:ext cx="66600" cy="66600"/>
          </a:xfrm>
          <a:prstGeom prst="ellipse">
            <a:avLst/>
          </a:prstGeom>
          <a:noFill/>
          <a:ln w="50800" cap="flat" cmpd="sng">
            <a:solidFill>
              <a:srgbClr val="FF8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18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4640" y="942975"/>
            <a:ext cx="9525" cy="1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7965" y="998934"/>
            <a:ext cx="126206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7135" y="960165"/>
            <a:ext cx="76200" cy="7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62253" y="971550"/>
            <a:ext cx="110575" cy="6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53181" y="180975"/>
            <a:ext cx="9525" cy="1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86506" y="236934"/>
            <a:ext cx="126206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15676" y="198165"/>
            <a:ext cx="76200" cy="7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00793" y="209550"/>
            <a:ext cx="110575" cy="6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 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0025" y="4019550"/>
            <a:ext cx="938213" cy="112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/>
          <p:nvPr/>
        </p:nvSpPr>
        <p:spPr>
          <a:xfrm>
            <a:off x="438150" y="3100388"/>
            <a:ext cx="133200" cy="133500"/>
          </a:xfrm>
          <a:prstGeom prst="ellipse">
            <a:avLst/>
          </a:prstGeom>
          <a:noFill/>
          <a:ln w="50800" cap="flat" cmpd="sng">
            <a:solidFill>
              <a:srgbClr val="FE6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452439" y="2071688"/>
            <a:ext cx="66600" cy="66600"/>
          </a:xfrm>
          <a:prstGeom prst="ellipse">
            <a:avLst/>
          </a:prstGeom>
          <a:noFill/>
          <a:ln w="50800" cap="flat" cmpd="sng">
            <a:solidFill>
              <a:srgbClr val="FF8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59" name="Google Shape;159;p18" descr=" 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08203" y="4354292"/>
            <a:ext cx="117804" cy="93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>
            <a:off x="2847978" y="4824413"/>
            <a:ext cx="76200" cy="76200"/>
          </a:xfrm>
          <a:prstGeom prst="ellipse">
            <a:avLst/>
          </a:prstGeom>
          <a:noFill/>
          <a:ln w="50800" cap="flat" cmpd="sng">
            <a:solidFill>
              <a:srgbClr val="FDB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18" descr=" 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19818" y="4248150"/>
            <a:ext cx="9525" cy="1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 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053143" y="4304109"/>
            <a:ext cx="126206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 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082314" y="4265340"/>
            <a:ext cx="76200" cy="7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 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067431" y="4276725"/>
            <a:ext cx="110575" cy="6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66" name="Google Shape;166;p18" descr=" 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72449" y="3635278"/>
            <a:ext cx="247715" cy="20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 descr=" 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725542" y="3837968"/>
            <a:ext cx="1043003" cy="48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324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ctrTitle"/>
          </p:nvPr>
        </p:nvSpPr>
        <p:spPr>
          <a:xfrm>
            <a:off x="143275" y="1437350"/>
            <a:ext cx="8490300" cy="16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980"/>
              <a:t>Superando Limites: A Jornada de Júlio Agripino dos Santos nas Paralimpíadas de Paris 2024</a:t>
            </a:r>
            <a:endParaRPr sz="3980"/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01" y="4615775"/>
            <a:ext cx="924400" cy="3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subTitle" idx="1"/>
          </p:nvPr>
        </p:nvSpPr>
        <p:spPr>
          <a:xfrm>
            <a:off x="383075" y="1230039"/>
            <a:ext cx="7753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800" b="1" dirty="0"/>
              <a:t>5. Recovery</a:t>
            </a:r>
            <a:endParaRPr lang="pt-BR" sz="1800" dirty="0"/>
          </a:p>
          <a:p>
            <a:endParaRPr lang="pt-BR" sz="1800" b="1" dirty="0"/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83075" y="321091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B173"/>
                </a:solidFill>
                <a:latin typeface="Hepta Slab"/>
                <a:ea typeface="Hepta Slab"/>
                <a:cs typeface="Hepta Slab"/>
                <a:sym typeface="Hepta Slab"/>
              </a:rPr>
              <a:t>Estratégias nutricionais – suplementação</a:t>
            </a:r>
          </a:p>
        </p:txBody>
      </p:sp>
      <p:pic>
        <p:nvPicPr>
          <p:cNvPr id="3" name="Imagem 2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97D96F35-B919-8440-0BFF-7A1C228A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54" t="16332" r="9067" b="2583"/>
          <a:stretch/>
        </p:blipFill>
        <p:spPr>
          <a:xfrm>
            <a:off x="4413388" y="1690778"/>
            <a:ext cx="1801559" cy="310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48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300"/>
              <a:t>Júlio Agripino é um exemplo de superação e dedicação no esporte, mostrando que, com as estratégias certas de nutrição e treinamento, é possível alcançar grandes conquistas, mesmo diante de desafios significativos. Sua trajetória não apenas inspira outros paratletas, mas também destaca a importância de uma abordagem da nutrição esportiva para otimizar o desempenho.</a:t>
            </a:r>
          </a:p>
        </p:txBody>
      </p:sp>
      <p:pic>
        <p:nvPicPr>
          <p:cNvPr id="3074" name="Picture 2" descr="Júlio Cesar Agripino Santos Atleta - Fala pessoal, boa tarde!! Com muito  tristeza, venho comunicar que não irei conseguir dar continuidade com a  nossa rifa do bem esse ano. Tive uma temporada">
            <a:extLst>
              <a:ext uri="{FF2B5EF4-FFF2-40B4-BE49-F238E27FC236}">
                <a16:creationId xmlns:a16="http://schemas.microsoft.com/office/drawing/2014/main" id="{83781CAB-F996-524E-A9E8-4E18DE66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27" y="297180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B173"/>
                </a:solidFill>
                <a:latin typeface="Hepta Slab"/>
                <a:ea typeface="Hepta Slab"/>
                <a:cs typeface="Hepta Slab"/>
                <a:sym typeface="Hepta Slab"/>
              </a:rPr>
              <a:t>Obrigado pelo seu tempo e atenção 🙂</a:t>
            </a:r>
            <a:endParaRPr>
              <a:solidFill>
                <a:srgbClr val="FFB173"/>
              </a:solidFill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ctrTitle"/>
          </p:nvPr>
        </p:nvSpPr>
        <p:spPr>
          <a:xfrm>
            <a:off x="143275" y="1167275"/>
            <a:ext cx="8490300" cy="16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Prova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1500 e 5000 m</a:t>
            </a:r>
            <a:endParaRPr dirty="0"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Julio</a:t>
            </a:r>
            <a:r>
              <a:rPr lang="pt-BR" dirty="0"/>
              <a:t> Agripino dos Santos -atleta paralímpico</a:t>
            </a:r>
            <a:endParaRPr dirty="0"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75" y="3626725"/>
            <a:ext cx="2444925" cy="13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9601" y="5696150"/>
            <a:ext cx="924400" cy="3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da infância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4294967295"/>
          </p:nvPr>
        </p:nvSpPr>
        <p:spPr>
          <a:xfrm>
            <a:off x="311700" y="1208225"/>
            <a:ext cx="4069800" cy="326440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457200" lvl="0" indent="-330200"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b="0" i="0" u="none" strike="noStrike" cap="none">
                <a:solidFill>
                  <a:schemeClr val="dk1"/>
                </a:solidFill>
              </a:rPr>
              <a:t>Diagnosticado com ceratocone e cegueira cortical aos 16 anos</a:t>
            </a:r>
          </a:p>
          <a:p>
            <a:pPr marL="457200" lvl="0" indent="-330200"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b="0" i="0" u="none" strike="noStrike" cap="none">
                <a:solidFill>
                  <a:schemeClr val="dk1"/>
                </a:solidFill>
              </a:rPr>
              <a:t>Doença degenerativa progressiva que leva à baixa visão</a:t>
            </a:r>
          </a:p>
          <a:p>
            <a:pPr marL="457200" lvl="0" indent="-330200"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b="0" i="0" u="none" strike="noStrike" cap="none">
                <a:solidFill>
                  <a:schemeClr val="dk1"/>
                </a:solidFill>
              </a:rPr>
              <a:t>Experimentou dificuldades na vida diária</a:t>
            </a: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/>
          <a:srcRect t="7655" r="1" b="12493"/>
          <a:stretch/>
        </p:blipFill>
        <p:spPr>
          <a:xfrm>
            <a:off x="4762500" y="1208225"/>
            <a:ext cx="4069800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subTitle" idx="1"/>
          </p:nvPr>
        </p:nvSpPr>
        <p:spPr>
          <a:xfrm>
            <a:off x="383075" y="1348983"/>
            <a:ext cx="7753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Font typeface="DM Sans SemiBold"/>
              <a:buChar char="●"/>
            </a:pPr>
            <a:r>
              <a:rPr lang="pt-BR" sz="1400" dirty="0">
                <a:solidFill>
                  <a:srgbClr val="EEEEEE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Jogos Paralímpicos de Paris 2024: medalha de ouro e recorde mundial nos 5.000 metros rasos</a:t>
            </a: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Font typeface="DM Sans SemiBold"/>
              <a:buChar char="●"/>
            </a:pPr>
            <a:r>
              <a:rPr lang="pt-BR" sz="1400" dirty="0">
                <a:solidFill>
                  <a:srgbClr val="EEEEEE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Jogos Paralímpicos de Paris 2024: Medalha de Bronze nos 1.500 metros</a:t>
            </a: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Font typeface="DM Sans SemiBold"/>
              <a:buChar char="●"/>
            </a:pPr>
            <a:r>
              <a:rPr lang="pt-BR" sz="1400" dirty="0">
                <a:solidFill>
                  <a:srgbClr val="EEEEEE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Campeonato Mundial – Japão: Medalha de Ouro nos 1.500 metros</a:t>
            </a: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Font typeface="DM Sans SemiBold"/>
              <a:buChar char="●"/>
            </a:pPr>
            <a:r>
              <a:rPr lang="pt-BR" sz="1400" dirty="0">
                <a:solidFill>
                  <a:srgbClr val="EEEEEE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Campeonato Mundial – Japão: Medalha de Prata nos 5.000 metros</a:t>
            </a:r>
          </a:p>
          <a:p>
            <a: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Font typeface="DM Sans SemiBold"/>
              <a:buChar char="●"/>
            </a:pPr>
            <a:r>
              <a:rPr lang="pt-BR" sz="1400" dirty="0">
                <a:solidFill>
                  <a:srgbClr val="EEEEEE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Continuando a jornada em direção a mais sucesso no atletismo</a:t>
            </a:r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83075" y="469771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B173"/>
                </a:solidFill>
                <a:latin typeface="Hepta Slab"/>
                <a:ea typeface="Hepta Slab"/>
                <a:cs typeface="Hepta Slab"/>
                <a:sym typeface="Hepta Slab"/>
              </a:rPr>
              <a:t>Realizações</a:t>
            </a:r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700" y="2939925"/>
            <a:ext cx="3645599" cy="205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subTitle" idx="1"/>
          </p:nvPr>
        </p:nvSpPr>
        <p:spPr>
          <a:xfrm>
            <a:off x="264131" y="1230039"/>
            <a:ext cx="7753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pt-BR" sz="1400" b="1" dirty="0"/>
              <a:t>Alimentos de Fácil Digestão:</a:t>
            </a:r>
            <a:r>
              <a:rPr lang="pt-BR" sz="1400" dirty="0"/>
              <a:t> carboidratos simples, como bananas e pão. </a:t>
            </a:r>
          </a:p>
          <a:p>
            <a:pPr marL="114300" indent="0"/>
            <a:r>
              <a:rPr lang="pt-BR" sz="1400" b="1" dirty="0"/>
              <a:t>        Evitar Fibras.</a:t>
            </a:r>
            <a:endParaRPr lang="pt-BR" sz="1400" dirty="0"/>
          </a:p>
          <a:p>
            <a:r>
              <a:rPr lang="pt-BR" sz="1400" b="1" dirty="0"/>
              <a:t>2. Cronograma de Alimentação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dirty="0"/>
              <a:t>Tempo de Digestão:</a:t>
            </a:r>
            <a:r>
              <a:rPr lang="pt-BR" sz="1400" dirty="0"/>
              <a:t> refeições principais 3-4 horas antes da corrida e lanches 30-60 minutos antes.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dirty="0"/>
              <a:t>Teste Alimentar:</a:t>
            </a:r>
            <a:r>
              <a:rPr lang="pt-BR" sz="1400" dirty="0"/>
              <a:t> Durante os treinos, experimentamos diferentes alimentos e horários para identificar o que funcionava melhor.</a:t>
            </a:r>
          </a:p>
          <a:p>
            <a:r>
              <a:rPr lang="pt-BR" sz="1400" b="1" dirty="0"/>
              <a:t>3. Hidratação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dirty="0"/>
              <a:t>Hidratação Adequada:</a:t>
            </a:r>
            <a:r>
              <a:rPr lang="pt-BR" sz="1400" dirty="0"/>
              <a:t> evitar grandes quantidades imediatamente antes da corrida.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dirty="0"/>
              <a:t>Soluções Eletrolíticas:</a:t>
            </a:r>
            <a:r>
              <a:rPr lang="pt-BR" sz="1400" dirty="0"/>
              <a:t> para evitar desequilíbrios.</a:t>
            </a:r>
          </a:p>
          <a:p>
            <a:r>
              <a:rPr lang="pt-BR" sz="1400" b="1" dirty="0"/>
              <a:t>4. Evitar  alguns Alimentos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dirty="0"/>
              <a:t>Laticínios e Alimentos Gordurosos</a:t>
            </a:r>
            <a:r>
              <a:rPr lang="pt-BR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dirty="0"/>
              <a:t>Café e Bebidas Gasosas</a:t>
            </a:r>
            <a:endParaRPr lang="pt-BR" sz="1400" dirty="0"/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83075" y="321091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B173"/>
                </a:solidFill>
                <a:latin typeface="Hepta Slab"/>
                <a:ea typeface="Hepta Slab"/>
                <a:cs typeface="Hepta Slab"/>
                <a:sym typeface="Hepta Slab"/>
              </a:rPr>
              <a:t>Estratégias nutricionais – desconforto gastrointestinal</a:t>
            </a:r>
          </a:p>
        </p:txBody>
      </p:sp>
      <p:pic>
        <p:nvPicPr>
          <p:cNvPr id="2050" name="Picture 2" descr="Júlio Cesar Agripino Santos Atleta">
            <a:extLst>
              <a:ext uri="{FF2B5EF4-FFF2-40B4-BE49-F238E27FC236}">
                <a16:creationId xmlns:a16="http://schemas.microsoft.com/office/drawing/2014/main" id="{46044DA5-0D62-0244-5B8F-0A2F312A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62" y="3506062"/>
            <a:ext cx="1637438" cy="16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1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subTitle" idx="1"/>
          </p:nvPr>
        </p:nvSpPr>
        <p:spPr>
          <a:xfrm>
            <a:off x="383075" y="1230039"/>
            <a:ext cx="7753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pt-BR" sz="1800" b="1" dirty="0"/>
              <a:t>Reposição de vitaminas e minerais – usadas ao longo da preparação conforme a necessidade ( Vitamina C, B, ferro, magnésio e ômega 3)</a:t>
            </a:r>
          </a:p>
          <a:p>
            <a:pPr marL="114300" indent="0"/>
            <a:endParaRPr lang="pt-BR" sz="1800" dirty="0"/>
          </a:p>
          <a:p>
            <a:endParaRPr lang="pt-BR" sz="1800" dirty="0"/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83075" y="321091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B173"/>
                </a:solidFill>
                <a:latin typeface="Hepta Slab"/>
                <a:ea typeface="Hepta Slab"/>
                <a:cs typeface="Hepta Slab"/>
                <a:sym typeface="Hepta Slab"/>
              </a:rPr>
              <a:t>Estratégias nutricionais – suplementação</a:t>
            </a:r>
          </a:p>
        </p:txBody>
      </p:sp>
      <p:pic>
        <p:nvPicPr>
          <p:cNvPr id="6" name="Picture 2" descr="Júlio Cesar Agripino Santos Atleta - O bom filho á casa torna.🙏🏽💙 14Km  na conta✅️ . . #Bolsaatleta #Timesãopaulo @fisionoesporte @ocpboficial  @luisatletismo87 @lupanzettimoliterno @enzomoliternofilho @paraathletics  @bgdentaloffice ...">
            <a:extLst>
              <a:ext uri="{FF2B5EF4-FFF2-40B4-BE49-F238E27FC236}">
                <a16:creationId xmlns:a16="http://schemas.microsoft.com/office/drawing/2014/main" id="{BD80600B-11A4-82F5-CE4C-A23470F2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4" y="2995961"/>
            <a:ext cx="1641513" cy="20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4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subTitle" idx="1"/>
          </p:nvPr>
        </p:nvSpPr>
        <p:spPr>
          <a:xfrm>
            <a:off x="383075" y="1230039"/>
            <a:ext cx="7753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/>
            <a:endParaRPr lang="pt-BR" sz="1800" dirty="0"/>
          </a:p>
          <a:p>
            <a:r>
              <a:rPr lang="pt-BR" sz="1800" b="1" dirty="0"/>
              <a:t>2. Hidratação: bebidas isotônicas</a:t>
            </a:r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83075" y="321091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B173"/>
                </a:solidFill>
                <a:latin typeface="Hepta Slab"/>
                <a:ea typeface="Hepta Slab"/>
                <a:cs typeface="Hepta Slab"/>
                <a:sym typeface="Hepta Slab"/>
              </a:rPr>
              <a:t>Estratégias nutricionais – suplementação</a:t>
            </a:r>
          </a:p>
        </p:txBody>
      </p:sp>
      <p:pic>
        <p:nvPicPr>
          <p:cNvPr id="3" name="Imagem 2" descr="Garrafa de plástico&#10;&#10;Descrição gerada automaticamente com confiança média">
            <a:extLst>
              <a:ext uri="{FF2B5EF4-FFF2-40B4-BE49-F238E27FC236}">
                <a16:creationId xmlns:a16="http://schemas.microsoft.com/office/drawing/2014/main" id="{3DE0E46F-8784-1019-EE23-05DDC904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16" t="16904" r="6894" b="1959"/>
          <a:stretch/>
        </p:blipFill>
        <p:spPr>
          <a:xfrm>
            <a:off x="862362" y="2490439"/>
            <a:ext cx="2332278" cy="240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Uma imagem contendo Interface gráfica do usuário">
            <a:extLst>
              <a:ext uri="{FF2B5EF4-FFF2-40B4-BE49-F238E27FC236}">
                <a16:creationId xmlns:a16="http://schemas.microsoft.com/office/drawing/2014/main" id="{D011ED82-F5EB-4868-C19C-0F41DCC59B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37" t="9617" r="51058"/>
          <a:stretch/>
        </p:blipFill>
        <p:spPr>
          <a:xfrm>
            <a:off x="6451166" y="2074851"/>
            <a:ext cx="1436463" cy="286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52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subTitle" idx="1"/>
          </p:nvPr>
        </p:nvSpPr>
        <p:spPr>
          <a:xfrm>
            <a:off x="383075" y="1230039"/>
            <a:ext cx="7753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/>
            <a:endParaRPr lang="pt-BR" sz="1800" dirty="0"/>
          </a:p>
          <a:p>
            <a:r>
              <a:rPr lang="pt-BR" sz="1800" b="1" dirty="0"/>
              <a:t>3. Carboidratos</a:t>
            </a:r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83075" y="321091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B173"/>
                </a:solidFill>
                <a:latin typeface="Hepta Slab"/>
                <a:ea typeface="Hepta Slab"/>
                <a:cs typeface="Hepta Slab"/>
                <a:sym typeface="Hepta Slab"/>
              </a:rPr>
              <a:t>Estratégias nutricionais – suplementação</a:t>
            </a:r>
          </a:p>
        </p:txBody>
      </p:sp>
      <p:pic>
        <p:nvPicPr>
          <p:cNvPr id="3" name="Imagem 2" descr="Uma imagem contendo loção&#10;&#10;Descrição gerada automaticamente">
            <a:extLst>
              <a:ext uri="{FF2B5EF4-FFF2-40B4-BE49-F238E27FC236}">
                <a16:creationId xmlns:a16="http://schemas.microsoft.com/office/drawing/2014/main" id="{54F23ECD-E9F9-B77F-74EF-AC356EF8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99" t="14164" b="11689"/>
          <a:stretch/>
        </p:blipFill>
        <p:spPr>
          <a:xfrm>
            <a:off x="1187465" y="2430965"/>
            <a:ext cx="1325208" cy="230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Calendário&#10;&#10;Descrição gerada automaticamente">
            <a:extLst>
              <a:ext uri="{FF2B5EF4-FFF2-40B4-BE49-F238E27FC236}">
                <a16:creationId xmlns:a16="http://schemas.microsoft.com/office/drawing/2014/main" id="{B76341BD-D260-FEF7-4CCE-290CCE0640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96" t="11274" r="-1" b="12123"/>
          <a:stretch/>
        </p:blipFill>
        <p:spPr>
          <a:xfrm>
            <a:off x="6360339" y="2064801"/>
            <a:ext cx="1776236" cy="288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894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subTitle" idx="1"/>
          </p:nvPr>
        </p:nvSpPr>
        <p:spPr>
          <a:xfrm>
            <a:off x="383075" y="1230039"/>
            <a:ext cx="77535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800" b="1" dirty="0"/>
              <a:t>4. Proteína, aminoácidos e creatina</a:t>
            </a:r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383075" y="321091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B173"/>
                </a:solidFill>
                <a:latin typeface="Hepta Slab"/>
                <a:ea typeface="Hepta Slab"/>
                <a:cs typeface="Hepta Slab"/>
                <a:sym typeface="Hepta Slab"/>
              </a:rPr>
              <a:t>Estratégias nutricionais – suplementação</a:t>
            </a:r>
          </a:p>
        </p:txBody>
      </p:sp>
      <p:pic>
        <p:nvPicPr>
          <p:cNvPr id="3" name="Imagem 2" descr="Tela de celula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E91FDC16-0B81-944F-113C-FC31D914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80" t="7848" r="27224" b="8004"/>
          <a:stretch/>
        </p:blipFill>
        <p:spPr>
          <a:xfrm>
            <a:off x="937479" y="2472613"/>
            <a:ext cx="1746248" cy="223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Uma imagem contendo Aplicativo&#10;&#10;Descrição gerada automaticamente">
            <a:extLst>
              <a:ext uri="{FF2B5EF4-FFF2-40B4-BE49-F238E27FC236}">
                <a16:creationId xmlns:a16="http://schemas.microsoft.com/office/drawing/2014/main" id="{1A67B27A-32EB-A60E-0A67-593DCB0EC6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456" r="20456" b="14187"/>
          <a:stretch/>
        </p:blipFill>
        <p:spPr>
          <a:xfrm>
            <a:off x="5178351" y="2041433"/>
            <a:ext cx="2828226" cy="266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4643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DCC029594AF24B93EE7B28B4D354E6" ma:contentTypeVersion="21" ma:contentTypeDescription="Crie um novo documento." ma:contentTypeScope="" ma:versionID="a5e290435b4bb65b1bb911d87a70b4c2">
  <xsd:schema xmlns:xsd="http://www.w3.org/2001/XMLSchema" xmlns:xs="http://www.w3.org/2001/XMLSchema" xmlns:p="http://schemas.microsoft.com/office/2006/metadata/properties" xmlns:ns1="http://schemas.microsoft.com/sharepoint/v3" xmlns:ns2="61677ec9-1bb2-4e8b-bfc6-f0d46065ce54" xmlns:ns3="cffda810-2db4-42d9-aff9-b6f80e913acd" targetNamespace="http://schemas.microsoft.com/office/2006/metadata/properties" ma:root="true" ma:fieldsID="917127ad8431facd7e47de91e3da896c" ns1:_="" ns2:_="" ns3:_="">
    <xsd:import namespace="http://schemas.microsoft.com/sharepoint/v3"/>
    <xsd:import namespace="61677ec9-1bb2-4e8b-bfc6-f0d46065ce54"/>
    <xsd:import namespace="cffda810-2db4-42d9-aff9-b6f80e913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7ec9-1bb2-4e8b-bfc6-f0d46065c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tatus de liberação" ma:internalName="Status_x0020_de_x0020_libera_x00e7__x00e3_o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347893-ee36-4ef3-bdd8-129bdaede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da810-2db4-42d9-aff9-b6f80e913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48259-cb5d-4cb9-aba3-caba4f6c3c6a}" ma:internalName="TaxCatchAll" ma:showField="CatchAllData" ma:web="cffda810-2db4-42d9-aff9-b6f80e913a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677ec9-1bb2-4e8b-bfc6-f0d46065ce5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_Flow_SignoffStatus xmlns="61677ec9-1bb2-4e8b-bfc6-f0d46065ce54" xsi:nil="true"/>
    <TaxCatchAll xmlns="cffda810-2db4-42d9-aff9-b6f80e913acd" xsi:nil="true"/>
  </documentManagement>
</p:properties>
</file>

<file path=customXml/itemProps1.xml><?xml version="1.0" encoding="utf-8"?>
<ds:datastoreItem xmlns:ds="http://schemas.openxmlformats.org/officeDocument/2006/customXml" ds:itemID="{2907DDF2-5851-466B-B63C-9936A425D605}"/>
</file>

<file path=customXml/itemProps2.xml><?xml version="1.0" encoding="utf-8"?>
<ds:datastoreItem xmlns:ds="http://schemas.openxmlformats.org/officeDocument/2006/customXml" ds:itemID="{ABBA593D-027C-43CC-81B3-D51F316CA8E1}"/>
</file>

<file path=customXml/itemProps3.xml><?xml version="1.0" encoding="utf-8"?>
<ds:datastoreItem xmlns:ds="http://schemas.openxmlformats.org/officeDocument/2006/customXml" ds:itemID="{017B7AFB-FD11-4095-82F0-4F13946EF0C7}"/>
</file>

<file path=docProps/app.xml><?xml version="1.0" encoding="utf-8"?>
<Properties xmlns="http://schemas.openxmlformats.org/officeDocument/2006/extended-properties" xmlns:vt="http://schemas.openxmlformats.org/officeDocument/2006/docPropsVTypes">
  <TotalTime>13048</TotalTime>
  <Words>1114</Words>
  <Application>Microsoft Office PowerPoint</Application>
  <PresentationFormat>Apresentação na tela (16:9)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Balsamiq Sans</vt:lpstr>
      <vt:lpstr>Open Sans Medium</vt:lpstr>
      <vt:lpstr>Poppins</vt:lpstr>
      <vt:lpstr>Calibri</vt:lpstr>
      <vt:lpstr>DM Sans SemiBold</vt:lpstr>
      <vt:lpstr>Quicksand Medium</vt:lpstr>
      <vt:lpstr>Hepta Slab</vt:lpstr>
      <vt:lpstr>Lato Light</vt:lpstr>
      <vt:lpstr>Simple Dark</vt:lpstr>
      <vt:lpstr>  Superando Limites: A Jornada de Júlio Agripino dos Santos nas Paralimpíadas de Paris 2024</vt:lpstr>
      <vt:lpstr> Prova 1500 e 5000 m</vt:lpstr>
      <vt:lpstr>Desafios da infância</vt:lpstr>
      <vt:lpstr>Realizações</vt:lpstr>
      <vt:lpstr>Estratégias nutricionais – desconforto gastrointestinal</vt:lpstr>
      <vt:lpstr>Estratégias nutricionais – suplementação</vt:lpstr>
      <vt:lpstr>Estratégias nutricionais – suplementação</vt:lpstr>
      <vt:lpstr>Estratégias nutricionais – suplementação</vt:lpstr>
      <vt:lpstr>Estratégias nutricionais – suplementação</vt:lpstr>
      <vt:lpstr>Estratégias nutricionais – suplementação</vt:lpstr>
      <vt:lpstr>Júlio Agripino é um exemplo de superação e dedicação no esporte, mostrando que, com as estratégias certas de nutrição e treinamento, é possível alcançar grandes conquistas, mesmo diante de desafios significativos. Sua trajetória não apenas inspira outros paratletas, mas também destaca a importância de uma abordagem da nutrição esportiva para otimizar o desempenho.</vt:lpstr>
      <vt:lpstr>Obrigado pelo seu tempo e atenção 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 Bargieri</dc:creator>
  <cp:lastModifiedBy>Julia Bargieri</cp:lastModifiedBy>
  <cp:revision>7</cp:revision>
  <dcterms:modified xsi:type="dcterms:W3CDTF">2024-10-04T22:18:20Z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0x0101009EDCC029594AF24B93EE7B28B4D354E6</vt:lpwstr>
  </property>
</Properties>
</file>