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75" r:id="rId5"/>
  </p:sldMasterIdLst>
  <p:notesMasterIdLst>
    <p:notesMasterId r:id="rId29"/>
  </p:notesMasterIdLst>
  <p:sldIdLst>
    <p:sldId id="283" r:id="rId6"/>
    <p:sldId id="266" r:id="rId7"/>
    <p:sldId id="270" r:id="rId8"/>
    <p:sldId id="291" r:id="rId9"/>
    <p:sldId id="288" r:id="rId10"/>
    <p:sldId id="273" r:id="rId11"/>
    <p:sldId id="293" r:id="rId12"/>
    <p:sldId id="294" r:id="rId13"/>
    <p:sldId id="292" r:id="rId14"/>
    <p:sldId id="274" r:id="rId15"/>
    <p:sldId id="275" r:id="rId16"/>
    <p:sldId id="295" r:id="rId17"/>
    <p:sldId id="297" r:id="rId18"/>
    <p:sldId id="299" r:id="rId19"/>
    <p:sldId id="296" r:id="rId20"/>
    <p:sldId id="285" r:id="rId21"/>
    <p:sldId id="272" r:id="rId22"/>
    <p:sldId id="284" r:id="rId23"/>
    <p:sldId id="286" r:id="rId24"/>
    <p:sldId id="278" r:id="rId25"/>
    <p:sldId id="279" r:id="rId26"/>
    <p:sldId id="268" r:id="rId27"/>
    <p:sldId id="300" r:id="rId28"/>
  </p:sldIdLst>
  <p:sldSz cx="12192000" cy="6858000"/>
  <p:notesSz cx="6858000" cy="9144000"/>
  <p:embeddedFontLst>
    <p:embeddedFont>
      <p:font typeface="Kelson" panose="02000606000000020004" pitchFamily="2" charset="0"/>
      <p:regular r:id="rId30"/>
    </p:embeddedFont>
    <p:embeddedFont>
      <p:font typeface="KELSON-MEDIUM" panose="02000606000000020004" pitchFamily="2" charset="0"/>
      <p:regular r:id="rId31"/>
    </p:embeddedFont>
    <p:embeddedFont>
      <p:font typeface="Montserrat SemiBold" panose="020F0502020204030204" pitchFamily="34" charset="0"/>
      <p:regular r:id="rId32"/>
      <p:bold r:id="rId33"/>
      <p:italic r:id="rId34"/>
      <p:boldItalic r:id="rId35"/>
    </p:embeddedFont>
    <p:embeddedFont>
      <p:font typeface="Okana Black Oblique" pitchFamily="2" charset="0"/>
      <p:bold r:id="rId36"/>
      <p:italic r:id="rId37"/>
      <p:boldItalic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705"/>
    <a:srgbClr val="76BFDA"/>
    <a:srgbClr val="131F27"/>
    <a:srgbClr val="066F98"/>
    <a:srgbClr val="0F4C61"/>
    <a:srgbClr val="00BEE0"/>
    <a:srgbClr val="ABD5DE"/>
    <a:srgbClr val="F9BC14"/>
    <a:srgbClr val="F0D4C5"/>
    <a:srgbClr val="B55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3100E7-6C36-4F43-9F33-1EDE7B768060}" v="3" dt="2024-09-11T12:16:11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34"/>
    <p:restoredTop sz="97686"/>
  </p:normalViewPr>
  <p:slideViewPr>
    <p:cSldViewPr snapToGrid="0">
      <p:cViewPr varScale="1">
        <p:scale>
          <a:sx n="118" d="100"/>
          <a:sy n="118" d="100"/>
        </p:scale>
        <p:origin x="1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Kelson" panose="02000506000000020004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Kelson" panose="02000506000000020004" pitchFamily="2" charset="0"/>
              </a:defRPr>
            </a:lvl1pPr>
          </a:lstStyle>
          <a:p>
            <a:fld id="{AE2C2DC6-A9DF-8347-AF30-050CB418FCC0}" type="datetimeFigureOut">
              <a:rPr lang="pt-BR" smtClean="0"/>
              <a:pPr/>
              <a:t>04/10/2024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Kelson" panose="02000506000000020004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Kelson" panose="02000506000000020004" pitchFamily="2" charset="0"/>
              </a:defRPr>
            </a:lvl1pPr>
          </a:lstStyle>
          <a:p>
            <a:fld id="{EE38BFEA-5463-7B43-A397-993DEB555D0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898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Kelson" panose="02000506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Kelson" panose="02000506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Kelson" panose="02000506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Kelson" panose="02000506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Kelson" panose="02000506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C1805-E35C-784D-B96F-17AE2FE957A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719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83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66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242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17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09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26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8553A-C769-07B6-4EE4-1BA67BD29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FAD29DB-5477-F023-24FD-E27AEACCA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9FA8A67-BDC4-3669-3FF4-0CB01FBF2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39EC64-E994-EC2D-D14C-FE6C7FBBF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40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798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63BE0-2F04-0A1F-0FDB-106033C21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368B8F6-BA59-1D21-468D-083D47D05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6CEFE67-C380-D4C0-0157-153AAC37B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75127F-9DD7-1624-EDB6-D5F7550E3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7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8E320-A1D8-51E7-87CD-49BC1D13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DBDC74-CE02-9DA0-1CAB-53E0B80C2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452235-A88E-6832-4E7D-492E6AF51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F2179E4-E905-BA96-33FD-99BFAB603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61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872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32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3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27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03C73-1BBD-F6A2-34AF-BE05A48D4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4B755A6-B85E-CF11-D2A1-AA941B859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06F3DF-844F-ABDC-76D8-5E41A528B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826787A-6E99-D1A5-ABB3-624D93CF9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39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61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78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72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8BFEA-5463-7B43-A397-993DEB555D0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3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661B54D-6DA1-1542-C0DA-9A60BBB3F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6165" y="0"/>
            <a:ext cx="4701264" cy="6858000"/>
          </a:xfrm>
          <a:custGeom>
            <a:avLst/>
            <a:gdLst>
              <a:gd name="connsiteX0" fmla="*/ 186640 w 4701264"/>
              <a:gd name="connsiteY0" fmla="*/ 0 h 6858000"/>
              <a:gd name="connsiteX1" fmla="*/ 4701264 w 4701264"/>
              <a:gd name="connsiteY1" fmla="*/ 0 h 6858000"/>
              <a:gd name="connsiteX2" fmla="*/ 4701264 w 4701264"/>
              <a:gd name="connsiteY2" fmla="*/ 6858000 h 6858000"/>
              <a:gd name="connsiteX3" fmla="*/ 186640 w 4701264"/>
              <a:gd name="connsiteY3" fmla="*/ 6858000 h 6858000"/>
              <a:gd name="connsiteX4" fmla="*/ 0 w 4701264"/>
              <a:gd name="connsiteY4" fmla="*/ 6671360 h 6858000"/>
              <a:gd name="connsiteX5" fmla="*/ 0 w 4701264"/>
              <a:gd name="connsiteY5" fmla="*/ 186640 h 6858000"/>
              <a:gd name="connsiteX6" fmla="*/ 186640 w 4701264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01264" h="6858000">
                <a:moveTo>
                  <a:pt x="186640" y="0"/>
                </a:moveTo>
                <a:lnTo>
                  <a:pt x="4701264" y="0"/>
                </a:lnTo>
                <a:lnTo>
                  <a:pt x="4701264" y="6858000"/>
                </a:lnTo>
                <a:lnTo>
                  <a:pt x="186640" y="6858000"/>
                </a:lnTo>
                <a:cubicBezTo>
                  <a:pt x="83562" y="6858000"/>
                  <a:pt x="0" y="6774438"/>
                  <a:pt x="0" y="6671360"/>
                </a:cubicBezTo>
                <a:lnTo>
                  <a:pt x="0" y="186640"/>
                </a:lnTo>
                <a:cubicBezTo>
                  <a:pt x="0" y="83562"/>
                  <a:pt x="83562" y="0"/>
                  <a:pt x="18664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465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AB50F-BE52-0E0A-0E47-750DA4F40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8F4829C-CF5B-50C8-95EC-0D91F5153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4FC448-4872-A389-5A34-52F72A055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326CD8-99EC-6178-16C4-5689B594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74C533-37A5-D0E0-67BB-81A709A5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2166C0-C924-CBCE-0448-F78B6253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180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F3770-07F5-DD24-D012-92B00AD7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9C8D78-3B78-7ACD-DAA1-16F07CDF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353A4-5811-EFCE-0372-6F53E6D39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843BA2-D379-FAAE-DEC8-A4A943AF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54B0AB-65CB-62A0-7A04-ABAE6C68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95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26D0C8-5AA2-CB5B-9B6B-CED91F6ED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89749B-CDBF-AC1E-89DF-FE62C0937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3B06B7-1034-3ADD-827F-D2E81F5E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ECA8A2-DB35-1017-148B-FD1C2289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A98427-82DE-2713-DCFA-19751260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28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E1E27-FC5F-9F30-E811-20EB8DF15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8520D8-9B12-D234-89FD-BFA3A32BB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09214A-EC8C-A767-D480-82281B5CC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6815C5-A404-2FBD-80C6-D484A1E2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BB6C06-935C-F9A7-6754-6B6067EB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1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B732D-C30F-AEDF-30C2-1BD0B3FCB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DE204E-44EA-8E2F-FC0B-112E326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F05A5F-56E6-10C4-214E-D7EF1CD4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EB7D7C-836D-3DF3-9D93-4B85A3D5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191B94-A8E5-5D44-CAF4-6711C7904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64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071C7-A930-3108-0538-215F4993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CB4CD3-3C69-26B5-9606-AB1D3B0E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CE23A8-DC8B-B53E-9A72-097D470C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73E606-EA44-0EBD-1A5B-8D3C49B4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B2FD1-DEC0-00AA-6F34-3F4882F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62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7CA28-5C72-BF1B-635D-3F0062FA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D481B4-D096-CAA7-7DE1-9884E2881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5E6CE1-E183-28F2-8B6D-F63C5A908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2AD60E-88A8-7220-5F8B-1F03073D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50015C-2BC5-3205-A03F-EF40CD0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126F9E3-767E-FF3F-4155-2C300005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04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5C2D4-B4D7-8CC8-BB7D-AF353CDB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7862B1-D141-28E9-2BD2-FAAB826CD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A00451-CFC4-68F6-415D-5ABFDF220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3AFD645-BB69-052A-9B13-86A3BDBA8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4FA3899-7D9A-233E-13C0-1B02FE327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C779B6-447C-C5EA-A62C-47E0A334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D53A53C-9C31-1B0A-FB4F-D8B59DEC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67E1BF1-17D2-91A3-D4AB-3F22EB19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02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390FD-A001-39AF-0FBE-AC7499B8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1E0724-F5F9-D762-63EC-56BD2698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A3F66B-5010-C223-5E21-6F6B197E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AF5700-0681-D46E-2B68-9B146F7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156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D6CFB1-F3C4-33D3-CAAE-3EE500EB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861E7B-62A2-9C69-E261-262FADAB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B090DA-5825-07EE-2446-A13A2678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5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A933A-0174-F994-826C-58251886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BDCDF-4A94-4171-EBF6-9F74A7E6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129668-7B24-670D-96E5-CEE1CBFE4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B484A0-2BE1-A778-5959-8D85B353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2295-AB43-244B-8583-ACB011033E77}" type="datetimeFigureOut">
              <a:rPr lang="pt-BR" smtClean="0"/>
              <a:t>04/10/2024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D8A8CB-C5AF-7D2D-A0F8-4D2EED39D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DA936E-1DAD-4CF4-E439-E8FC7311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02348-3988-2546-8369-C4D290FC94B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59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5E0C76-AFE3-1DAC-3904-D2AA0B03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8C290-F462-878A-4817-B44C62AE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5828C-448F-5269-7119-D5FE390C2F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Kelson" panose="02000506000000020004" pitchFamily="2" charset="0"/>
              </a:defRPr>
            </a:lvl1pPr>
          </a:lstStyle>
          <a:p>
            <a:fld id="{705A6B6B-1432-46C4-96CB-B057CEFE89B7}" type="datetimeFigureOut">
              <a:rPr lang="en-ID" smtClean="0"/>
              <a:pPr/>
              <a:t>04/10/24</a:t>
            </a:fld>
            <a:endParaRPr lang="en-ID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3E85-2ECE-BCC4-3D50-612D0A4E5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Kelson" panose="02000506000000020004" pitchFamily="2" charset="0"/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3A12F-FBB2-E4BE-9BBF-3AAFF6C13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Kelson" panose="02000506000000020004" pitchFamily="2" charset="0"/>
              </a:defRPr>
            </a:lvl1pPr>
          </a:lstStyle>
          <a:p>
            <a:fld id="{A46CA350-1510-4253-B2BF-29845DFC66B8}" type="slidenum">
              <a:rPr lang="en-ID" smtClean="0"/>
              <a:pPr/>
              <a:t>‹nº›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86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elson" panose="02000506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elson" panose="02000506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elson" panose="02000506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elson" panose="02000506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elson" panose="02000506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860410-6EF3-C0BA-03E3-3D95931F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2E6615-1125-913F-9DB4-9DD16377C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ABE40F-86AA-8105-0FB0-A6A42BAF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A6B6B-1432-46C4-96CB-B057CEFE89B7}" type="datetimeFigureOut">
              <a:rPr lang="en-ID" smtClean="0"/>
              <a:t>04/10/24</a:t>
            </a:fld>
            <a:endParaRPr lang="en-ID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97539C-1E2A-7D5B-75F1-85BD15C96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C35DC4-99B0-919D-16EE-0F28BA613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6CA350-1510-4253-B2BF-29845DFC66B8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850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chemeClr val="tx1"/>
          </a:solidFill>
          <a:latin typeface="Okana Black Obli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7939F2A-34A8-0DA4-865A-DDD9997F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0F4350C-17B0-71D6-D128-02028ABA5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504" y="5913022"/>
            <a:ext cx="12340980" cy="7357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F2FD838-D34E-62EB-B94C-DFC72E16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418" y="1535174"/>
            <a:ext cx="6529164" cy="318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2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Jogador de futebol correndo no campo&#10;&#10;Descrição gerada automaticamente">
            <a:extLst>
              <a:ext uri="{FF2B5EF4-FFF2-40B4-BE49-F238E27FC236}">
                <a16:creationId xmlns:a16="http://schemas.microsoft.com/office/drawing/2014/main" id="{1CBEF90C-EDB3-12DD-5BB5-351E34B2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893" y="-7212"/>
            <a:ext cx="5148909" cy="68652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38C48E-A625-A63B-1BB5-E8D598FE7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423" y="1612461"/>
            <a:ext cx="5857400" cy="363307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AC7612-D8CF-10B0-42F6-1A706CA7B82E}"/>
              </a:ext>
            </a:extLst>
          </p:cNvPr>
          <p:cNvSpPr txBox="1"/>
          <p:nvPr/>
        </p:nvSpPr>
        <p:spPr>
          <a:xfrm>
            <a:off x="7142479" y="1933428"/>
            <a:ext cx="3655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Kelson" panose="02000506000000020004" pitchFamily="2" charset="0"/>
              </a:rPr>
              <a:t>PRINCIPAIS QUEIXAS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E1EE7C-97A5-EAF9-19E4-A7657C40412E}"/>
              </a:ext>
            </a:extLst>
          </p:cNvPr>
          <p:cNvSpPr txBox="1"/>
          <p:nvPr/>
        </p:nvSpPr>
        <p:spPr>
          <a:xfrm>
            <a:off x="6767831" y="3016957"/>
            <a:ext cx="43593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pt-BR" sz="2000" dirty="0">
                <a:solidFill>
                  <a:srgbClr val="131F27"/>
                </a:solidFill>
                <a:effectLst/>
                <a:latin typeface="Kelson" panose="02000506000000020004" pitchFamily="2" charset="0"/>
              </a:rPr>
              <a:t>Fibromialgia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pt-BR" sz="2000" dirty="0">
                <a:solidFill>
                  <a:srgbClr val="131F27"/>
                </a:solidFill>
                <a:effectLst/>
                <a:latin typeface="Kelson" panose="02000506000000020004" pitchFamily="2" charset="0"/>
              </a:rPr>
              <a:t> Plaquetopenia 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pt-BR" sz="2000" dirty="0">
                <a:solidFill>
                  <a:srgbClr val="131F27"/>
                </a:solidFill>
                <a:latin typeface="Kelson" panose="02000506000000020004" pitchFamily="2" charset="0"/>
              </a:rPr>
              <a:t>U</a:t>
            </a:r>
            <a:r>
              <a:rPr lang="pt-BR" sz="2000" dirty="0">
                <a:solidFill>
                  <a:srgbClr val="131F27"/>
                </a:solidFill>
                <a:effectLst/>
                <a:latin typeface="Kelson" panose="02000506000000020004" pitchFamily="2" charset="0"/>
              </a:rPr>
              <a:t>so de medicamento para dor 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pt-BR" sz="2000" dirty="0">
                <a:solidFill>
                  <a:srgbClr val="131F27"/>
                </a:solidFill>
                <a:effectLst/>
                <a:latin typeface="Kelson" panose="02000506000000020004" pitchFamily="2" charset="0"/>
              </a:rPr>
              <a:t>Sobrepeso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pt-BR" sz="2000" dirty="0">
                <a:solidFill>
                  <a:srgbClr val="131F27"/>
                </a:solidFill>
                <a:latin typeface="Kelson" panose="02000506000000020004" pitchFamily="2" charset="0"/>
              </a:rPr>
              <a:t>G</a:t>
            </a:r>
            <a:r>
              <a:rPr lang="pt-BR" sz="2000" dirty="0">
                <a:solidFill>
                  <a:srgbClr val="131F27"/>
                </a:solidFill>
                <a:effectLst/>
                <a:latin typeface="Kelson" panose="02000506000000020004" pitchFamily="2" charset="0"/>
              </a:rPr>
              <a:t>ordura abdominal</a:t>
            </a:r>
            <a:endParaRPr lang="pt-BR" sz="2000" dirty="0">
              <a:solidFill>
                <a:srgbClr val="131F27"/>
              </a:solidFill>
              <a:latin typeface="Kelson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1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4">
            <a:extLst>
              <a:ext uri="{FF2B5EF4-FFF2-40B4-BE49-F238E27FC236}">
                <a16:creationId xmlns:a16="http://schemas.microsoft.com/office/drawing/2014/main" id="{3C05B43C-D2F0-A04C-525E-24DDB8B7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3" y="2100943"/>
            <a:ext cx="11372850" cy="4713058"/>
          </a:xfrm>
          <a:noFill/>
        </p:spPr>
        <p:txBody>
          <a:bodyPr>
            <a:normAutofit lnSpcReduction="10000"/>
          </a:bodyPr>
          <a:lstStyle/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DIETA COMPATÍVEL: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estratégia a partir dos alimentos compatíveis.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DESTOXIFICAÇÃO: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otimização das funções orgânicas (solução frequencial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NutriQuantum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 – organoterapia e limpeza).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OZONIOTERAPIA: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auxiliar no processo anti-inflamatório e analgésico.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BEMERTERAPIA: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campo eletromagnético que potencializa a circulação (especialmente micro), facilitando mobilização da carga tóxica e gerando impacto positivo na oxigenação tecidual.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RIFE: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terapia que recupera a frequência natural de vibração dos átomos para restaurar o equilíbrio e gerar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hormese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 (Dr. Royal Raymond Rife).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HIDROGÊNIO MOLECULAR: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neutralização de radicais livres, incremento na função cerebral, apoio na recuperação muscular, proteção contra doenças cardiovasculares, proteção do fígado, redução dos danos renais e melhora resistência insulínica.</a:t>
            </a:r>
            <a:b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ACUPUNTURA E FITOTERAPIA: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medicina chinesa com registros de mais de 5 mil anos, com a função de reestabelecer o equilíbrio possibilitando a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auto-cura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 e trabalhando sinais clínicos e sintomas de maneira alopática.</a:t>
            </a:r>
            <a:endParaRPr lang="pt-BR" sz="16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B31409-73A5-85F2-4FF9-EF771D997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6583"/>
            <a:ext cx="7772400" cy="2143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BC57C3-A0C0-D1F7-57FA-C610A4B91916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rgbClr val="F2B705"/>
                </a:solidFill>
                <a:latin typeface="Okana Black Oblique" pitchFamily="2" charset="0"/>
              </a:rPr>
              <a:t>ESTRATÉGIAS</a:t>
            </a:r>
          </a:p>
        </p:txBody>
      </p:sp>
    </p:spTree>
    <p:extLst>
      <p:ext uri="{BB962C8B-B14F-4D97-AF65-F5344CB8AC3E}">
        <p14:creationId xmlns:p14="http://schemas.microsoft.com/office/powerpoint/2010/main" val="2983524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B19DCE-B0BD-4E56-1248-1075DEF01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5" y="109849"/>
            <a:ext cx="10823510" cy="6638302"/>
          </a:xfrm>
          <a:prstGeom prst="rect">
            <a:avLst/>
          </a:prstGeom>
        </p:spPr>
      </p:pic>
      <p:pic>
        <p:nvPicPr>
          <p:cNvPr id="11" name="Gráfico 10" descr="Gráfico de tendência descendente com preenchimento sólido">
            <a:extLst>
              <a:ext uri="{FF2B5EF4-FFF2-40B4-BE49-F238E27FC236}">
                <a16:creationId xmlns:a16="http://schemas.microsoft.com/office/drawing/2014/main" id="{59925F47-37FC-495F-C61E-2656E6824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199" y="5472404"/>
            <a:ext cx="914400" cy="914400"/>
          </a:xfrm>
          <a:prstGeom prst="rect">
            <a:avLst/>
          </a:prstGeom>
        </p:spPr>
      </p:pic>
      <p:pic>
        <p:nvPicPr>
          <p:cNvPr id="13" name="Gráfico 12" descr="Gráfico exponencial com preenchimento sólido">
            <a:extLst>
              <a:ext uri="{FF2B5EF4-FFF2-40B4-BE49-F238E27FC236}">
                <a16:creationId xmlns:a16="http://schemas.microsoft.com/office/drawing/2014/main" id="{E9E81FF6-73C6-CFB9-4A83-6F9DE305F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6604" y="1502093"/>
            <a:ext cx="798612" cy="7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5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088866E-3711-F252-28DB-B0C66A2CE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4" y="228326"/>
            <a:ext cx="11762371" cy="6401347"/>
          </a:xfrm>
          <a:prstGeom prst="rect">
            <a:avLst/>
          </a:prstGeom>
        </p:spPr>
      </p:pic>
      <p:pic>
        <p:nvPicPr>
          <p:cNvPr id="4" name="Gráfico 3" descr="Gráfico exponencial com preenchimento sólido">
            <a:extLst>
              <a:ext uri="{FF2B5EF4-FFF2-40B4-BE49-F238E27FC236}">
                <a16:creationId xmlns:a16="http://schemas.microsoft.com/office/drawing/2014/main" id="{8F017EF3-CE48-BADC-62F3-3EB2DFACD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215" y="2052599"/>
            <a:ext cx="2174168" cy="21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9090FB-B200-F6C4-82B8-A7249BC6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352754"/>
            <a:ext cx="11930743" cy="6152491"/>
          </a:xfrm>
          <a:prstGeom prst="rect">
            <a:avLst/>
          </a:prstGeom>
        </p:spPr>
      </p:pic>
      <p:pic>
        <p:nvPicPr>
          <p:cNvPr id="5" name="Gráfico 4" descr="Gráfico exponencial com preenchimento sólido">
            <a:extLst>
              <a:ext uri="{FF2B5EF4-FFF2-40B4-BE49-F238E27FC236}">
                <a16:creationId xmlns:a16="http://schemas.microsoft.com/office/drawing/2014/main" id="{8249817C-5DF4-5EB2-D032-3241EABD2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4215" y="2052599"/>
            <a:ext cx="2174168" cy="21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4">
            <a:extLst>
              <a:ext uri="{FF2B5EF4-FFF2-40B4-BE49-F238E27FC236}">
                <a16:creationId xmlns:a16="http://schemas.microsoft.com/office/drawing/2014/main" id="{3C05B43C-D2F0-A04C-525E-24DDB8B7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5483"/>
            <a:ext cx="10515600" cy="3333084"/>
          </a:xfrm>
          <a:noFill/>
        </p:spPr>
        <p:txBody>
          <a:bodyPr>
            <a:noAutofit/>
          </a:bodyPr>
          <a:lstStyle/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DIETA COMPATÍVEL</a:t>
            </a:r>
          </a:p>
          <a:p>
            <a:endParaRPr lang="pt-BR" sz="18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AJUSTE DOS MACRONUTRIENTES </a:t>
            </a:r>
          </a:p>
          <a:p>
            <a:endParaRPr lang="pt-BR" sz="18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USO DE SUPLEMENTOS (CREATINA, GLUCOSAMINA, MSM, CURCUMINA, PINUS PINASTER, COLÁGENO </a:t>
            </a:r>
            <a:b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b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</a:br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TIPO 2, ÁCIDO HIALURÔNICO, SILÍCIO ORGÂNICO, VITAMINA K2).</a:t>
            </a:r>
          </a:p>
          <a:p>
            <a:endParaRPr lang="pt-BR" sz="18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D3 + K2 </a:t>
            </a:r>
          </a:p>
          <a:p>
            <a:endParaRPr lang="pt-BR" sz="18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ENZIMAS DIGESTIVAS E BETAÍNA, COQ10 + VIT A, PROBIÓTICOS E AMINOÁCIDOS</a:t>
            </a:r>
          </a:p>
          <a:p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8E0C5B-61B9-AEB6-153C-05F98BA66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6583"/>
            <a:ext cx="7772400" cy="21431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6E936B-EB9B-E5C4-26A5-A2004D4208EB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rgbClr val="F2B705"/>
                </a:solidFill>
                <a:latin typeface="Okana Black Oblique" pitchFamily="2" charset="0"/>
              </a:rPr>
              <a:t>ESTRATÉGIAS</a:t>
            </a:r>
          </a:p>
        </p:txBody>
      </p:sp>
    </p:spTree>
    <p:extLst>
      <p:ext uri="{BB962C8B-B14F-4D97-AF65-F5344CB8AC3E}">
        <p14:creationId xmlns:p14="http://schemas.microsoft.com/office/powerpoint/2010/main" val="1402944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EDFF5-2D84-2125-48CD-8832C1CE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D4DDC7A-0506-327E-05F9-01705E869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4" y="526944"/>
            <a:ext cx="5303062" cy="2659637"/>
          </a:xfrm>
          <a:prstGeom prst="rect">
            <a:avLst/>
          </a:prstGeom>
        </p:spPr>
      </p:pic>
      <p:sp>
        <p:nvSpPr>
          <p:cNvPr id="29" name="Oval 38">
            <a:extLst>
              <a:ext uri="{FF2B5EF4-FFF2-40B4-BE49-F238E27FC236}">
                <a16:creationId xmlns:a16="http://schemas.microsoft.com/office/drawing/2014/main" id="{26E4AEC7-BF27-8D7E-87A7-64E2ED92CAA5}"/>
              </a:ext>
            </a:extLst>
          </p:cNvPr>
          <p:cNvSpPr/>
          <p:nvPr/>
        </p:nvSpPr>
        <p:spPr>
          <a:xfrm>
            <a:off x="1777455" y="718325"/>
            <a:ext cx="712381" cy="712381"/>
          </a:xfrm>
          <a:prstGeom prst="ellipse">
            <a:avLst/>
          </a:prstGeom>
          <a:solidFill>
            <a:srgbClr val="F2B7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3AD403F-CAD4-85BC-7782-402BD3D8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8" y="3603310"/>
            <a:ext cx="5303062" cy="2659637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A2FF300C-1B10-B7C6-57B0-3C7595261484}"/>
              </a:ext>
            </a:extLst>
          </p:cNvPr>
          <p:cNvGrpSpPr/>
          <p:nvPr/>
        </p:nvGrpSpPr>
        <p:grpSpPr>
          <a:xfrm>
            <a:off x="1136852" y="4110051"/>
            <a:ext cx="4182013" cy="1081383"/>
            <a:chOff x="6815059" y="1826833"/>
            <a:chExt cx="4182013" cy="1081383"/>
          </a:xfrm>
        </p:grpSpPr>
        <p:sp>
          <p:nvSpPr>
            <p:cNvPr id="11" name="Oval 38">
              <a:extLst>
                <a:ext uri="{FF2B5EF4-FFF2-40B4-BE49-F238E27FC236}">
                  <a16:creationId xmlns:a16="http://schemas.microsoft.com/office/drawing/2014/main" id="{297BC4C4-6A8A-BA0E-813F-4BF4BBFFB11B}"/>
                </a:ext>
              </a:extLst>
            </p:cNvPr>
            <p:cNvSpPr/>
            <p:nvPr/>
          </p:nvSpPr>
          <p:spPr>
            <a:xfrm>
              <a:off x="6855379" y="1826833"/>
              <a:ext cx="712381" cy="712381"/>
            </a:xfrm>
            <a:prstGeom prst="ellipse">
              <a:avLst/>
            </a:prstGeom>
            <a:solidFill>
              <a:srgbClr val="F2B7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6E55F1E5-9E39-6644-8AB1-987AA42ABFC3}"/>
                </a:ext>
              </a:extLst>
            </p:cNvPr>
            <p:cNvSpPr txBox="1"/>
            <p:nvPr/>
          </p:nvSpPr>
          <p:spPr>
            <a:xfrm>
              <a:off x="6815059" y="1952192"/>
              <a:ext cx="713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cs typeface="Poppins Medium" pitchFamily="2" charset="77"/>
                </a:rPr>
                <a:t>02</a:t>
              </a: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7C6302E5-94D7-53C4-DA35-C2E75D4BCB2D}"/>
                </a:ext>
              </a:extLst>
            </p:cNvPr>
            <p:cNvSpPr txBox="1"/>
            <p:nvPr/>
          </p:nvSpPr>
          <p:spPr>
            <a:xfrm>
              <a:off x="7607132" y="1970692"/>
              <a:ext cx="33899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40"/>
                </a:lnSpc>
              </a:pPr>
              <a:r>
                <a:rPr lang="en-US" sz="1600" dirty="0">
                  <a:solidFill>
                    <a:srgbClr val="F2B705"/>
                  </a:solidFill>
                  <a:latin typeface="KELSON-MEDIUM" panose="02000506000000020004" pitchFamily="2" charset="0"/>
                  <a:cs typeface="Poppins Medium" pitchFamily="2" charset="77"/>
                </a:rPr>
                <a:t>ALIMENTOS INCOMPATÍVEIS</a:t>
              </a:r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CF77B62C-52C9-D05D-1D6E-4C1811B3B4CF}"/>
                </a:ext>
              </a:extLst>
            </p:cNvPr>
            <p:cNvSpPr txBox="1"/>
            <p:nvPr/>
          </p:nvSpPr>
          <p:spPr>
            <a:xfrm>
              <a:off x="6815059" y="2572740"/>
              <a:ext cx="3841075" cy="33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A002D5E-62AC-18C4-5105-C904D5C246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40847" y="325900"/>
            <a:ext cx="4051245" cy="43513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4E4C87-F1B5-9034-AD74-57AC898CF1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56" t="9895" r="12056" b="7023"/>
          <a:stretch/>
        </p:blipFill>
        <p:spPr>
          <a:xfrm>
            <a:off x="6868633" y="2800365"/>
            <a:ext cx="4395675" cy="39083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FD2716-CC8B-8ABD-C352-9EDB8FDC2FE6}"/>
              </a:ext>
            </a:extLst>
          </p:cNvPr>
          <p:cNvSpPr txBox="1"/>
          <p:nvPr/>
        </p:nvSpPr>
        <p:spPr>
          <a:xfrm>
            <a:off x="1136852" y="4993804"/>
            <a:ext cx="6097772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400" u="none" strike="noStrike" dirty="0">
                <a:solidFill>
                  <a:schemeClr val="bg1"/>
                </a:solidFill>
                <a:effectLst/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CENTEIO, TRIGO, TRIGO DURO, </a:t>
            </a:r>
            <a:r>
              <a:rPr lang="en-ID" sz="1400" dirty="0">
                <a:solidFill>
                  <a:schemeClr val="bg1"/>
                </a:solidFill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400" u="none" strike="noStrike" dirty="0">
                <a:solidFill>
                  <a:schemeClr val="bg1"/>
                </a:solidFill>
                <a:effectLst/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GERMÉN DE TRIGO, </a:t>
            </a:r>
          </a:p>
          <a:p>
            <a:pPr>
              <a:lnSpc>
                <a:spcPct val="150000"/>
              </a:lnSpc>
            </a:pPr>
            <a:r>
              <a:rPr lang="en-ID" sz="1400" u="none" strike="noStrike" dirty="0">
                <a:solidFill>
                  <a:schemeClr val="bg1"/>
                </a:solidFill>
                <a:effectLst/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GLÚTEN</a:t>
            </a:r>
            <a:endParaRPr lang="en-US" sz="1400" dirty="0">
              <a:solidFill>
                <a:schemeClr val="bg1"/>
              </a:solidFill>
              <a:latin typeface="Kelson" panose="02000506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0AE6ADE-8FF4-D33F-8575-A955E3879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58" y="1706609"/>
            <a:ext cx="3859817" cy="1190453"/>
          </a:xfrm>
          <a:prstGeom prst="rect">
            <a:avLst/>
          </a:prstGeom>
        </p:spPr>
      </p:pic>
      <p:sp>
        <p:nvSpPr>
          <p:cNvPr id="27" name="TextBox 31">
            <a:extLst>
              <a:ext uri="{FF2B5EF4-FFF2-40B4-BE49-F238E27FC236}">
                <a16:creationId xmlns:a16="http://schemas.microsoft.com/office/drawing/2014/main" id="{A275C5B7-2422-6ADD-C5D7-ACA908F23CAE}"/>
              </a:ext>
            </a:extLst>
          </p:cNvPr>
          <p:cNvSpPr txBox="1"/>
          <p:nvPr/>
        </p:nvSpPr>
        <p:spPr>
          <a:xfrm>
            <a:off x="1774169" y="855829"/>
            <a:ext cx="71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Montserrat SemiBold" pitchFamily="2" charset="77"/>
                <a:cs typeface="Poppins Medium" pitchFamily="2" charset="77"/>
              </a:rPr>
              <a:t>01</a:t>
            </a: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id="{6D5B47BD-689A-EAF7-F33A-04DE64FE3F58}"/>
              </a:ext>
            </a:extLst>
          </p:cNvPr>
          <p:cNvSpPr txBox="1"/>
          <p:nvPr/>
        </p:nvSpPr>
        <p:spPr>
          <a:xfrm>
            <a:off x="2724041" y="950267"/>
            <a:ext cx="33899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US" sz="1600" dirty="0">
                <a:solidFill>
                  <a:srgbClr val="F2B705"/>
                </a:solidFill>
                <a:latin typeface="KELSON-MEDIUM" panose="02000506000000020004" pitchFamily="2" charset="0"/>
                <a:cs typeface="Poppins Medium" pitchFamily="2" charset="77"/>
              </a:rPr>
              <a:t>ALIMENTOS COMPATÍVEIS</a:t>
            </a:r>
          </a:p>
        </p:txBody>
      </p:sp>
    </p:spTree>
    <p:extLst>
      <p:ext uri="{BB962C8B-B14F-4D97-AF65-F5344CB8AC3E}">
        <p14:creationId xmlns:p14="http://schemas.microsoft.com/office/powerpoint/2010/main" val="189383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F0391E2-064D-C57A-45E3-F34AFD52D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8" y="381710"/>
            <a:ext cx="5303062" cy="2659637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B2C3F0A6-234F-7698-89F2-4E96162F7E7E}"/>
              </a:ext>
            </a:extLst>
          </p:cNvPr>
          <p:cNvGrpSpPr/>
          <p:nvPr/>
        </p:nvGrpSpPr>
        <p:grpSpPr>
          <a:xfrm>
            <a:off x="1136852" y="1271153"/>
            <a:ext cx="4182013" cy="1081382"/>
            <a:chOff x="6815059" y="1826834"/>
            <a:chExt cx="4182013" cy="1081382"/>
          </a:xfrm>
        </p:grpSpPr>
        <p:sp>
          <p:nvSpPr>
            <p:cNvPr id="11" name="Oval 38">
              <a:extLst>
                <a:ext uri="{FF2B5EF4-FFF2-40B4-BE49-F238E27FC236}">
                  <a16:creationId xmlns:a16="http://schemas.microsoft.com/office/drawing/2014/main" id="{075217E4-77A6-164C-7F7F-3332BFC59DB3}"/>
                </a:ext>
              </a:extLst>
            </p:cNvPr>
            <p:cNvSpPr/>
            <p:nvPr/>
          </p:nvSpPr>
          <p:spPr>
            <a:xfrm>
              <a:off x="6815534" y="1826834"/>
              <a:ext cx="712381" cy="712381"/>
            </a:xfrm>
            <a:prstGeom prst="ellipse">
              <a:avLst/>
            </a:prstGeom>
            <a:solidFill>
              <a:srgbClr val="F2B7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057BEA52-B828-14AF-642D-2C34AC95DA7D}"/>
                </a:ext>
              </a:extLst>
            </p:cNvPr>
            <p:cNvSpPr txBox="1"/>
            <p:nvPr/>
          </p:nvSpPr>
          <p:spPr>
            <a:xfrm>
              <a:off x="6815059" y="1952192"/>
              <a:ext cx="713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cs typeface="Poppins Medium" pitchFamily="2" charset="77"/>
                </a:rPr>
                <a:t>03</a:t>
              </a: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844232B2-A019-AF59-6BE1-1A0BDD8750F2}"/>
                </a:ext>
              </a:extLst>
            </p:cNvPr>
            <p:cNvSpPr txBox="1"/>
            <p:nvPr/>
          </p:nvSpPr>
          <p:spPr>
            <a:xfrm>
              <a:off x="7607132" y="1970692"/>
              <a:ext cx="3389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40"/>
                </a:lnSpc>
              </a:pPr>
              <a:r>
                <a:rPr lang="en-US" sz="1600" dirty="0">
                  <a:solidFill>
                    <a:srgbClr val="F2B705"/>
                  </a:solidFill>
                  <a:latin typeface="KELSON-MEDIUM" panose="02000506000000020004" pitchFamily="2" charset="0"/>
                  <a:cs typeface="Poppins Medium" pitchFamily="2" charset="77"/>
                </a:rPr>
                <a:t>AJUSTE DOS MACRONUTRIENTES DA DIETA </a:t>
              </a:r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B7D10556-414C-1851-20CC-F0D9FF716D0C}"/>
                </a:ext>
              </a:extLst>
            </p:cNvPr>
            <p:cNvSpPr txBox="1"/>
            <p:nvPr/>
          </p:nvSpPr>
          <p:spPr>
            <a:xfrm>
              <a:off x="6815059" y="2572740"/>
              <a:ext cx="3841075" cy="33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1FCADBC3-B985-DD83-F5B4-6D601D51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97" y="3305377"/>
            <a:ext cx="7332381" cy="30354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6CE327A-025B-E963-685D-958F45AA8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775" y="3775653"/>
            <a:ext cx="3818120" cy="188383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2E18BA9-4AD7-B2C9-FF27-CD0C577D9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612" y="517205"/>
            <a:ext cx="5574588" cy="213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2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FE857-B620-28F6-BBBC-9E809D94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0C4A329-A473-82A4-F8C8-FF8E0E75B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36" y="528357"/>
            <a:ext cx="5303062" cy="2659637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858E45C0-BCA2-5C7C-7465-CFF7CDA36370}"/>
              </a:ext>
            </a:extLst>
          </p:cNvPr>
          <p:cNvGrpSpPr/>
          <p:nvPr/>
        </p:nvGrpSpPr>
        <p:grpSpPr>
          <a:xfrm>
            <a:off x="1258523" y="1085766"/>
            <a:ext cx="4182013" cy="1081382"/>
            <a:chOff x="6815059" y="1826834"/>
            <a:chExt cx="4182013" cy="1081382"/>
          </a:xfrm>
        </p:grpSpPr>
        <p:sp>
          <p:nvSpPr>
            <p:cNvPr id="11" name="Oval 38">
              <a:extLst>
                <a:ext uri="{FF2B5EF4-FFF2-40B4-BE49-F238E27FC236}">
                  <a16:creationId xmlns:a16="http://schemas.microsoft.com/office/drawing/2014/main" id="{54D91917-0DC0-8C30-F9B7-7171E2AB1413}"/>
                </a:ext>
              </a:extLst>
            </p:cNvPr>
            <p:cNvSpPr/>
            <p:nvPr/>
          </p:nvSpPr>
          <p:spPr>
            <a:xfrm>
              <a:off x="6815534" y="1826834"/>
              <a:ext cx="712381" cy="712381"/>
            </a:xfrm>
            <a:prstGeom prst="ellipse">
              <a:avLst/>
            </a:prstGeom>
            <a:solidFill>
              <a:srgbClr val="F2B7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4C275034-500F-7127-2EBD-ECD40BC08537}"/>
                </a:ext>
              </a:extLst>
            </p:cNvPr>
            <p:cNvSpPr txBox="1"/>
            <p:nvPr/>
          </p:nvSpPr>
          <p:spPr>
            <a:xfrm>
              <a:off x="6815059" y="1952192"/>
              <a:ext cx="713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cs typeface="Poppins Medium" pitchFamily="2" charset="77"/>
                </a:rPr>
                <a:t>04</a:t>
              </a: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81EE0D78-48C1-26D6-E77F-E4E17F0801D5}"/>
                </a:ext>
              </a:extLst>
            </p:cNvPr>
            <p:cNvSpPr txBox="1"/>
            <p:nvPr/>
          </p:nvSpPr>
          <p:spPr>
            <a:xfrm>
              <a:off x="7607132" y="1970692"/>
              <a:ext cx="3389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40"/>
                </a:lnSpc>
              </a:pPr>
              <a:r>
                <a:rPr lang="en-US" sz="1600" dirty="0">
                  <a:solidFill>
                    <a:srgbClr val="F2B705"/>
                  </a:solidFill>
                  <a:latin typeface="KELSON-MEDIUM" panose="02000506000000020004" pitchFamily="2" charset="0"/>
                  <a:cs typeface="Poppins Medium" pitchFamily="2" charset="77"/>
                </a:rPr>
                <a:t>SUPLEMENTOS RECOMENDADOS PARA REDUÇÃO DA DOR:</a:t>
              </a:r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58F7CA37-C8BF-2B1D-8778-F630B4C7B9AD}"/>
                </a:ext>
              </a:extLst>
            </p:cNvPr>
            <p:cNvSpPr txBox="1"/>
            <p:nvPr/>
          </p:nvSpPr>
          <p:spPr>
            <a:xfrm>
              <a:off x="6815059" y="2572740"/>
              <a:ext cx="3841075" cy="33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6" name="Group 46">
            <a:extLst>
              <a:ext uri="{FF2B5EF4-FFF2-40B4-BE49-F238E27FC236}">
                <a16:creationId xmlns:a16="http://schemas.microsoft.com/office/drawing/2014/main" id="{406A8A78-057F-5B28-6B64-1DD9620030AF}"/>
              </a:ext>
            </a:extLst>
          </p:cNvPr>
          <p:cNvGrpSpPr/>
          <p:nvPr/>
        </p:nvGrpSpPr>
        <p:grpSpPr>
          <a:xfrm>
            <a:off x="578136" y="3745403"/>
            <a:ext cx="4862400" cy="1384995"/>
            <a:chOff x="7099897" y="3797533"/>
            <a:chExt cx="3905495" cy="1384995"/>
          </a:xfrm>
        </p:grpSpPr>
        <p:sp>
          <p:nvSpPr>
            <p:cNvPr id="19" name="TextBox 41">
              <a:extLst>
                <a:ext uri="{FF2B5EF4-FFF2-40B4-BE49-F238E27FC236}">
                  <a16:creationId xmlns:a16="http://schemas.microsoft.com/office/drawing/2014/main" id="{0DA46877-DBAF-FA41-CA84-FB7A1D731F56}"/>
                </a:ext>
              </a:extLst>
            </p:cNvPr>
            <p:cNvSpPr txBox="1"/>
            <p:nvPr/>
          </p:nvSpPr>
          <p:spPr>
            <a:xfrm>
              <a:off x="7623607" y="3997329"/>
              <a:ext cx="338178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40"/>
                </a:lnSpc>
              </a:pPr>
              <a:endParaRPr lang="en-US" sz="1600" dirty="0">
                <a:solidFill>
                  <a:srgbClr val="0F4C61"/>
                </a:solidFill>
                <a:latin typeface="KELSON-MEDIUM" panose="02000506000000020004" pitchFamily="2" charset="0"/>
                <a:cs typeface="Poppins Medium" pitchFamily="2" charset="77"/>
              </a:endParaRPr>
            </a:p>
          </p:txBody>
        </p:sp>
        <p:sp>
          <p:nvSpPr>
            <p:cNvPr id="20" name="TextBox 42">
              <a:extLst>
                <a:ext uri="{FF2B5EF4-FFF2-40B4-BE49-F238E27FC236}">
                  <a16:creationId xmlns:a16="http://schemas.microsoft.com/office/drawing/2014/main" id="{B0AF9566-681B-7D45-EDA7-A0187B775731}"/>
                </a:ext>
              </a:extLst>
            </p:cNvPr>
            <p:cNvSpPr txBox="1"/>
            <p:nvPr/>
          </p:nvSpPr>
          <p:spPr>
            <a:xfrm>
              <a:off x="7099897" y="3797533"/>
              <a:ext cx="3841075" cy="20002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algn="just">
                <a:defRPr sz="1400" b="0" i="0">
                  <a:solidFill>
                    <a:srgbClr val="212121"/>
                  </a:solidFill>
                  <a:effectLst/>
                  <a:latin typeface="KELSON-MEDIUM" panose="02000606000000020004" pitchFamily="2" charset="0"/>
                </a:defRPr>
              </a:lvl1pPr>
            </a:lstStyle>
            <a:p>
              <a:r>
                <a:rPr lang="pt-BR" dirty="0"/>
                <a:t>Compostos bioativos dietéticos comumente consumidos (capsaicina, gengibre, curcumina, n-3 PUFA, extrato de semente de uva, </a:t>
              </a:r>
              <a:r>
                <a:rPr lang="pt-BR" dirty="0" err="1"/>
                <a:t>naringina</a:t>
              </a:r>
              <a:r>
                <a:rPr lang="pt-BR" dirty="0"/>
                <a:t> e </a:t>
              </a:r>
              <a:r>
                <a:rPr lang="pt-BR" dirty="0" err="1"/>
                <a:t>genisteína</a:t>
              </a:r>
              <a:r>
                <a:rPr lang="pt-BR" dirty="0"/>
                <a:t>) melhoram sintomas semelhantes aos da FM em estudos celulares, animais e humanos.</a:t>
              </a:r>
              <a:endParaRPr lang="en-US" dirty="0"/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549DB58-10F3-A7CA-0C8C-8FB56BC48D49}"/>
              </a:ext>
            </a:extLst>
          </p:cNvPr>
          <p:cNvSpPr txBox="1"/>
          <p:nvPr/>
        </p:nvSpPr>
        <p:spPr>
          <a:xfrm>
            <a:off x="1015182" y="1912708"/>
            <a:ext cx="4425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KELSON-MEDIUM" panose="02000606000000020004" pitchFamily="2" charset="0"/>
              </a:rPr>
              <a:t>(CREATINA, GLUCOSAMINA, MSM, CURCUMINA, PINUS PINASTER, COLÁGENO TIPO 2, ÁCIDO HIALURÔNICO, SILÍCIO ORGÂNICO, VITAMINA K2).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09D9413A-7100-B4CE-0D82-0BDA1D3C0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914" y="154851"/>
            <a:ext cx="4958314" cy="185453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4D9CDE4-C583-97BB-0B8D-25D1A1117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914" y="2054236"/>
            <a:ext cx="4333755" cy="233921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31757C9E-A073-729F-E0D4-CBCD66F7B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23" y="4438293"/>
            <a:ext cx="4255455" cy="205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0DD5-B1EF-3D54-B01E-8B796121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74A7367-1C87-B2CB-52DA-6A9B4B207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36" y="528357"/>
            <a:ext cx="5303062" cy="2659637"/>
          </a:xfrm>
          <a:prstGeom prst="rect">
            <a:avLst/>
          </a:prstGeom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701C81ED-7C7D-918D-728A-8C6CE9424238}"/>
              </a:ext>
            </a:extLst>
          </p:cNvPr>
          <p:cNvGrpSpPr/>
          <p:nvPr/>
        </p:nvGrpSpPr>
        <p:grpSpPr>
          <a:xfrm>
            <a:off x="1319174" y="988789"/>
            <a:ext cx="4182013" cy="1081382"/>
            <a:chOff x="6815059" y="1826834"/>
            <a:chExt cx="4182013" cy="1081382"/>
          </a:xfrm>
        </p:grpSpPr>
        <p:sp>
          <p:nvSpPr>
            <p:cNvPr id="11" name="Oval 38">
              <a:extLst>
                <a:ext uri="{FF2B5EF4-FFF2-40B4-BE49-F238E27FC236}">
                  <a16:creationId xmlns:a16="http://schemas.microsoft.com/office/drawing/2014/main" id="{D84AAF3C-A3B6-DBBC-BBAF-9C96D9F056A0}"/>
                </a:ext>
              </a:extLst>
            </p:cNvPr>
            <p:cNvSpPr/>
            <p:nvPr/>
          </p:nvSpPr>
          <p:spPr>
            <a:xfrm>
              <a:off x="6815534" y="1826834"/>
              <a:ext cx="712381" cy="712381"/>
            </a:xfrm>
            <a:prstGeom prst="ellipse">
              <a:avLst/>
            </a:prstGeom>
            <a:solidFill>
              <a:srgbClr val="F2B7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E5609AFF-DBC4-29D7-6FE5-A69DFE4F90A6}"/>
                </a:ext>
              </a:extLst>
            </p:cNvPr>
            <p:cNvSpPr txBox="1"/>
            <p:nvPr/>
          </p:nvSpPr>
          <p:spPr>
            <a:xfrm>
              <a:off x="6815059" y="1952192"/>
              <a:ext cx="713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ontserrat SemiBold" pitchFamily="2" charset="77"/>
                  <a:cs typeface="Poppins Medium" pitchFamily="2" charset="77"/>
                </a:rPr>
                <a:t>05</a:t>
              </a: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9B65C5C2-D10F-C6FE-B1F3-12342866AE5B}"/>
                </a:ext>
              </a:extLst>
            </p:cNvPr>
            <p:cNvSpPr txBox="1"/>
            <p:nvPr/>
          </p:nvSpPr>
          <p:spPr>
            <a:xfrm>
              <a:off x="7607132" y="1970692"/>
              <a:ext cx="33899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40"/>
                </a:lnSpc>
              </a:pPr>
              <a:r>
                <a:rPr lang="en-US" sz="1600" dirty="0">
                  <a:solidFill>
                    <a:srgbClr val="F2B705"/>
                  </a:solidFill>
                  <a:latin typeface="KELSON-MEDIUM" panose="02000506000000020004" pitchFamily="2" charset="0"/>
                  <a:cs typeface="Poppins Medium" pitchFamily="2" charset="77"/>
                </a:rPr>
                <a:t>OUTROS SUPLEMENTOS RECOMENDADOS:</a:t>
              </a:r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37E682FE-DBF6-A536-C2A6-BD3AF771D38C}"/>
                </a:ext>
              </a:extLst>
            </p:cNvPr>
            <p:cNvSpPr txBox="1"/>
            <p:nvPr/>
          </p:nvSpPr>
          <p:spPr>
            <a:xfrm>
              <a:off x="6815059" y="2572740"/>
              <a:ext cx="3841075" cy="335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dirty="0">
                <a:solidFill>
                  <a:schemeClr val="bg1"/>
                </a:solidFill>
                <a:latin typeface="Kelson" panose="02000506000000020004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TextBox 41">
            <a:extLst>
              <a:ext uri="{FF2B5EF4-FFF2-40B4-BE49-F238E27FC236}">
                <a16:creationId xmlns:a16="http://schemas.microsoft.com/office/drawing/2014/main" id="{904FE4F5-D13A-1DC4-D0A6-8303BE88AE7A}"/>
              </a:ext>
            </a:extLst>
          </p:cNvPr>
          <p:cNvSpPr txBox="1"/>
          <p:nvPr/>
        </p:nvSpPr>
        <p:spPr>
          <a:xfrm>
            <a:off x="1719289" y="3989754"/>
            <a:ext cx="3381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40"/>
              </a:lnSpc>
            </a:pPr>
            <a:endParaRPr lang="en-US" sz="1600" dirty="0">
              <a:solidFill>
                <a:srgbClr val="0F4C61"/>
              </a:solidFill>
              <a:latin typeface="KELSON-MEDIUM" panose="02000506000000020004" pitchFamily="2" charset="0"/>
              <a:cs typeface="Poppins Medium" pitchFamily="2" charset="77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55494A0-2564-4261-B36F-3C73E17A933D}"/>
              </a:ext>
            </a:extLst>
          </p:cNvPr>
          <p:cNvSpPr txBox="1"/>
          <p:nvPr/>
        </p:nvSpPr>
        <p:spPr>
          <a:xfrm>
            <a:off x="1075833" y="1856060"/>
            <a:ext cx="4425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KELSON-MEDIUM" panose="02000606000000020004" pitchFamily="2" charset="0"/>
              </a:rPr>
              <a:t>(VITAMINA </a:t>
            </a:r>
            <a:r>
              <a:rPr lang="pt-BR" dirty="0" err="1">
                <a:solidFill>
                  <a:schemeClr val="bg1"/>
                </a:solidFill>
                <a:latin typeface="KELSON-MEDIUM" panose="02000606000000020004" pitchFamily="2" charset="0"/>
              </a:rPr>
              <a:t>D</a:t>
            </a:r>
            <a:r>
              <a:rPr lang="pt-BR" dirty="0">
                <a:solidFill>
                  <a:schemeClr val="bg1"/>
                </a:solidFill>
                <a:latin typeface="KELSON-MEDIUM" panose="02000606000000020004" pitchFamily="2" charset="0"/>
              </a:rPr>
              <a:t> COM VITAMINA K2) e COQ10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09F044A-1668-19B2-28C4-4006FAE0C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804" y="200160"/>
            <a:ext cx="5662885" cy="25113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3A20920-FDEE-E064-82A6-B61E296A1734}"/>
              </a:ext>
            </a:extLst>
          </p:cNvPr>
          <p:cNvSpPr txBox="1"/>
          <p:nvPr/>
        </p:nvSpPr>
        <p:spPr>
          <a:xfrm>
            <a:off x="6490714" y="2639448"/>
            <a:ext cx="5303063" cy="1673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srgbClr val="212121"/>
                </a:solidFill>
                <a:latin typeface="system-ui"/>
              </a:rPr>
              <a:t>T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system-ui"/>
              </a:rPr>
              <a:t>iveram a evidência de melhor qualidade, demonstraram que a suplementação de 25OHD resulta em redução da dor. Nossos resultados sugerem um possível papel da suplementação de vitamina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system-ui"/>
              </a:rPr>
              <a:t>D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system-ui"/>
              </a:rPr>
              <a:t> no alívio da dor associada à FMS e CMP, especialmente em indivíduos com deficiência de vitamina D.</a:t>
            </a:r>
            <a:endParaRPr lang="en-US" sz="1400" dirty="0">
              <a:solidFill>
                <a:srgbClr val="0F4C61"/>
              </a:solidFill>
              <a:latin typeface="Kelson" panose="02000506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ED0FD4D-D0C5-33FE-17F8-01DC1093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714" y="4485619"/>
            <a:ext cx="5045612" cy="181140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4D3AC5C-B4ED-859C-35F4-84663868FE66}"/>
              </a:ext>
            </a:extLst>
          </p:cNvPr>
          <p:cNvSpPr txBox="1"/>
          <p:nvPr/>
        </p:nvSpPr>
        <p:spPr>
          <a:xfrm>
            <a:off x="578136" y="3837886"/>
            <a:ext cx="492305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 dirty="0">
                <a:solidFill>
                  <a:srgbClr val="212121"/>
                </a:solidFill>
                <a:effectLst/>
                <a:latin typeface="KELSON-MEDIUM" panose="02000606000000020004" pitchFamily="2" charset="0"/>
              </a:rPr>
              <a:t>A coenzima Q10 (CoQ10) tem uma série de funções vitais em todas as células, tanto mitocondriais quanto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KELSON-MEDIUM" panose="02000606000000020004" pitchFamily="2" charset="0"/>
              </a:rPr>
              <a:t>extra-mitocondriais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KELSON-MEDIUM" panose="02000606000000020004" pitchFamily="2" charset="0"/>
              </a:rPr>
              <a:t>. Além de seu papel fundamental na fosforilação oxidativa mitocondrial, a CoQ10 serve como um antioxidante lipossolúvel, desempenha um papel importante no metabolismo de ácidos graxos, pirimidina e </a:t>
            </a:r>
            <a:r>
              <a:rPr lang="pt-BR" sz="1400" b="0" i="0" dirty="0" err="1">
                <a:solidFill>
                  <a:srgbClr val="212121"/>
                </a:solidFill>
                <a:effectLst/>
                <a:latin typeface="KELSON-MEDIUM" panose="02000606000000020004" pitchFamily="2" charset="0"/>
              </a:rPr>
              <a:t>lisossomal</a:t>
            </a:r>
            <a:r>
              <a:rPr lang="pt-BR" sz="1400" b="0" i="0" dirty="0">
                <a:solidFill>
                  <a:srgbClr val="212121"/>
                </a:solidFill>
                <a:effectLst/>
                <a:latin typeface="KELSON-MEDIUM" panose="02000606000000020004" pitchFamily="2" charset="0"/>
              </a:rPr>
              <a:t>, além de mediar diretamente a expressão de uma série de genes, incluindo aqueles envolvidos na inflamação</a:t>
            </a:r>
            <a:endParaRPr lang="pt-BR" sz="1400" dirty="0">
              <a:latin typeface="KELSON-MEDIUM" panose="020006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1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F763C8D-50F1-03CB-689B-22353513CB5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D7B3D4-7EC0-4314-2B84-DBBF33646BAE}"/>
              </a:ext>
            </a:extLst>
          </p:cNvPr>
          <p:cNvSpPr txBox="1"/>
          <p:nvPr/>
        </p:nvSpPr>
        <p:spPr>
          <a:xfrm>
            <a:off x="4648201" y="2459504"/>
            <a:ext cx="7336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6000" b="1" i="1">
                <a:solidFill>
                  <a:srgbClr val="F2B705"/>
                </a:solidFill>
                <a:latin typeface="Okana Black Oblique" pitchFamily="2" charset="0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Impacto da alimentação compatível na performance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82FE3B-4D0A-D5E0-B7C3-9F1C8629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95"/>
          <a:stretch/>
        </p:blipFill>
        <p:spPr>
          <a:xfrm>
            <a:off x="0" y="0"/>
            <a:ext cx="4132614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0C24C06-7101-D4C4-EE21-021EE39C0BB7}"/>
              </a:ext>
            </a:extLst>
          </p:cNvPr>
          <p:cNvSpPr/>
          <p:nvPr/>
        </p:nvSpPr>
        <p:spPr>
          <a:xfrm>
            <a:off x="556591" y="6106602"/>
            <a:ext cx="365760" cy="103367"/>
          </a:xfrm>
          <a:prstGeom prst="rect">
            <a:avLst/>
          </a:prstGeom>
          <a:solidFill>
            <a:srgbClr val="76B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23B9261-4F3E-F0D6-4CBE-29479C4E6ABB}"/>
              </a:ext>
            </a:extLst>
          </p:cNvPr>
          <p:cNvSpPr/>
          <p:nvPr/>
        </p:nvSpPr>
        <p:spPr>
          <a:xfrm>
            <a:off x="1883427" y="6106602"/>
            <a:ext cx="478110" cy="103367"/>
          </a:xfrm>
          <a:prstGeom prst="rect">
            <a:avLst/>
          </a:prstGeom>
          <a:solidFill>
            <a:srgbClr val="76B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859E39B-061C-731F-2B75-1021179BDD86}"/>
              </a:ext>
            </a:extLst>
          </p:cNvPr>
          <p:cNvSpPr/>
          <p:nvPr/>
        </p:nvSpPr>
        <p:spPr>
          <a:xfrm flipV="1">
            <a:off x="3322613" y="6084074"/>
            <a:ext cx="365760" cy="103367"/>
          </a:xfrm>
          <a:prstGeom prst="rect">
            <a:avLst/>
          </a:prstGeom>
          <a:solidFill>
            <a:srgbClr val="76BF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435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7">
            <a:extLst>
              <a:ext uri="{FF2B5EF4-FFF2-40B4-BE49-F238E27FC236}">
                <a16:creationId xmlns:a16="http://schemas.microsoft.com/office/drawing/2014/main" id="{FDAB0F23-51BB-B749-537F-052DF4B9733C}"/>
              </a:ext>
            </a:extLst>
          </p:cNvPr>
          <p:cNvSpPr txBox="1"/>
          <p:nvPr/>
        </p:nvSpPr>
        <p:spPr>
          <a:xfrm>
            <a:off x="752033" y="1997842"/>
            <a:ext cx="4088758" cy="872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Nunito" pitchFamily="2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Objetivo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: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reduzir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a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massa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de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gordura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corporal e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otimizar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a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massa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</a:t>
            </a:r>
            <a:r>
              <a:rPr lang="en-US" sz="1800" dirty="0" err="1">
                <a:solidFill>
                  <a:srgbClr val="131F27"/>
                </a:solidFill>
                <a:latin typeface="Kelson" panose="02000506000000020004" pitchFamily="2" charset="0"/>
              </a:rPr>
              <a:t>magra</a:t>
            </a:r>
            <a:r>
              <a:rPr lang="en-US" sz="1800" dirty="0">
                <a:solidFill>
                  <a:srgbClr val="131F27"/>
                </a:solidFill>
                <a:latin typeface="Kelson" panose="02000506000000020004" pitchFamily="2" charset="0"/>
              </a:rPr>
              <a:t> </a:t>
            </a:r>
          </a:p>
        </p:txBody>
      </p:sp>
      <p:grpSp>
        <p:nvGrpSpPr>
          <p:cNvPr id="31" name="Group 16">
            <a:extLst>
              <a:ext uri="{FF2B5EF4-FFF2-40B4-BE49-F238E27FC236}">
                <a16:creationId xmlns:a16="http://schemas.microsoft.com/office/drawing/2014/main" id="{A49E9CAD-CBCF-B8A6-B3B9-E404AF122783}"/>
              </a:ext>
            </a:extLst>
          </p:cNvPr>
          <p:cNvGrpSpPr/>
          <p:nvPr/>
        </p:nvGrpSpPr>
        <p:grpSpPr>
          <a:xfrm>
            <a:off x="1118175" y="3201191"/>
            <a:ext cx="4154690" cy="474168"/>
            <a:chOff x="2197743" y="4821381"/>
            <a:chExt cx="4154690" cy="474168"/>
          </a:xfrm>
        </p:grpSpPr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8F0EEE34-8D6C-2C16-D586-873BC8E2BC59}"/>
                </a:ext>
              </a:extLst>
            </p:cNvPr>
            <p:cNvSpPr txBox="1"/>
            <p:nvPr/>
          </p:nvSpPr>
          <p:spPr>
            <a:xfrm>
              <a:off x="2712361" y="4821381"/>
              <a:ext cx="3640072" cy="31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Nunito" pitchFamily="2" charset="0"/>
                  <a:ea typeface="Open Sans Light" panose="020B0606030504020204" pitchFamily="34" charset="0"/>
                  <a:cs typeface="Open Sans Light" panose="020B0606030504020204" pitchFamily="34" charset="0"/>
                </a:defRPr>
              </a:lvl1pPr>
            </a:lstStyle>
            <a:p>
              <a:endParaRPr lang="en-US" sz="1100" dirty="0">
                <a:solidFill>
                  <a:srgbClr val="131F27"/>
                </a:solidFill>
                <a:latin typeface="Kelson" panose="02000506000000020004" pitchFamily="2" charset="0"/>
              </a:endParaRPr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435A5B9-1604-DC6C-3C02-E8A30000E3BB}"/>
                </a:ext>
              </a:extLst>
            </p:cNvPr>
            <p:cNvSpPr txBox="1"/>
            <p:nvPr/>
          </p:nvSpPr>
          <p:spPr>
            <a:xfrm>
              <a:off x="2197743" y="4926217"/>
              <a:ext cx="565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5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Nunito" pitchFamily="2" charset="0"/>
                  <a:ea typeface="Open Sans Light" panose="020B0606030504020204" pitchFamily="34" charset="0"/>
                  <a:cs typeface="Open Sans Light" panose="020B0606030504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ID" sz="1800" b="1" dirty="0">
                <a:solidFill>
                  <a:srgbClr val="0F4C61"/>
                </a:solidFill>
                <a:latin typeface="Kelson" panose="02000506000000020004" pitchFamily="2" charset="0"/>
              </a:endParaRP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22A08D7-EB65-4BBB-601B-3CC734AF6501}"/>
              </a:ext>
            </a:extLst>
          </p:cNvPr>
          <p:cNvSpPr txBox="1"/>
          <p:nvPr/>
        </p:nvSpPr>
        <p:spPr>
          <a:xfrm>
            <a:off x="319960" y="1035873"/>
            <a:ext cx="4952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>
                <a:solidFill>
                  <a:srgbClr val="0F4C61"/>
                </a:solidFill>
                <a:latin typeface="Okana Black Oblique" pitchFamily="2" charset="0"/>
              </a:rPr>
              <a:t>COMPOSIÇÃO FÍSICA</a:t>
            </a:r>
            <a:endParaRPr lang="pt-BR" sz="4400" b="1" i="1" dirty="0">
              <a:solidFill>
                <a:srgbClr val="0F4C61"/>
              </a:solidFill>
              <a:latin typeface="Okana Black Oblique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C0C76E-25A3-2D59-AC93-9324AE55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866" y="560928"/>
            <a:ext cx="6919134" cy="53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3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-15429" y="0"/>
            <a:ext cx="12207429" cy="6858000"/>
          </a:xfrm>
          <a:prstGeom prst="rect">
            <a:avLst/>
          </a:pr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800" dirty="0">
                <a:latin typeface="Kelson" panose="02000506000000020004" pitchFamily="2" charset="0"/>
              </a:rPr>
              <a:t>Peso</a:t>
            </a:r>
          </a:p>
          <a:p>
            <a:pPr algn="ctr"/>
            <a:endParaRPr lang="pt-BR" sz="2800" dirty="0">
              <a:latin typeface="Kelson" panose="02000506000000020004" pitchFamily="2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800" dirty="0">
                <a:latin typeface="Kelson" panose="02000506000000020004" pitchFamily="2" charset="0"/>
              </a:rPr>
              <a:t>Rendimento</a:t>
            </a:r>
          </a:p>
          <a:p>
            <a:pPr algn="ctr"/>
            <a:endParaRPr lang="pt-BR" sz="2800" dirty="0">
              <a:latin typeface="Kelson" panose="02000506000000020004" pitchFamily="2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800" dirty="0">
                <a:latin typeface="Kelson" panose="02000506000000020004" pitchFamily="2" charset="0"/>
              </a:rPr>
              <a:t>Performance</a:t>
            </a:r>
          </a:p>
          <a:p>
            <a:pPr algn="ctr"/>
            <a:endParaRPr lang="pt-BR" sz="2800" dirty="0">
              <a:latin typeface="Kelson" panose="02000506000000020004" pitchFamily="2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2800" dirty="0">
                <a:latin typeface="Kelson" panose="02000506000000020004" pitchFamily="2" charset="0"/>
              </a:rPr>
              <a:t>Vitalidade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8A668F-1567-239D-2F78-B92D6B07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1" t="10021" r="40236" b="6530"/>
          <a:stretch/>
        </p:blipFill>
        <p:spPr>
          <a:xfrm>
            <a:off x="0" y="0"/>
            <a:ext cx="2275856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B967FA4-789C-BBE8-BD26-02E714728A74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CLEUSA UENAKA</a:t>
            </a:r>
          </a:p>
        </p:txBody>
      </p:sp>
      <p:pic>
        <p:nvPicPr>
          <p:cNvPr id="11" name="Imagem 10" descr="Pessoa sorrindo com camisa azul&#10;&#10;Descrição gerada automaticamente">
            <a:extLst>
              <a:ext uri="{FF2B5EF4-FFF2-40B4-BE49-F238E27FC236}">
                <a16:creationId xmlns:a16="http://schemas.microsoft.com/office/drawing/2014/main" id="{51D23DF2-0EDD-FCCF-623F-82D7C8718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487" y="1507767"/>
            <a:ext cx="3195638" cy="38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62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BE955E1F-2D4B-BED7-735D-70319695289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B7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video</a:t>
            </a:r>
            <a:endParaRPr lang="pt-BR" dirty="0"/>
          </a:p>
        </p:txBody>
      </p:sp>
      <p:pic>
        <p:nvPicPr>
          <p:cNvPr id="2" name="9C390A41">
            <a:hlinkClick r:id="" action="ppaction://media"/>
            <a:extLst>
              <a:ext uri="{FF2B5EF4-FFF2-40B4-BE49-F238E27FC236}">
                <a16:creationId xmlns:a16="http://schemas.microsoft.com/office/drawing/2014/main" id="{CDF69CEA-D9A6-8003-A31A-AA1841AA0A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0"/>
            <a:ext cx="3897086" cy="68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66500"/>
    </mc:Choice>
    <mc:Fallback xmlns="">
      <p:transition advClick="0" advTm="6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8266A-A153-113B-CCAE-679E5B4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7AAB6F-5DDB-3135-87B5-E7DC1E8FBD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Kelson" panose="02000506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B9FFD-BE40-E14E-E73A-81C2182B8E11}"/>
              </a:ext>
            </a:extLst>
          </p:cNvPr>
          <p:cNvSpPr txBox="1"/>
          <p:nvPr/>
        </p:nvSpPr>
        <p:spPr>
          <a:xfrm>
            <a:off x="892094" y="3756020"/>
            <a:ext cx="527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chemeClr val="bg1"/>
                </a:solidFill>
                <a:latin typeface="Okana Black Oblique" pitchFamily="2" charset="0"/>
                <a:ea typeface="Jost Medium" pitchFamily="2" charset="77"/>
                <a:cs typeface="Poppins Medium" pitchFamily="2" charset="77"/>
              </a:rPr>
              <a:t>OBRIGADA</a:t>
            </a:r>
            <a:r>
              <a:rPr lang="en-US" sz="6600" b="1" i="1" dirty="0">
                <a:solidFill>
                  <a:schemeClr val="bg1"/>
                </a:solidFill>
                <a:latin typeface="Okana Black Oblique" pitchFamily="2" charset="0"/>
                <a:ea typeface="Jost Medium" pitchFamily="2" charset="77"/>
                <a:cs typeface="Poppins Medium" pitchFamily="2" charset="77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C8187-0619-37FB-19F5-F7E92B556896}"/>
              </a:ext>
            </a:extLst>
          </p:cNvPr>
          <p:cNvSpPr txBox="1"/>
          <p:nvPr/>
        </p:nvSpPr>
        <p:spPr>
          <a:xfrm>
            <a:off x="1978980" y="5963591"/>
            <a:ext cx="310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u="none" strike="noStrike" spc="140" dirty="0">
                <a:solidFill>
                  <a:srgbClr val="F2B705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en-ID" spc="140" dirty="0">
                <a:solidFill>
                  <a:srgbClr val="F2B705"/>
                </a:solidFill>
                <a:latin typeface="DIN Next LT Pro Bold" panose="020B05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neex2024</a:t>
            </a:r>
            <a:r>
              <a:rPr lang="en-ID" u="none" strike="noStrike" spc="140" dirty="0">
                <a:solidFill>
                  <a:srgbClr val="F2B705"/>
                </a:solidFill>
                <a:effectLst/>
                <a:latin typeface="DIN Next LT Pro Light" panose="020B030302020305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.com.br</a:t>
            </a:r>
            <a:endParaRPr lang="en-US" spc="140" dirty="0">
              <a:solidFill>
                <a:srgbClr val="F2B705"/>
              </a:solidFill>
              <a:latin typeface="DIN Next LT Pro Light" panose="020B0303020203050203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CF60A9-9B0F-CAD3-D754-A4F63DD5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410" y="1535175"/>
            <a:ext cx="2932266" cy="142895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48A668F-1567-239D-2F78-B92D6B077B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51" t="10021" r="40236" b="6530"/>
          <a:stretch/>
        </p:blipFill>
        <p:spPr>
          <a:xfrm>
            <a:off x="0" y="0"/>
            <a:ext cx="2275856" cy="6858000"/>
          </a:xfrm>
          <a:prstGeom prst="rect">
            <a:avLst/>
          </a:prstGeom>
        </p:spPr>
      </p:pic>
      <p:pic>
        <p:nvPicPr>
          <p:cNvPr id="13" name="Imagem 12" descr="Código QR&#10;&#10;Descrição gerada automaticamente">
            <a:extLst>
              <a:ext uri="{FF2B5EF4-FFF2-40B4-BE49-F238E27FC236}">
                <a16:creationId xmlns:a16="http://schemas.microsoft.com/office/drawing/2014/main" id="{4094EC31-B74F-8F02-67FA-44E0FFF69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121" y="3999986"/>
            <a:ext cx="1942899" cy="2332937"/>
          </a:xfrm>
          <a:prstGeom prst="rect">
            <a:avLst/>
          </a:prstGeom>
        </p:spPr>
      </p:pic>
      <p:pic>
        <p:nvPicPr>
          <p:cNvPr id="15" name="Imagem 14" descr="Código QR&#10;&#10;Descrição gerada automaticamente">
            <a:extLst>
              <a:ext uri="{FF2B5EF4-FFF2-40B4-BE49-F238E27FC236}">
                <a16:creationId xmlns:a16="http://schemas.microsoft.com/office/drawing/2014/main" id="{A359FE6E-8940-191B-8D4C-532D66187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078" y="833525"/>
            <a:ext cx="1942899" cy="2332937"/>
          </a:xfrm>
          <a:prstGeom prst="rect">
            <a:avLst/>
          </a:prstGeom>
        </p:spPr>
      </p:pic>
      <p:pic>
        <p:nvPicPr>
          <p:cNvPr id="17" name="Imagem 16" descr="Código QR&#10;&#10;Descrição gerada automaticamente">
            <a:extLst>
              <a:ext uri="{FF2B5EF4-FFF2-40B4-BE49-F238E27FC236}">
                <a16:creationId xmlns:a16="http://schemas.microsoft.com/office/drawing/2014/main" id="{80F9D7DF-6F62-C41A-43DA-7ECF14AA0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156" y="831875"/>
            <a:ext cx="1942899" cy="23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2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31893" y="594652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06829" y="1440205"/>
            <a:ext cx="4890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O QUE É UMA DIETA COMPATÍVEL?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87528D-648C-E9B9-4BA3-BD15D183E4CA}"/>
              </a:ext>
            </a:extLst>
          </p:cNvPr>
          <p:cNvSpPr txBox="1"/>
          <p:nvPr/>
        </p:nvSpPr>
        <p:spPr>
          <a:xfrm>
            <a:off x="6096000" y="817072"/>
            <a:ext cx="566869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Trata-se de uma dieta que respeita:</a:t>
            </a:r>
          </a:p>
          <a:p>
            <a:endParaRPr lang="pt-BR" dirty="0">
              <a:solidFill>
                <a:srgbClr val="FFC000"/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CAPACIDADE DIGESTIVA -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competência para produção de ácido clorídrico, entre outros fatores, para um processo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Kelson" panose="02000506000000020004" pitchFamily="2" charset="0"/>
              </a:rPr>
              <a:t>EFICIENCIA NA ABSORÇÃO –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integridade da mucosa e metabolismo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Kelson" panose="02000506000000020004" pitchFamily="2" charset="0"/>
              </a:rPr>
              <a:t>CAPACIDADE METABÓLICA DA CARGA TÓXICA –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tolerância a carga tóxica comum dos alimentos (metais, agrotóxicos, aditivos)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Kelson" panose="02000506000000020004" pitchFamily="2" charset="0"/>
              </a:rPr>
              <a:t>POTENCIAL DE OXIRREDUÇÃO –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capacidade de redução (doação de elétrons) e menor formação de radicais livres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Kelson" panose="02000506000000020004" pitchFamily="2" charset="0"/>
              </a:rPr>
              <a:t>ENERGIA –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produção de ATP (função mitocondrial)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2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31893" y="594652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206829" y="1440205"/>
            <a:ext cx="4890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O QUE É UMA DIETA COMPATÍVEL?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87528D-648C-E9B9-4BA3-BD15D183E4CA}"/>
              </a:ext>
            </a:extLst>
          </p:cNvPr>
          <p:cNvSpPr txBox="1"/>
          <p:nvPr/>
        </p:nvSpPr>
        <p:spPr>
          <a:xfrm>
            <a:off x="6096000" y="817072"/>
            <a:ext cx="566869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Trata-se de uma dieta que respeita:</a:t>
            </a:r>
          </a:p>
          <a:p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CAPACIDADE DIGESTIVA -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competência para produção de ácido clorídrico, entre outros fatores, para um processo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EFICIENCIA NA ABSORÇÃO –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integridade da mucosa e metabolismo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CAPACIDADE METABÓLICA DA CARGA TÓXICA –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tolerância a carga tóxica comum dos alimentos (metais, agrotóxicos, aditivos)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POTENCIAL DE OXIRREDUÇÃO –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capacidade de redução (doação de elétrons) e menor formação de radicais livres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latin typeface="Kelson" panose="02000506000000020004" pitchFamily="2" charset="0"/>
              </a:rPr>
              <a:t>ENERGIA –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produção de ATP (função mitocondrial)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6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0000"/>
                </a:solidFill>
                <a:latin typeface="Kelson" panose="02000506000000020004" pitchFamily="2" charset="0"/>
              </a:rPr>
              <a:t>Compatibilidade BIOFÍSICA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0000"/>
                </a:solidFill>
                <a:latin typeface="Kelson" panose="02000506000000020004" pitchFamily="2" charset="0"/>
              </a:rPr>
              <a:t>Não é um teste genético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0000"/>
                </a:solidFill>
                <a:latin typeface="Kelson" panose="02000506000000020004" pitchFamily="2" charset="0"/>
              </a:rPr>
              <a:t>Não é um teste alérgico</a:t>
            </a:r>
            <a:endParaRPr lang="pt-BR" sz="1600" dirty="0">
              <a:solidFill>
                <a:srgbClr val="FF0000"/>
              </a:solidFill>
            </a:endParaRPr>
          </a:p>
        </p:txBody>
      </p:sp>
      <p:pic>
        <p:nvPicPr>
          <p:cNvPr id="6" name="Imagem 5" descr="Uma imagem contendo escuro, luz, computador, azul&#10;&#10;Descrição gerada automaticamente">
            <a:extLst>
              <a:ext uri="{FF2B5EF4-FFF2-40B4-BE49-F238E27FC236}">
                <a16:creationId xmlns:a16="http://schemas.microsoft.com/office/drawing/2014/main" id="{F3DD15EA-88D7-344B-085B-583213CF6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62490" y="4302527"/>
            <a:ext cx="3440334" cy="193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807D9-8D42-9795-27D4-AF0E89B87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889B9698-5D20-F130-8C34-DF885A4D4807}"/>
              </a:ext>
            </a:extLst>
          </p:cNvPr>
          <p:cNvSpPr txBox="1"/>
          <p:nvPr/>
        </p:nvSpPr>
        <p:spPr>
          <a:xfrm>
            <a:off x="1371600" y="2826598"/>
            <a:ext cx="1036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208D49-9EB1-1CD0-FC72-5E52B74F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6583"/>
            <a:ext cx="7772400" cy="21431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290B337-56CA-8C4C-FF84-94A232281757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rgbClr val="F2B705"/>
                </a:solidFill>
                <a:latin typeface="Okana Black Oblique" pitchFamily="2" charset="0"/>
              </a:rPr>
              <a:t>REFERÊNCIAS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AA4E35-7746-4BD3-78ED-917749D4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183" y="2177054"/>
            <a:ext cx="1955384" cy="29438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EE219D-39B5-D401-8D32-843ACB16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615" y="2177054"/>
            <a:ext cx="1855924" cy="29438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B903614-CB4A-89F9-EFD6-6588D2E39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434" y="2177054"/>
            <a:ext cx="2197017" cy="294387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1BC8F1-540E-9621-549F-1B792150E396}"/>
              </a:ext>
            </a:extLst>
          </p:cNvPr>
          <p:cNvSpPr txBox="1"/>
          <p:nvPr/>
        </p:nvSpPr>
        <p:spPr>
          <a:xfrm>
            <a:off x="8469086" y="5254220"/>
            <a:ext cx="326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Kelson" panose="02000506000000020004"/>
              </a:rPr>
              <a:t>Explora as propriedades biofísicas da água e sua importância nos processos vitais e como ela </a:t>
            </a:r>
            <a:r>
              <a:rPr lang="pt-BR" sz="1400" b="1" dirty="0">
                <a:latin typeface="Kelson" panose="02000506000000020004"/>
              </a:rPr>
              <a:t>interage biofisicamente com os alimentos</a:t>
            </a:r>
            <a:r>
              <a:rPr lang="pt-BR" sz="1400" dirty="0">
                <a:latin typeface="Kelson" panose="02000506000000020004"/>
              </a:rPr>
              <a:t> durante o processo digestivo</a:t>
            </a:r>
            <a:r>
              <a:rPr lang="pt-BR" sz="1600" dirty="0">
                <a:latin typeface="Kelson" panose="02000506000000020004"/>
              </a:rPr>
              <a:t>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DE18279-A787-908E-9553-3E6F541A84D8}"/>
              </a:ext>
            </a:extLst>
          </p:cNvPr>
          <p:cNvSpPr txBox="1"/>
          <p:nvPr/>
        </p:nvSpPr>
        <p:spPr>
          <a:xfrm>
            <a:off x="4409259" y="5254220"/>
            <a:ext cx="3373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Kelson" panose="02000506000000020004"/>
              </a:rPr>
              <a:t>Foca em como a </a:t>
            </a:r>
            <a:r>
              <a:rPr lang="pt-BR" sz="1400" b="1" dirty="0">
                <a:latin typeface="Kelson" panose="02000506000000020004"/>
              </a:rPr>
              <a:t>biofísica e a genética interagem</a:t>
            </a:r>
            <a:r>
              <a:rPr lang="pt-BR" sz="1400" dirty="0">
                <a:latin typeface="Kelson" panose="02000506000000020004"/>
              </a:rPr>
              <a:t> na alimentação personalizada e na compatibilidade alimentar</a:t>
            </a:r>
            <a:endParaRPr lang="pt-BR" sz="1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A89BB64-BE20-0720-9C54-6AEA88CF78F1}"/>
              </a:ext>
            </a:extLst>
          </p:cNvPr>
          <p:cNvSpPr txBox="1"/>
          <p:nvPr/>
        </p:nvSpPr>
        <p:spPr>
          <a:xfrm>
            <a:off x="505408" y="5254220"/>
            <a:ext cx="3373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Kelson" panose="02000506000000020004"/>
              </a:rPr>
              <a:t>Discute como as </a:t>
            </a:r>
            <a:r>
              <a:rPr lang="pt-BR" sz="1400" b="1" dirty="0">
                <a:latin typeface="Kelson" panose="02000506000000020004"/>
              </a:rPr>
              <a:t>leis da física</a:t>
            </a:r>
            <a:r>
              <a:rPr lang="pt-BR" sz="1400" dirty="0">
                <a:latin typeface="Kelson" panose="02000506000000020004"/>
              </a:rPr>
              <a:t> regem o metabolismo alimentar e as escolhas alimentares de diferentes organismos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3593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522514" y="2089641"/>
            <a:ext cx="1114697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Kelson" panose="02000506000000020004" pitchFamily="2" charset="0"/>
              </a:rPr>
              <a:t>“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Biophysics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Human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Nutrition</a:t>
            </a:r>
            <a:r>
              <a:rPr lang="pt-BR" sz="2000" dirty="0">
                <a:solidFill>
                  <a:srgbClr val="FFC000"/>
                </a:solidFill>
                <a:latin typeface="Kelson" panose="02000506000000020004" pitchFamily="2" charset="0"/>
              </a:rPr>
              <a:t>”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: Peter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Hochachka</a:t>
            </a:r>
            <a:endParaRPr lang="pt-BR" sz="2000" dirty="0">
              <a:solidFill>
                <a:srgbClr val="FFC000"/>
              </a:solidFill>
              <a:effectLst/>
              <a:latin typeface="Kelson" panose="02000506000000020004" pitchFamily="2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	Traz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aspectos biofísicos das necessidades nutricionais humanas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, explicando como o corpo processa os nutrientes no nível molecular e celular, focando na bioquímica e biofísica das interações dos alimentos com o organismo.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latin typeface="Kelson" panose="0200050600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“Food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Nutritional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Immunology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: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Bioactive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Components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Dietary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Supplements</a:t>
            </a:r>
            <a:r>
              <a:rPr lang="pt-BR" sz="2000" dirty="0">
                <a:solidFill>
                  <a:srgbClr val="FFC000"/>
                </a:solidFill>
                <a:latin typeface="Kelson" panose="02000506000000020004" pitchFamily="2" charset="0"/>
              </a:rPr>
              <a:t>”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: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Debasis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Bagchi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Anand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Swaroop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Manashi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Bagchi</a:t>
            </a:r>
            <a:endParaRPr lang="pt-BR" sz="2000" dirty="0">
              <a:solidFill>
                <a:srgbClr val="FFC000"/>
              </a:solidFill>
              <a:latin typeface="Kelson" panose="02000506000000020004" pitchFamily="2" charset="0"/>
            </a:endParaRPr>
          </a:p>
          <a:p>
            <a:pPr algn="just"/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	Aborda a relação entre a imunologia alimentar e a compatibilidade dos alimentos com diferentes organismos, destacando como certos alimentos podem ser compatíveis ou gerar reações adversas dependendo do sistema imunológico do indivíduo. </a:t>
            </a:r>
          </a:p>
          <a:p>
            <a:pPr algn="just"/>
            <a:endParaRPr lang="pt-BR" sz="20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C000"/>
                </a:solidFill>
                <a:latin typeface="Kelson" panose="02000506000000020004" pitchFamily="2" charset="0"/>
              </a:rPr>
              <a:t>“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Biophysics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Digestion</a:t>
            </a:r>
            <a:r>
              <a:rPr lang="pt-BR" sz="2000" dirty="0">
                <a:solidFill>
                  <a:srgbClr val="FFC000"/>
                </a:solidFill>
                <a:latin typeface="Kelson" panose="02000506000000020004" pitchFamily="2" charset="0"/>
              </a:rPr>
              <a:t>”</a:t>
            </a:r>
            <a:r>
              <a:rPr lang="pt-BR" sz="20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: Y. C. </a:t>
            </a:r>
            <a:r>
              <a:rPr lang="pt-BR" sz="2000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Fung</a:t>
            </a:r>
            <a:endParaRPr lang="pt-BR" sz="2000" dirty="0">
              <a:solidFill>
                <a:srgbClr val="FFC000"/>
              </a:solidFill>
              <a:latin typeface="Kelson" panose="02000506000000020004" pitchFamily="2" charset="0"/>
            </a:endParaRPr>
          </a:p>
          <a:p>
            <a:pPr algn="just"/>
            <a:r>
              <a:rPr lang="pt-BR" sz="20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	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Apresenta os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princípios biofísicos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por trás dos processos digestivos, desde a </a:t>
            </a:r>
            <a:r>
              <a:rPr lang="pt-BR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mastigação até a absorção dos nutrientes.</a:t>
            </a:r>
            <a:endParaRPr lang="pt-BR" sz="2000" b="1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C7E000-42B9-2A91-7145-87946E45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6583"/>
            <a:ext cx="7772400" cy="214313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811FDE0-0B98-4638-31AB-A69A9B36D1E4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rgbClr val="F2B705"/>
                </a:solidFill>
                <a:latin typeface="Okana Black Oblique" pitchFamily="2" charset="0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2374009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31893" y="594652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337444" y="2921166"/>
            <a:ext cx="489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PUBLICAÇÕES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87528D-648C-E9B9-4BA3-BD15D183E4CA}"/>
              </a:ext>
            </a:extLst>
          </p:cNvPr>
          <p:cNvSpPr txBox="1"/>
          <p:nvPr/>
        </p:nvSpPr>
        <p:spPr>
          <a:xfrm>
            <a:off x="6006137" y="130111"/>
            <a:ext cx="5668693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Mechanistic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insights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into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the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bioenergetics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nutrition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metabolism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", F. M. Richard, D. P. Reynolds - The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Journal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Biological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Chemistry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2020: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explora os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mecanismos biofísicos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 do metabolismo energético a partir dos alimentos, abordando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como o corpo converte alimentos em energia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e a influência de diferentes dietas.</a:t>
            </a:r>
          </a:p>
          <a:p>
            <a:pPr algn="just"/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Personalized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Nutrition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Prediction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Glycemic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Responses“, Zeevi, D.,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Korem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T.,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Zmora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N. -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Cell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2015:</a:t>
            </a:r>
            <a:r>
              <a:rPr lang="pt-BR" sz="16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investigou como a resposta glicêmica varia entre indivíduos com diferentes perfis genéticos e </a:t>
            </a:r>
            <a:r>
              <a:rPr lang="pt-BR" sz="1600" dirty="0" err="1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microbiomas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 intestinais, apontando para a necessidade de dietas personalizadas e como a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compatibilidade alimentar pode ser guiada por fatores biofísicos e genéticos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.</a:t>
            </a:r>
          </a:p>
          <a:p>
            <a:pPr algn="just"/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"The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biophysics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dietary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fiber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in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relation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to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human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digestion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“, Cho, S. S., Dreher, M. L. -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Critical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Reviews in Food Science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Nutrition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2018: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explora as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propriedades biofísicas das fibras alimentares e como elas interagem com o sistema digestivo humano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, para entender como certos tipos de alimentos são mais ou menos compatíveis com diferentes indivíduos, especialmente com base em sua bioquímica.</a:t>
            </a:r>
          </a:p>
        </p:txBody>
      </p:sp>
    </p:spTree>
    <p:extLst>
      <p:ext uri="{BB962C8B-B14F-4D97-AF65-F5344CB8AC3E}">
        <p14:creationId xmlns:p14="http://schemas.microsoft.com/office/powerpoint/2010/main" val="294495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612722A9-2A68-9AE5-9E8B-AB494F8EFF87}"/>
              </a:ext>
            </a:extLst>
          </p:cNvPr>
          <p:cNvSpPr/>
          <p:nvPr/>
        </p:nvSpPr>
        <p:spPr>
          <a:xfrm rot="5400000">
            <a:off x="-731893" y="594652"/>
            <a:ext cx="7029101" cy="5668693"/>
          </a:xfrm>
          <a:custGeom>
            <a:avLst/>
            <a:gdLst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0 w 6858000"/>
              <a:gd name="connsiteY7" fmla="*/ 5695992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595424 w 6858000"/>
              <a:gd name="connsiteY7" fmla="*/ 4512234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139226 w 6858000"/>
              <a:gd name="connsiteY6" fmla="*/ 683521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479468 w 6858000"/>
              <a:gd name="connsiteY6" fmla="*/ 5091478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58000"/>
              <a:gd name="connsiteY0" fmla="*/ 1139226 h 6835218"/>
              <a:gd name="connsiteX1" fmla="*/ 1139226 w 6858000"/>
              <a:gd name="connsiteY1" fmla="*/ 0 h 6835218"/>
              <a:gd name="connsiteX2" fmla="*/ 5718774 w 6858000"/>
              <a:gd name="connsiteY2" fmla="*/ 0 h 6835218"/>
              <a:gd name="connsiteX3" fmla="*/ 6858000 w 6858000"/>
              <a:gd name="connsiteY3" fmla="*/ 1139226 h 6835218"/>
              <a:gd name="connsiteX4" fmla="*/ 6858000 w 6858000"/>
              <a:gd name="connsiteY4" fmla="*/ 5695992 h 6835218"/>
              <a:gd name="connsiteX5" fmla="*/ 5718774 w 6858000"/>
              <a:gd name="connsiteY5" fmla="*/ 6835218 h 6835218"/>
              <a:gd name="connsiteX6" fmla="*/ 1777180 w 6858000"/>
              <a:gd name="connsiteY6" fmla="*/ 5665636 h 6835218"/>
              <a:gd name="connsiteX7" fmla="*/ 1 w 6858000"/>
              <a:gd name="connsiteY7" fmla="*/ 5589667 h 6835218"/>
              <a:gd name="connsiteX8" fmla="*/ 0 w 6858000"/>
              <a:gd name="connsiteY8" fmla="*/ 1139226 h 6835218"/>
              <a:gd name="connsiteX0" fmla="*/ 0 w 6867302"/>
              <a:gd name="connsiteY0" fmla="*/ 1139226 h 6112947"/>
              <a:gd name="connsiteX1" fmla="*/ 1139226 w 6867302"/>
              <a:gd name="connsiteY1" fmla="*/ 0 h 6112947"/>
              <a:gd name="connsiteX2" fmla="*/ 5718774 w 6867302"/>
              <a:gd name="connsiteY2" fmla="*/ 0 h 6112947"/>
              <a:gd name="connsiteX3" fmla="*/ 6858000 w 6867302"/>
              <a:gd name="connsiteY3" fmla="*/ 1139226 h 6112947"/>
              <a:gd name="connsiteX4" fmla="*/ 6858000 w 6867302"/>
              <a:gd name="connsiteY4" fmla="*/ 5695992 h 6112947"/>
              <a:gd name="connsiteX5" fmla="*/ 6349639 w 6867302"/>
              <a:gd name="connsiteY5" fmla="*/ 6055497 h 6112947"/>
              <a:gd name="connsiteX6" fmla="*/ 1777180 w 6867302"/>
              <a:gd name="connsiteY6" fmla="*/ 5665636 h 6112947"/>
              <a:gd name="connsiteX7" fmla="*/ 1 w 6867302"/>
              <a:gd name="connsiteY7" fmla="*/ 5589667 h 6112947"/>
              <a:gd name="connsiteX8" fmla="*/ 0 w 6867302"/>
              <a:gd name="connsiteY8" fmla="*/ 1139226 h 6112947"/>
              <a:gd name="connsiteX0" fmla="*/ 4126 w 6871428"/>
              <a:gd name="connsiteY0" fmla="*/ 1139843 h 6113564"/>
              <a:gd name="connsiteX1" fmla="*/ 1143352 w 6871428"/>
              <a:gd name="connsiteY1" fmla="*/ 617 h 6113564"/>
              <a:gd name="connsiteX2" fmla="*/ 5722900 w 6871428"/>
              <a:gd name="connsiteY2" fmla="*/ 617 h 6113564"/>
              <a:gd name="connsiteX3" fmla="*/ 6862126 w 6871428"/>
              <a:gd name="connsiteY3" fmla="*/ 1139843 h 6113564"/>
              <a:gd name="connsiteX4" fmla="*/ 6862126 w 6871428"/>
              <a:gd name="connsiteY4" fmla="*/ 5696609 h 6113564"/>
              <a:gd name="connsiteX5" fmla="*/ 6353765 w 6871428"/>
              <a:gd name="connsiteY5" fmla="*/ 6056114 h 6113564"/>
              <a:gd name="connsiteX6" fmla="*/ 1781306 w 6871428"/>
              <a:gd name="connsiteY6" fmla="*/ 5666253 h 6113564"/>
              <a:gd name="connsiteX7" fmla="*/ 4127 w 6871428"/>
              <a:gd name="connsiteY7" fmla="*/ 5590284 h 6113564"/>
              <a:gd name="connsiteX8" fmla="*/ 4126 w 6871428"/>
              <a:gd name="connsiteY8" fmla="*/ 1139843 h 6113564"/>
              <a:gd name="connsiteX0" fmla="*/ 4126 w 6872557"/>
              <a:gd name="connsiteY0" fmla="*/ 1139843 h 6113564"/>
              <a:gd name="connsiteX1" fmla="*/ 1143352 w 6872557"/>
              <a:gd name="connsiteY1" fmla="*/ 617 h 6113564"/>
              <a:gd name="connsiteX2" fmla="*/ 5722900 w 6872557"/>
              <a:gd name="connsiteY2" fmla="*/ 617 h 6113564"/>
              <a:gd name="connsiteX3" fmla="*/ 6862126 w 6872557"/>
              <a:gd name="connsiteY3" fmla="*/ 1139843 h 6113564"/>
              <a:gd name="connsiteX4" fmla="*/ 6862126 w 6872557"/>
              <a:gd name="connsiteY4" fmla="*/ 5696609 h 6113564"/>
              <a:gd name="connsiteX5" fmla="*/ 6353765 w 6872557"/>
              <a:gd name="connsiteY5" fmla="*/ 6056114 h 6113564"/>
              <a:gd name="connsiteX6" fmla="*/ 1781306 w 6872557"/>
              <a:gd name="connsiteY6" fmla="*/ 5666253 h 6113564"/>
              <a:gd name="connsiteX7" fmla="*/ 4127 w 6872557"/>
              <a:gd name="connsiteY7" fmla="*/ 5590284 h 6113564"/>
              <a:gd name="connsiteX8" fmla="*/ 4126 w 6872557"/>
              <a:gd name="connsiteY8" fmla="*/ 1139843 h 611356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862126 w 6872557"/>
              <a:gd name="connsiteY4" fmla="*/ 5696609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259617 w 6872557"/>
              <a:gd name="connsiteY4" fmla="*/ 4590823 h 6056114"/>
              <a:gd name="connsiteX5" fmla="*/ 6353765 w 6872557"/>
              <a:gd name="connsiteY5" fmla="*/ 6056114 h 6056114"/>
              <a:gd name="connsiteX6" fmla="*/ 1781306 w 6872557"/>
              <a:gd name="connsiteY6" fmla="*/ 5666253 h 6056114"/>
              <a:gd name="connsiteX7" fmla="*/ 4127 w 6872557"/>
              <a:gd name="connsiteY7" fmla="*/ 5590284 h 6056114"/>
              <a:gd name="connsiteX8" fmla="*/ 4126 w 6872557"/>
              <a:gd name="connsiteY8" fmla="*/ 1139843 h 6056114"/>
              <a:gd name="connsiteX0" fmla="*/ 4126 w 6872557"/>
              <a:gd name="connsiteY0" fmla="*/ 1139843 h 6056114"/>
              <a:gd name="connsiteX1" fmla="*/ 1143352 w 6872557"/>
              <a:gd name="connsiteY1" fmla="*/ 617 h 6056114"/>
              <a:gd name="connsiteX2" fmla="*/ 5722900 w 6872557"/>
              <a:gd name="connsiteY2" fmla="*/ 617 h 6056114"/>
              <a:gd name="connsiteX3" fmla="*/ 6862126 w 6872557"/>
              <a:gd name="connsiteY3" fmla="*/ 1139843 h 6056114"/>
              <a:gd name="connsiteX4" fmla="*/ 6353765 w 6872557"/>
              <a:gd name="connsiteY4" fmla="*/ 6056114 h 6056114"/>
              <a:gd name="connsiteX5" fmla="*/ 1781306 w 6872557"/>
              <a:gd name="connsiteY5" fmla="*/ 5666253 h 6056114"/>
              <a:gd name="connsiteX6" fmla="*/ 4127 w 6872557"/>
              <a:gd name="connsiteY6" fmla="*/ 5590284 h 6056114"/>
              <a:gd name="connsiteX7" fmla="*/ 4126 w 6872557"/>
              <a:gd name="connsiteY7" fmla="*/ 1139843 h 6056114"/>
              <a:gd name="connsiteX0" fmla="*/ 4126 w 6899573"/>
              <a:gd name="connsiteY0" fmla="*/ 1139843 h 5891070"/>
              <a:gd name="connsiteX1" fmla="*/ 1143352 w 6899573"/>
              <a:gd name="connsiteY1" fmla="*/ 617 h 5891070"/>
              <a:gd name="connsiteX2" fmla="*/ 5722900 w 6899573"/>
              <a:gd name="connsiteY2" fmla="*/ 617 h 5891070"/>
              <a:gd name="connsiteX3" fmla="*/ 6862126 w 6899573"/>
              <a:gd name="connsiteY3" fmla="*/ 1139843 h 5891070"/>
              <a:gd name="connsiteX4" fmla="*/ 6899573 w 6899573"/>
              <a:gd name="connsiteY4" fmla="*/ 5652080 h 5891070"/>
              <a:gd name="connsiteX5" fmla="*/ 1781306 w 6899573"/>
              <a:gd name="connsiteY5" fmla="*/ 5666253 h 5891070"/>
              <a:gd name="connsiteX6" fmla="*/ 4127 w 6899573"/>
              <a:gd name="connsiteY6" fmla="*/ 5590284 h 5891070"/>
              <a:gd name="connsiteX7" fmla="*/ 4126 w 6899573"/>
              <a:gd name="connsiteY7" fmla="*/ 1139843 h 5891070"/>
              <a:gd name="connsiteX0" fmla="*/ 4126 w 6923195"/>
              <a:gd name="connsiteY0" fmla="*/ 1139843 h 5891070"/>
              <a:gd name="connsiteX1" fmla="*/ 1143352 w 6923195"/>
              <a:gd name="connsiteY1" fmla="*/ 617 h 5891070"/>
              <a:gd name="connsiteX2" fmla="*/ 5722900 w 6923195"/>
              <a:gd name="connsiteY2" fmla="*/ 617 h 5891070"/>
              <a:gd name="connsiteX3" fmla="*/ 6918836 w 6923195"/>
              <a:gd name="connsiteY3" fmla="*/ 1146932 h 5891070"/>
              <a:gd name="connsiteX4" fmla="*/ 6899573 w 6923195"/>
              <a:gd name="connsiteY4" fmla="*/ 5652080 h 5891070"/>
              <a:gd name="connsiteX5" fmla="*/ 1781306 w 6923195"/>
              <a:gd name="connsiteY5" fmla="*/ 5666253 h 5891070"/>
              <a:gd name="connsiteX6" fmla="*/ 4127 w 6923195"/>
              <a:gd name="connsiteY6" fmla="*/ 5590284 h 5891070"/>
              <a:gd name="connsiteX7" fmla="*/ 4126 w 6923195"/>
              <a:gd name="connsiteY7" fmla="*/ 1139843 h 5891070"/>
              <a:gd name="connsiteX0" fmla="*/ 4126 w 6918836"/>
              <a:gd name="connsiteY0" fmla="*/ 1139843 h 5891070"/>
              <a:gd name="connsiteX1" fmla="*/ 1143352 w 6918836"/>
              <a:gd name="connsiteY1" fmla="*/ 617 h 5891070"/>
              <a:gd name="connsiteX2" fmla="*/ 5722900 w 6918836"/>
              <a:gd name="connsiteY2" fmla="*/ 617 h 5891070"/>
              <a:gd name="connsiteX3" fmla="*/ 6918836 w 6918836"/>
              <a:gd name="connsiteY3" fmla="*/ 1146932 h 5891070"/>
              <a:gd name="connsiteX4" fmla="*/ 6899573 w 6918836"/>
              <a:gd name="connsiteY4" fmla="*/ 5652080 h 5891070"/>
              <a:gd name="connsiteX5" fmla="*/ 1781306 w 6918836"/>
              <a:gd name="connsiteY5" fmla="*/ 5666253 h 5891070"/>
              <a:gd name="connsiteX6" fmla="*/ 4127 w 6918836"/>
              <a:gd name="connsiteY6" fmla="*/ 5590284 h 5891070"/>
              <a:gd name="connsiteX7" fmla="*/ 4126 w 6918836"/>
              <a:gd name="connsiteY7" fmla="*/ 1139843 h 5891070"/>
              <a:gd name="connsiteX0" fmla="*/ 4126 w 6918836"/>
              <a:gd name="connsiteY0" fmla="*/ 1139843 h 5652080"/>
              <a:gd name="connsiteX1" fmla="*/ 1143352 w 6918836"/>
              <a:gd name="connsiteY1" fmla="*/ 617 h 5652080"/>
              <a:gd name="connsiteX2" fmla="*/ 5722900 w 6918836"/>
              <a:gd name="connsiteY2" fmla="*/ 617 h 5652080"/>
              <a:gd name="connsiteX3" fmla="*/ 6918836 w 6918836"/>
              <a:gd name="connsiteY3" fmla="*/ 1146932 h 5652080"/>
              <a:gd name="connsiteX4" fmla="*/ 6899573 w 6918836"/>
              <a:gd name="connsiteY4" fmla="*/ 5652080 h 5652080"/>
              <a:gd name="connsiteX5" fmla="*/ 4127 w 6918836"/>
              <a:gd name="connsiteY5" fmla="*/ 5590284 h 5652080"/>
              <a:gd name="connsiteX6" fmla="*/ 4126 w 6918836"/>
              <a:gd name="connsiteY6" fmla="*/ 1139843 h 5652080"/>
              <a:gd name="connsiteX0" fmla="*/ 4126 w 6918836"/>
              <a:gd name="connsiteY0" fmla="*/ 1139843 h 5661167"/>
              <a:gd name="connsiteX1" fmla="*/ 1143352 w 6918836"/>
              <a:gd name="connsiteY1" fmla="*/ 617 h 5661167"/>
              <a:gd name="connsiteX2" fmla="*/ 5722900 w 6918836"/>
              <a:gd name="connsiteY2" fmla="*/ 617 h 5661167"/>
              <a:gd name="connsiteX3" fmla="*/ 6918836 w 6918836"/>
              <a:gd name="connsiteY3" fmla="*/ 1146932 h 5661167"/>
              <a:gd name="connsiteX4" fmla="*/ 6899573 w 6918836"/>
              <a:gd name="connsiteY4" fmla="*/ 5652080 h 5661167"/>
              <a:gd name="connsiteX5" fmla="*/ 18304 w 6918836"/>
              <a:gd name="connsiteY5" fmla="*/ 5661167 h 5661167"/>
              <a:gd name="connsiteX6" fmla="*/ 4126 w 6918836"/>
              <a:gd name="connsiteY6" fmla="*/ 1139843 h 5661167"/>
              <a:gd name="connsiteX0" fmla="*/ 1485 w 6958725"/>
              <a:gd name="connsiteY0" fmla="*/ 1139843 h 5661167"/>
              <a:gd name="connsiteX1" fmla="*/ 1183241 w 6958725"/>
              <a:gd name="connsiteY1" fmla="*/ 617 h 5661167"/>
              <a:gd name="connsiteX2" fmla="*/ 5762789 w 6958725"/>
              <a:gd name="connsiteY2" fmla="*/ 617 h 5661167"/>
              <a:gd name="connsiteX3" fmla="*/ 6958725 w 6958725"/>
              <a:gd name="connsiteY3" fmla="*/ 1146932 h 5661167"/>
              <a:gd name="connsiteX4" fmla="*/ 6939462 w 6958725"/>
              <a:gd name="connsiteY4" fmla="*/ 5652080 h 5661167"/>
              <a:gd name="connsiteX5" fmla="*/ 58193 w 6958725"/>
              <a:gd name="connsiteY5" fmla="*/ 5661167 h 5661167"/>
              <a:gd name="connsiteX6" fmla="*/ 1485 w 6958725"/>
              <a:gd name="connsiteY6" fmla="*/ 1139843 h 5661167"/>
              <a:gd name="connsiteX0" fmla="*/ 14176 w 6971416"/>
              <a:gd name="connsiteY0" fmla="*/ 1139843 h 5661167"/>
              <a:gd name="connsiteX1" fmla="*/ 1195932 w 6971416"/>
              <a:gd name="connsiteY1" fmla="*/ 617 h 5661167"/>
              <a:gd name="connsiteX2" fmla="*/ 5775480 w 6971416"/>
              <a:gd name="connsiteY2" fmla="*/ 617 h 5661167"/>
              <a:gd name="connsiteX3" fmla="*/ 6971416 w 6971416"/>
              <a:gd name="connsiteY3" fmla="*/ 1146932 h 5661167"/>
              <a:gd name="connsiteX4" fmla="*/ 6952153 w 6971416"/>
              <a:gd name="connsiteY4" fmla="*/ 5652080 h 5661167"/>
              <a:gd name="connsiteX5" fmla="*/ 0 w 6971416"/>
              <a:gd name="connsiteY5" fmla="*/ 5661167 h 5661167"/>
              <a:gd name="connsiteX6" fmla="*/ 14176 w 6971416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71416 w 7008863"/>
              <a:gd name="connsiteY3" fmla="*/ 1146932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8123"/>
              <a:gd name="connsiteY0" fmla="*/ 1139843 h 5661167"/>
              <a:gd name="connsiteX1" fmla="*/ 1195932 w 7028123"/>
              <a:gd name="connsiteY1" fmla="*/ 617 h 5661167"/>
              <a:gd name="connsiteX2" fmla="*/ 5775480 w 7028123"/>
              <a:gd name="connsiteY2" fmla="*/ 617 h 5661167"/>
              <a:gd name="connsiteX3" fmla="*/ 7028123 w 7028123"/>
              <a:gd name="connsiteY3" fmla="*/ 1132755 h 5661167"/>
              <a:gd name="connsiteX4" fmla="*/ 7008863 w 7028123"/>
              <a:gd name="connsiteY4" fmla="*/ 5659171 h 5661167"/>
              <a:gd name="connsiteX5" fmla="*/ 0 w 7028123"/>
              <a:gd name="connsiteY5" fmla="*/ 5661167 h 5661167"/>
              <a:gd name="connsiteX6" fmla="*/ 14176 w 7028123"/>
              <a:gd name="connsiteY6" fmla="*/ 1139843 h 5661167"/>
              <a:gd name="connsiteX0" fmla="*/ 14176 w 7008863"/>
              <a:gd name="connsiteY0" fmla="*/ 1139843 h 5661167"/>
              <a:gd name="connsiteX1" fmla="*/ 1195932 w 7008863"/>
              <a:gd name="connsiteY1" fmla="*/ 617 h 5661167"/>
              <a:gd name="connsiteX2" fmla="*/ 5775480 w 7008863"/>
              <a:gd name="connsiteY2" fmla="*/ 617 h 5661167"/>
              <a:gd name="connsiteX3" fmla="*/ 6985593 w 7008863"/>
              <a:gd name="connsiteY3" fmla="*/ 1125667 h 5661167"/>
              <a:gd name="connsiteX4" fmla="*/ 7008863 w 7008863"/>
              <a:gd name="connsiteY4" fmla="*/ 5659171 h 5661167"/>
              <a:gd name="connsiteX5" fmla="*/ 0 w 7008863"/>
              <a:gd name="connsiteY5" fmla="*/ 5661167 h 5661167"/>
              <a:gd name="connsiteX6" fmla="*/ 14176 w 7008863"/>
              <a:gd name="connsiteY6" fmla="*/ 1139843 h 5661167"/>
              <a:gd name="connsiteX0" fmla="*/ 14176 w 7021035"/>
              <a:gd name="connsiteY0" fmla="*/ 1139843 h 5661167"/>
              <a:gd name="connsiteX1" fmla="*/ 1195932 w 7021035"/>
              <a:gd name="connsiteY1" fmla="*/ 617 h 5661167"/>
              <a:gd name="connsiteX2" fmla="*/ 5775480 w 7021035"/>
              <a:gd name="connsiteY2" fmla="*/ 617 h 5661167"/>
              <a:gd name="connsiteX3" fmla="*/ 7021035 w 7021035"/>
              <a:gd name="connsiteY3" fmla="*/ 1125667 h 5661167"/>
              <a:gd name="connsiteX4" fmla="*/ 7008863 w 7021035"/>
              <a:gd name="connsiteY4" fmla="*/ 5659171 h 5661167"/>
              <a:gd name="connsiteX5" fmla="*/ 0 w 7021035"/>
              <a:gd name="connsiteY5" fmla="*/ 5661167 h 5661167"/>
              <a:gd name="connsiteX6" fmla="*/ 14176 w 7021035"/>
              <a:gd name="connsiteY6" fmla="*/ 1139843 h 5661167"/>
              <a:gd name="connsiteX0" fmla="*/ 14176 w 7029101"/>
              <a:gd name="connsiteY0" fmla="*/ 1139843 h 5661167"/>
              <a:gd name="connsiteX1" fmla="*/ 1195932 w 7029101"/>
              <a:gd name="connsiteY1" fmla="*/ 617 h 5661167"/>
              <a:gd name="connsiteX2" fmla="*/ 5775480 w 7029101"/>
              <a:gd name="connsiteY2" fmla="*/ 617 h 5661167"/>
              <a:gd name="connsiteX3" fmla="*/ 7021035 w 7029101"/>
              <a:gd name="connsiteY3" fmla="*/ 1125667 h 5661167"/>
              <a:gd name="connsiteX4" fmla="*/ 7008863 w 7029101"/>
              <a:gd name="connsiteY4" fmla="*/ 5659171 h 5661167"/>
              <a:gd name="connsiteX5" fmla="*/ 0 w 7029101"/>
              <a:gd name="connsiteY5" fmla="*/ 5661167 h 5661167"/>
              <a:gd name="connsiteX6" fmla="*/ 14176 w 7029101"/>
              <a:gd name="connsiteY6" fmla="*/ 1139843 h 5661167"/>
              <a:gd name="connsiteX0" fmla="*/ 14176 w 7029101"/>
              <a:gd name="connsiteY0" fmla="*/ 1147369 h 5668693"/>
              <a:gd name="connsiteX1" fmla="*/ 1195932 w 7029101"/>
              <a:gd name="connsiteY1" fmla="*/ 8143 h 5668693"/>
              <a:gd name="connsiteX2" fmla="*/ 5775480 w 7029101"/>
              <a:gd name="connsiteY2" fmla="*/ 8143 h 5668693"/>
              <a:gd name="connsiteX3" fmla="*/ 7021035 w 7029101"/>
              <a:gd name="connsiteY3" fmla="*/ 1133193 h 5668693"/>
              <a:gd name="connsiteX4" fmla="*/ 7008863 w 7029101"/>
              <a:gd name="connsiteY4" fmla="*/ 5666697 h 5668693"/>
              <a:gd name="connsiteX5" fmla="*/ 0 w 7029101"/>
              <a:gd name="connsiteY5" fmla="*/ 5668693 h 5668693"/>
              <a:gd name="connsiteX6" fmla="*/ 14176 w 7029101"/>
              <a:gd name="connsiteY6" fmla="*/ 1147369 h 566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9101" h="5668693">
                <a:moveTo>
                  <a:pt x="14176" y="1147369"/>
                </a:moveTo>
                <a:cubicBezTo>
                  <a:pt x="14176" y="518192"/>
                  <a:pt x="-120820" y="-76918"/>
                  <a:pt x="1195932" y="8143"/>
                </a:cubicBezTo>
                <a:lnTo>
                  <a:pt x="5775480" y="8143"/>
                </a:lnTo>
                <a:cubicBezTo>
                  <a:pt x="7113494" y="64850"/>
                  <a:pt x="7042303" y="-169380"/>
                  <a:pt x="7021035" y="1133193"/>
                </a:cubicBezTo>
                <a:cubicBezTo>
                  <a:pt x="7016978" y="2644361"/>
                  <a:pt x="7012920" y="4155529"/>
                  <a:pt x="7008863" y="5666697"/>
                </a:cubicBezTo>
                <a:lnTo>
                  <a:pt x="0" y="5668693"/>
                </a:lnTo>
                <a:cubicBezTo>
                  <a:pt x="0" y="4149771"/>
                  <a:pt x="14176" y="2666291"/>
                  <a:pt x="14176" y="1147369"/>
                </a:cubicBezTo>
                <a:close/>
              </a:path>
            </a:pathLst>
          </a:custGeom>
          <a:solidFill>
            <a:srgbClr val="131F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93F40A3-8C3A-2BBC-1351-2D62FD68E9AB}"/>
              </a:ext>
            </a:extLst>
          </p:cNvPr>
          <p:cNvSpPr txBox="1"/>
          <p:nvPr/>
        </p:nvSpPr>
        <p:spPr>
          <a:xfrm>
            <a:off x="337444" y="2921166"/>
            <a:ext cx="4890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PUBLICAÇÕES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87528D-648C-E9B9-4BA3-BD15D183E4CA}"/>
              </a:ext>
            </a:extLst>
          </p:cNvPr>
          <p:cNvSpPr txBox="1"/>
          <p:nvPr/>
        </p:nvSpPr>
        <p:spPr>
          <a:xfrm>
            <a:off x="6006137" y="572275"/>
            <a:ext cx="566869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"The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application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thermodynamic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principles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to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the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understanding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food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intake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energy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balance“, Hall, K. D.,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Heymsfield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S. B. -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Obesity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Reviews, 2019: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aplica a termodinâmica para entender como o corpo humano equilibra a ingestão alimentar com o gasto energético, enfatizando uma perspectiva biofísica fundamental sobre a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interação entre alimentos, controle de peso e compatibilidade alimentar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.</a:t>
            </a:r>
          </a:p>
          <a:p>
            <a:pPr algn="just"/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"Microbiota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modulation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of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the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intestinal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immune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system in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health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disease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“,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Belkaid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Y., Hand, T. W. -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Cell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2014: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como a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microbiota intestinal influencia a resposta imune e a compatibilidade alimentar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, fator chave na biofísica da alimentação.</a:t>
            </a:r>
          </a:p>
          <a:p>
            <a:pPr algn="just"/>
            <a:endParaRPr lang="pt-BR" sz="16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"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Water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structure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and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bioactivity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in living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organisms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: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understanding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the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water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behavior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in food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digestion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“, Ball, P.     -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Nature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Reviews </a:t>
            </a:r>
            <a:r>
              <a:rPr lang="pt-BR" dirty="0" err="1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Chemistry</a:t>
            </a:r>
            <a:r>
              <a:rPr lang="pt-BR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, 2017:</a:t>
            </a:r>
            <a:r>
              <a:rPr lang="pt-BR" sz="1600" dirty="0">
                <a:solidFill>
                  <a:srgbClr val="FFC000"/>
                </a:solidFill>
                <a:effectLst/>
                <a:latin typeface="Kelson" panose="02000506000000020004" pitchFamily="2" charset="0"/>
              </a:rPr>
              <a:t> </a:t>
            </a:r>
            <a:r>
              <a:rPr lang="pt-BR" sz="16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examina a estrutura molecular da água e sua interação com alimentos durante o processo digestivo, explorando </a:t>
            </a:r>
            <a:r>
              <a:rPr lang="pt-BR" sz="1600" b="1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como a água influencia a compatibilidade alimentar.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92248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E59C9A4-08D4-2194-E577-7A0DC409C0DF}"/>
              </a:ext>
            </a:extLst>
          </p:cNvPr>
          <p:cNvSpPr txBox="1"/>
          <p:nvPr/>
        </p:nvSpPr>
        <p:spPr>
          <a:xfrm>
            <a:off x="1371600" y="2826598"/>
            <a:ext cx="1036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74 anos, corre todos os dias para se sentir mais disposta. </a:t>
            </a:r>
          </a:p>
          <a:p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A corrida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chegou na vida dela através de um desafio saudável: ser constante correndo 1km por 30 dias.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effectLst/>
                <a:latin typeface="Kelson" panose="02000506000000020004" pitchFamily="2" charset="0"/>
              </a:rPr>
              <a:t>Depois de cumprir esse desafio manteve a corrida diariamente  e aumentou a distância progressivamente até alcançar 5km.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Kelson" panose="02000506000000020004" pitchFamily="2" charset="0"/>
              </a:rPr>
              <a:t>Hoje ela já corre há mais de 1.280 dias consecutivos.</a:t>
            </a:r>
            <a:endParaRPr lang="pt-BR" sz="2400" dirty="0">
              <a:solidFill>
                <a:schemeClr val="bg2">
                  <a:lumMod val="25000"/>
                </a:schemeClr>
              </a:solidFill>
              <a:effectLst/>
              <a:latin typeface="Kelson" panose="02000506000000020004" pitchFamily="2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5CA8AD-8C11-FDC8-CB76-59C06449C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6583"/>
            <a:ext cx="7772400" cy="21431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E1DCE77-1CBA-09DF-04BA-7507A86048CE}"/>
              </a:ext>
            </a:extLst>
          </p:cNvPr>
          <p:cNvSpPr txBox="1"/>
          <p:nvPr/>
        </p:nvSpPr>
        <p:spPr>
          <a:xfrm>
            <a:off x="3929744" y="367154"/>
            <a:ext cx="4539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i="1" dirty="0">
                <a:solidFill>
                  <a:schemeClr val="bg1"/>
                </a:solidFill>
                <a:latin typeface="Okana Black Oblique" pitchFamily="2" charset="0"/>
              </a:rPr>
              <a:t>CLEUSA UENAKA</a:t>
            </a:r>
          </a:p>
        </p:txBody>
      </p:sp>
    </p:spTree>
    <p:extLst>
      <p:ext uri="{BB962C8B-B14F-4D97-AF65-F5344CB8AC3E}">
        <p14:creationId xmlns:p14="http://schemas.microsoft.com/office/powerpoint/2010/main" val="2877890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8FF65"/>
      </a:accent1>
      <a:accent2>
        <a:srgbClr val="ECE95A"/>
      </a:accent2>
      <a:accent3>
        <a:srgbClr val="5755D9"/>
      </a:accent3>
      <a:accent4>
        <a:srgbClr val="E9985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2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lestrantes_NE2024_e4agencia" id="{C2EBCB73-AB69-E440-AEFA-F25CEA375BE7}" vid="{3D9C4CD0-75FC-8F46-9763-E4CD906AEF9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lestrantes_NE2024_e4agencia" id="{C2EBCB73-AB69-E440-AEFA-F25CEA375BE7}" vid="{FB5CC45F-5361-4249-BDCD-52C49B2638C8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DCC029594AF24B93EE7B28B4D354E6" ma:contentTypeVersion="21" ma:contentTypeDescription="Crie um novo documento." ma:contentTypeScope="" ma:versionID="a5e290435b4bb65b1bb911d87a70b4c2">
  <xsd:schema xmlns:xsd="http://www.w3.org/2001/XMLSchema" xmlns:xs="http://www.w3.org/2001/XMLSchema" xmlns:p="http://schemas.microsoft.com/office/2006/metadata/properties" xmlns:ns1="http://schemas.microsoft.com/sharepoint/v3" xmlns:ns2="61677ec9-1bb2-4e8b-bfc6-f0d46065ce54" xmlns:ns3="cffda810-2db4-42d9-aff9-b6f80e913acd" targetNamespace="http://schemas.microsoft.com/office/2006/metadata/properties" ma:root="true" ma:fieldsID="917127ad8431facd7e47de91e3da896c" ns1:_="" ns2:_="" ns3:_="">
    <xsd:import namespace="http://schemas.microsoft.com/sharepoint/v3"/>
    <xsd:import namespace="61677ec9-1bb2-4e8b-bfc6-f0d46065ce54"/>
    <xsd:import namespace="cffda810-2db4-42d9-aff9-b6f80e913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7ec9-1bb2-4e8b-bfc6-f0d46065c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tatus de liberação" ma:internalName="Status_x0020_de_x0020_libera_x00e7__x00e3_o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c347893-ee36-4ef3-bdd8-129bdaede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da810-2db4-42d9-aff9-b6f80e913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d548259-cb5d-4cb9-aba3-caba4f6c3c6a}" ma:internalName="TaxCatchAll" ma:showField="CatchAllData" ma:web="cffda810-2db4-42d9-aff9-b6f80e913a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677ec9-1bb2-4e8b-bfc6-f0d46065ce54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_Flow_SignoffStatus xmlns="61677ec9-1bb2-4e8b-bfc6-f0d46065ce54" xsi:nil="true"/>
    <TaxCatchAll xmlns="cffda810-2db4-42d9-aff9-b6f80e913ac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853172-8841-439E-B0C0-0A8FA9BDD8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1677ec9-1bb2-4e8b-bfc6-f0d46065ce54"/>
    <ds:schemaRef ds:uri="cffda810-2db4-42d9-aff9-b6f80e913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6D67E2-0B84-44D6-A157-A4A9968FD1DA}">
  <ds:schemaRefs>
    <ds:schemaRef ds:uri="http://www.w3.org/XML/1998/namespace"/>
    <ds:schemaRef ds:uri="http://schemas.openxmlformats.org/package/2006/metadata/core-properties"/>
    <ds:schemaRef ds:uri="cffda810-2db4-42d9-aff9-b6f80e913acd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61677ec9-1bb2-4e8b-bfc6-f0d46065ce54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852EA1E-B794-49E3-94EA-DB6B592D2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21082</TotalTime>
  <Words>1323</Words>
  <Application>Microsoft Macintosh PowerPoint</Application>
  <PresentationFormat>Widescreen</PresentationFormat>
  <Paragraphs>138</Paragraphs>
  <Slides>23</Slides>
  <Notes>20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5" baseType="lpstr">
      <vt:lpstr>Wingdings</vt:lpstr>
      <vt:lpstr>DIN Next LT Pro Bold</vt:lpstr>
      <vt:lpstr>Montserrat SemiBold</vt:lpstr>
      <vt:lpstr>Aptos</vt:lpstr>
      <vt:lpstr>Okana Black Oblique</vt:lpstr>
      <vt:lpstr>Arial</vt:lpstr>
      <vt:lpstr>KELSON-MEDIUM</vt:lpstr>
      <vt:lpstr>system-ui</vt:lpstr>
      <vt:lpstr>Kelson</vt:lpstr>
      <vt:lpstr>DIN Next LT Pro Light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Bruno Domingues</dc:creator>
  <cp:keywords/>
  <dc:description/>
  <cp:lastModifiedBy>Camila Borduqui</cp:lastModifiedBy>
  <cp:revision>42</cp:revision>
  <cp:lastPrinted>2024-10-04T23:19:04Z</cp:lastPrinted>
  <dcterms:created xsi:type="dcterms:W3CDTF">2024-03-14T18:54:06Z</dcterms:created>
  <dcterms:modified xsi:type="dcterms:W3CDTF">2024-10-05T01:28:23Z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0x0101009EDCC029594AF24B93EE7B28B4D354E6</vt:lpwstr>
  </property>
  <property fmtid="{D5CDD505-2E9C-101B-9397-08002B2CF9AE}" pid="3" name="MediaServiceImageTags">
    <vt:lpwstr/>
  </property>
</Properties>
</file>