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5.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0" r:id="rId3"/>
    <p:sldId id="267" r:id="rId4"/>
    <p:sldId id="268" r:id="rId5"/>
    <p:sldId id="503" r:id="rId6"/>
    <p:sldId id="276" r:id="rId7"/>
    <p:sldId id="257" r:id="rId8"/>
    <p:sldId id="279" r:id="rId9"/>
    <p:sldId id="286" r:id="rId10"/>
    <p:sldId id="269" r:id="rId11"/>
    <p:sldId id="278" r:id="rId12"/>
    <p:sldId id="261" r:id="rId13"/>
    <p:sldId id="259" r:id="rId14"/>
    <p:sldId id="500" r:id="rId15"/>
    <p:sldId id="265" r:id="rId16"/>
    <p:sldId id="266" r:id="rId17"/>
    <p:sldId id="271" r:id="rId18"/>
    <p:sldId id="273" r:id="rId19"/>
    <p:sldId id="264" r:id="rId20"/>
    <p:sldId id="501" r:id="rId21"/>
    <p:sldId id="277" r:id="rId22"/>
    <p:sldId id="288" r:id="rId23"/>
    <p:sldId id="502" r:id="rId24"/>
    <p:sldId id="272" r:id="rId25"/>
    <p:sldId id="274" r:id="rId26"/>
    <p:sldId id="263" r:id="rId27"/>
    <p:sldId id="275" r:id="rId2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990" autoAdjust="0"/>
  </p:normalViewPr>
  <p:slideViewPr>
    <p:cSldViewPr snapToGrid="0">
      <p:cViewPr varScale="1">
        <p:scale>
          <a:sx n="64" d="100"/>
          <a:sy n="64" d="100"/>
        </p:scale>
        <p:origin x="2358"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AB8B61-D4F2-4A58-9ECB-AAB0B0C1595B}" type="doc">
      <dgm:prSet loTypeId="urn:microsoft.com/office/officeart/2005/8/layout/hProcess4" loCatId="process" qsTypeId="urn:microsoft.com/office/officeart/2005/8/quickstyle/simple1" qsCatId="simple" csTypeId="urn:microsoft.com/office/officeart/2005/8/colors/colorful2" csCatId="colorful"/>
      <dgm:spPr/>
      <dgm:t>
        <a:bodyPr/>
        <a:lstStyle/>
        <a:p>
          <a:endParaRPr lang="pt-BR"/>
        </a:p>
      </dgm:t>
    </dgm:pt>
    <dgm:pt modelId="{73266506-E882-43A3-B235-43B845C8ECAC}">
      <dgm:prSet/>
      <dgm:spPr/>
      <dgm:t>
        <a:bodyPr/>
        <a:lstStyle/>
        <a:p>
          <a:r>
            <a:rPr lang="pt-BR"/>
            <a:t>Doença</a:t>
          </a:r>
        </a:p>
      </dgm:t>
    </dgm:pt>
    <dgm:pt modelId="{0CDD3AF0-59C6-4CC7-B42A-EAB6C71094BA}" type="parTrans" cxnId="{89FD28F6-B025-4DB0-ADEF-88A5640F0BBB}">
      <dgm:prSet/>
      <dgm:spPr/>
      <dgm:t>
        <a:bodyPr/>
        <a:lstStyle/>
        <a:p>
          <a:endParaRPr lang="pt-BR"/>
        </a:p>
      </dgm:t>
    </dgm:pt>
    <dgm:pt modelId="{133B105D-754E-4BE5-9855-920B7E35BCCD}" type="sibTrans" cxnId="{89FD28F6-B025-4DB0-ADEF-88A5640F0BBB}">
      <dgm:prSet/>
      <dgm:spPr/>
      <dgm:t>
        <a:bodyPr/>
        <a:lstStyle/>
        <a:p>
          <a:endParaRPr lang="pt-BR"/>
        </a:p>
      </dgm:t>
    </dgm:pt>
    <dgm:pt modelId="{FBE5126C-FF4F-4F58-AF8C-F9132C19D014}">
      <dgm:prSet/>
      <dgm:spPr/>
      <dgm:t>
        <a:bodyPr/>
        <a:lstStyle/>
        <a:p>
          <a:r>
            <a:rPr lang="pt-BR"/>
            <a:t>Crônica</a:t>
          </a:r>
        </a:p>
      </dgm:t>
    </dgm:pt>
    <dgm:pt modelId="{017AF26E-4DCE-499B-A56F-AA7CE6800D3E}" type="parTrans" cxnId="{7594A54D-A60E-4BDE-B290-814F8F358641}">
      <dgm:prSet/>
      <dgm:spPr/>
      <dgm:t>
        <a:bodyPr/>
        <a:lstStyle/>
        <a:p>
          <a:endParaRPr lang="pt-BR"/>
        </a:p>
      </dgm:t>
    </dgm:pt>
    <dgm:pt modelId="{C104205C-3A1A-447E-A435-E6FA0BA45581}" type="sibTrans" cxnId="{7594A54D-A60E-4BDE-B290-814F8F358641}">
      <dgm:prSet/>
      <dgm:spPr/>
      <dgm:t>
        <a:bodyPr/>
        <a:lstStyle/>
        <a:p>
          <a:endParaRPr lang="pt-BR"/>
        </a:p>
      </dgm:t>
    </dgm:pt>
    <dgm:pt modelId="{50FD6BEF-D7A6-4DCD-8890-F075FFC0A737}">
      <dgm:prSet/>
      <dgm:spPr/>
      <dgm:t>
        <a:bodyPr/>
        <a:lstStyle/>
        <a:p>
          <a:r>
            <a:rPr lang="pt-BR"/>
            <a:t>Multifatorial</a:t>
          </a:r>
        </a:p>
      </dgm:t>
    </dgm:pt>
    <dgm:pt modelId="{912B0645-4E73-4EFF-9FFF-C316E3A986A4}" type="parTrans" cxnId="{9CFF25C1-D02C-4591-B31A-B41F4C844925}">
      <dgm:prSet/>
      <dgm:spPr/>
      <dgm:t>
        <a:bodyPr/>
        <a:lstStyle/>
        <a:p>
          <a:endParaRPr lang="pt-BR"/>
        </a:p>
      </dgm:t>
    </dgm:pt>
    <dgm:pt modelId="{A12B6312-A5DF-4D72-80EF-D421DA0D9DDD}" type="sibTrans" cxnId="{9CFF25C1-D02C-4591-B31A-B41F4C844925}">
      <dgm:prSet/>
      <dgm:spPr/>
      <dgm:t>
        <a:bodyPr/>
        <a:lstStyle/>
        <a:p>
          <a:endParaRPr lang="pt-BR"/>
        </a:p>
      </dgm:t>
    </dgm:pt>
    <dgm:pt modelId="{9BD0E538-1CBD-4754-ADC5-5A5E95F72A2F}">
      <dgm:prSet/>
      <dgm:spPr/>
      <dgm:t>
        <a:bodyPr/>
        <a:lstStyle/>
        <a:p>
          <a:r>
            <a:rPr lang="pt-BR"/>
            <a:t>Recidivante</a:t>
          </a:r>
        </a:p>
      </dgm:t>
    </dgm:pt>
    <dgm:pt modelId="{F660223D-64D8-4ACC-8113-E94C10DB8DE5}" type="parTrans" cxnId="{EB181ED0-0698-4FA8-96F4-ED1BA7E900F9}">
      <dgm:prSet/>
      <dgm:spPr/>
      <dgm:t>
        <a:bodyPr/>
        <a:lstStyle/>
        <a:p>
          <a:endParaRPr lang="pt-BR"/>
        </a:p>
      </dgm:t>
    </dgm:pt>
    <dgm:pt modelId="{71E6F6EC-CB89-4A1F-807C-F549FE484EDD}" type="sibTrans" cxnId="{EB181ED0-0698-4FA8-96F4-ED1BA7E900F9}">
      <dgm:prSet/>
      <dgm:spPr/>
      <dgm:t>
        <a:bodyPr/>
        <a:lstStyle/>
        <a:p>
          <a:endParaRPr lang="pt-BR"/>
        </a:p>
      </dgm:t>
    </dgm:pt>
    <dgm:pt modelId="{93F8E8E6-2552-48F3-86FD-7CA6BB1824E5}" type="pres">
      <dgm:prSet presAssocID="{CBAB8B61-D4F2-4A58-9ECB-AAB0B0C1595B}" presName="Name0" presStyleCnt="0">
        <dgm:presLayoutVars>
          <dgm:dir/>
          <dgm:animLvl val="lvl"/>
          <dgm:resizeHandles val="exact"/>
        </dgm:presLayoutVars>
      </dgm:prSet>
      <dgm:spPr/>
    </dgm:pt>
    <dgm:pt modelId="{A432557F-31F3-4FF7-BCB1-DF45F9F7B292}" type="pres">
      <dgm:prSet presAssocID="{CBAB8B61-D4F2-4A58-9ECB-AAB0B0C1595B}" presName="tSp" presStyleCnt="0"/>
      <dgm:spPr/>
    </dgm:pt>
    <dgm:pt modelId="{C26BE806-8772-4130-957A-B9E327CDD487}" type="pres">
      <dgm:prSet presAssocID="{CBAB8B61-D4F2-4A58-9ECB-AAB0B0C1595B}" presName="bSp" presStyleCnt="0"/>
      <dgm:spPr/>
    </dgm:pt>
    <dgm:pt modelId="{FC5B3A1F-0D48-4A96-8933-0D0E555DCDE3}" type="pres">
      <dgm:prSet presAssocID="{CBAB8B61-D4F2-4A58-9ECB-AAB0B0C1595B}" presName="process" presStyleCnt="0"/>
      <dgm:spPr/>
    </dgm:pt>
    <dgm:pt modelId="{F7512B77-60F2-4A52-82C8-7BF3C8E047F4}" type="pres">
      <dgm:prSet presAssocID="{73266506-E882-43A3-B235-43B845C8ECAC}" presName="composite1" presStyleCnt="0"/>
      <dgm:spPr/>
    </dgm:pt>
    <dgm:pt modelId="{C62271C5-BD97-4834-B61C-144D0C5A2BE1}" type="pres">
      <dgm:prSet presAssocID="{73266506-E882-43A3-B235-43B845C8ECAC}" presName="dummyNode1" presStyleLbl="node1" presStyleIdx="0" presStyleCnt="4"/>
      <dgm:spPr/>
    </dgm:pt>
    <dgm:pt modelId="{679C5E43-0208-44DC-82A2-B5C64B73E641}" type="pres">
      <dgm:prSet presAssocID="{73266506-E882-43A3-B235-43B845C8ECAC}" presName="childNode1" presStyleLbl="bgAcc1" presStyleIdx="0" presStyleCnt="4">
        <dgm:presLayoutVars>
          <dgm:bulletEnabled val="1"/>
        </dgm:presLayoutVars>
      </dgm:prSet>
      <dgm:spPr/>
    </dgm:pt>
    <dgm:pt modelId="{4404F919-B474-4B88-A9A3-A3BA87648C34}" type="pres">
      <dgm:prSet presAssocID="{73266506-E882-43A3-B235-43B845C8ECAC}" presName="childNode1tx" presStyleLbl="bgAcc1" presStyleIdx="0" presStyleCnt="4">
        <dgm:presLayoutVars>
          <dgm:bulletEnabled val="1"/>
        </dgm:presLayoutVars>
      </dgm:prSet>
      <dgm:spPr/>
    </dgm:pt>
    <dgm:pt modelId="{8BB35088-C96B-4573-A90A-332C3CB27CF7}" type="pres">
      <dgm:prSet presAssocID="{73266506-E882-43A3-B235-43B845C8ECAC}" presName="parentNode1" presStyleLbl="node1" presStyleIdx="0" presStyleCnt="4">
        <dgm:presLayoutVars>
          <dgm:chMax val="1"/>
          <dgm:bulletEnabled val="1"/>
        </dgm:presLayoutVars>
      </dgm:prSet>
      <dgm:spPr/>
    </dgm:pt>
    <dgm:pt modelId="{7ABEA192-A5D9-4D36-BAFB-ABFA0572FB00}" type="pres">
      <dgm:prSet presAssocID="{73266506-E882-43A3-B235-43B845C8ECAC}" presName="connSite1" presStyleCnt="0"/>
      <dgm:spPr/>
    </dgm:pt>
    <dgm:pt modelId="{B4166A40-F16F-4171-9C4A-5D2C020FDE44}" type="pres">
      <dgm:prSet presAssocID="{133B105D-754E-4BE5-9855-920B7E35BCCD}" presName="Name9" presStyleLbl="sibTrans2D1" presStyleIdx="0" presStyleCnt="3"/>
      <dgm:spPr/>
    </dgm:pt>
    <dgm:pt modelId="{D1710FED-F463-4552-B259-3F0AB6CA7212}" type="pres">
      <dgm:prSet presAssocID="{FBE5126C-FF4F-4F58-AF8C-F9132C19D014}" presName="composite2" presStyleCnt="0"/>
      <dgm:spPr/>
    </dgm:pt>
    <dgm:pt modelId="{872B8FD7-2122-46AD-A183-BE9226BBC12E}" type="pres">
      <dgm:prSet presAssocID="{FBE5126C-FF4F-4F58-AF8C-F9132C19D014}" presName="dummyNode2" presStyleLbl="node1" presStyleIdx="0" presStyleCnt="4"/>
      <dgm:spPr/>
    </dgm:pt>
    <dgm:pt modelId="{1B9633BF-DAD7-43BC-AB2A-2D4BC4647C4D}" type="pres">
      <dgm:prSet presAssocID="{FBE5126C-FF4F-4F58-AF8C-F9132C19D014}" presName="childNode2" presStyleLbl="bgAcc1" presStyleIdx="1" presStyleCnt="4">
        <dgm:presLayoutVars>
          <dgm:bulletEnabled val="1"/>
        </dgm:presLayoutVars>
      </dgm:prSet>
      <dgm:spPr/>
    </dgm:pt>
    <dgm:pt modelId="{63FFDFFA-4B13-49A9-BE11-49AB35F01C20}" type="pres">
      <dgm:prSet presAssocID="{FBE5126C-FF4F-4F58-AF8C-F9132C19D014}" presName="childNode2tx" presStyleLbl="bgAcc1" presStyleIdx="1" presStyleCnt="4">
        <dgm:presLayoutVars>
          <dgm:bulletEnabled val="1"/>
        </dgm:presLayoutVars>
      </dgm:prSet>
      <dgm:spPr/>
    </dgm:pt>
    <dgm:pt modelId="{13BFA5CD-A52E-43A9-8EE1-4E5F7F74EB03}" type="pres">
      <dgm:prSet presAssocID="{FBE5126C-FF4F-4F58-AF8C-F9132C19D014}" presName="parentNode2" presStyleLbl="node1" presStyleIdx="1" presStyleCnt="4">
        <dgm:presLayoutVars>
          <dgm:chMax val="0"/>
          <dgm:bulletEnabled val="1"/>
        </dgm:presLayoutVars>
      </dgm:prSet>
      <dgm:spPr/>
    </dgm:pt>
    <dgm:pt modelId="{EAF87BF3-CD1E-437C-B9A7-C465AB75E119}" type="pres">
      <dgm:prSet presAssocID="{FBE5126C-FF4F-4F58-AF8C-F9132C19D014}" presName="connSite2" presStyleCnt="0"/>
      <dgm:spPr/>
    </dgm:pt>
    <dgm:pt modelId="{323A056D-CB25-47A5-AC7E-163ED0A9AB05}" type="pres">
      <dgm:prSet presAssocID="{C104205C-3A1A-447E-A435-E6FA0BA45581}" presName="Name18" presStyleLbl="sibTrans2D1" presStyleIdx="1" presStyleCnt="3"/>
      <dgm:spPr/>
    </dgm:pt>
    <dgm:pt modelId="{9425A173-BF07-41CC-AB6E-1AE03C865CBB}" type="pres">
      <dgm:prSet presAssocID="{50FD6BEF-D7A6-4DCD-8890-F075FFC0A737}" presName="composite1" presStyleCnt="0"/>
      <dgm:spPr/>
    </dgm:pt>
    <dgm:pt modelId="{0381C2F7-85C6-4D8E-9E51-0327868BF034}" type="pres">
      <dgm:prSet presAssocID="{50FD6BEF-D7A6-4DCD-8890-F075FFC0A737}" presName="dummyNode1" presStyleLbl="node1" presStyleIdx="1" presStyleCnt="4"/>
      <dgm:spPr/>
    </dgm:pt>
    <dgm:pt modelId="{58C8F35D-2FE5-42E2-A01B-CD3AEF4BA652}" type="pres">
      <dgm:prSet presAssocID="{50FD6BEF-D7A6-4DCD-8890-F075FFC0A737}" presName="childNode1" presStyleLbl="bgAcc1" presStyleIdx="2" presStyleCnt="4">
        <dgm:presLayoutVars>
          <dgm:bulletEnabled val="1"/>
        </dgm:presLayoutVars>
      </dgm:prSet>
      <dgm:spPr/>
    </dgm:pt>
    <dgm:pt modelId="{EF90A858-1D60-47F7-BE27-DA0FDEB0FAFA}" type="pres">
      <dgm:prSet presAssocID="{50FD6BEF-D7A6-4DCD-8890-F075FFC0A737}" presName="childNode1tx" presStyleLbl="bgAcc1" presStyleIdx="2" presStyleCnt="4">
        <dgm:presLayoutVars>
          <dgm:bulletEnabled val="1"/>
        </dgm:presLayoutVars>
      </dgm:prSet>
      <dgm:spPr/>
    </dgm:pt>
    <dgm:pt modelId="{F08A2920-A2A0-4FF2-B88A-7A76A38C46B0}" type="pres">
      <dgm:prSet presAssocID="{50FD6BEF-D7A6-4DCD-8890-F075FFC0A737}" presName="parentNode1" presStyleLbl="node1" presStyleIdx="2" presStyleCnt="4">
        <dgm:presLayoutVars>
          <dgm:chMax val="1"/>
          <dgm:bulletEnabled val="1"/>
        </dgm:presLayoutVars>
      </dgm:prSet>
      <dgm:spPr/>
    </dgm:pt>
    <dgm:pt modelId="{4432AD55-63B0-4B15-A84C-F3A2DCA68840}" type="pres">
      <dgm:prSet presAssocID="{50FD6BEF-D7A6-4DCD-8890-F075FFC0A737}" presName="connSite1" presStyleCnt="0"/>
      <dgm:spPr/>
    </dgm:pt>
    <dgm:pt modelId="{C84A3E9C-8221-49C3-B6D9-5AFA40C501F5}" type="pres">
      <dgm:prSet presAssocID="{A12B6312-A5DF-4D72-80EF-D421DA0D9DDD}" presName="Name9" presStyleLbl="sibTrans2D1" presStyleIdx="2" presStyleCnt="3"/>
      <dgm:spPr/>
    </dgm:pt>
    <dgm:pt modelId="{4BB7E906-5645-4FBB-8337-921E7FA8C085}" type="pres">
      <dgm:prSet presAssocID="{9BD0E538-1CBD-4754-ADC5-5A5E95F72A2F}" presName="composite2" presStyleCnt="0"/>
      <dgm:spPr/>
    </dgm:pt>
    <dgm:pt modelId="{EE5826AF-F4E4-49EB-80ED-9DFE29FF627D}" type="pres">
      <dgm:prSet presAssocID="{9BD0E538-1CBD-4754-ADC5-5A5E95F72A2F}" presName="dummyNode2" presStyleLbl="node1" presStyleIdx="2" presStyleCnt="4"/>
      <dgm:spPr/>
    </dgm:pt>
    <dgm:pt modelId="{DEA1D8CE-749F-462E-AE0A-B58E7020AAF2}" type="pres">
      <dgm:prSet presAssocID="{9BD0E538-1CBD-4754-ADC5-5A5E95F72A2F}" presName="childNode2" presStyleLbl="bgAcc1" presStyleIdx="3" presStyleCnt="4">
        <dgm:presLayoutVars>
          <dgm:bulletEnabled val="1"/>
        </dgm:presLayoutVars>
      </dgm:prSet>
      <dgm:spPr/>
    </dgm:pt>
    <dgm:pt modelId="{D06931CC-E9DD-4279-BD1E-BDDE4F3E2F61}" type="pres">
      <dgm:prSet presAssocID="{9BD0E538-1CBD-4754-ADC5-5A5E95F72A2F}" presName="childNode2tx" presStyleLbl="bgAcc1" presStyleIdx="3" presStyleCnt="4">
        <dgm:presLayoutVars>
          <dgm:bulletEnabled val="1"/>
        </dgm:presLayoutVars>
      </dgm:prSet>
      <dgm:spPr/>
    </dgm:pt>
    <dgm:pt modelId="{DBC549DD-20EC-44E7-804B-F3D43FCC045C}" type="pres">
      <dgm:prSet presAssocID="{9BD0E538-1CBD-4754-ADC5-5A5E95F72A2F}" presName="parentNode2" presStyleLbl="node1" presStyleIdx="3" presStyleCnt="4">
        <dgm:presLayoutVars>
          <dgm:chMax val="0"/>
          <dgm:bulletEnabled val="1"/>
        </dgm:presLayoutVars>
      </dgm:prSet>
      <dgm:spPr/>
    </dgm:pt>
    <dgm:pt modelId="{6ABCFC75-6521-4D4D-AA0D-0B2A064E1FAE}" type="pres">
      <dgm:prSet presAssocID="{9BD0E538-1CBD-4754-ADC5-5A5E95F72A2F}" presName="connSite2" presStyleCnt="0"/>
      <dgm:spPr/>
    </dgm:pt>
  </dgm:ptLst>
  <dgm:cxnLst>
    <dgm:cxn modelId="{82CCEF06-992E-488C-91F8-476BD404FB3F}" type="presOf" srcId="{A12B6312-A5DF-4D72-80EF-D421DA0D9DDD}" destId="{C84A3E9C-8221-49C3-B6D9-5AFA40C501F5}" srcOrd="0" destOrd="0" presId="urn:microsoft.com/office/officeart/2005/8/layout/hProcess4"/>
    <dgm:cxn modelId="{0159E809-4825-4976-8A06-797E9D5D5B4B}" type="presOf" srcId="{CBAB8B61-D4F2-4A58-9ECB-AAB0B0C1595B}" destId="{93F8E8E6-2552-48F3-86FD-7CA6BB1824E5}" srcOrd="0" destOrd="0" presId="urn:microsoft.com/office/officeart/2005/8/layout/hProcess4"/>
    <dgm:cxn modelId="{93BB5B27-C8FD-4EAF-9DE8-B9F907230AFC}" type="presOf" srcId="{133B105D-754E-4BE5-9855-920B7E35BCCD}" destId="{B4166A40-F16F-4171-9C4A-5D2C020FDE44}" srcOrd="0" destOrd="0" presId="urn:microsoft.com/office/officeart/2005/8/layout/hProcess4"/>
    <dgm:cxn modelId="{7594A54D-A60E-4BDE-B290-814F8F358641}" srcId="{CBAB8B61-D4F2-4A58-9ECB-AAB0B0C1595B}" destId="{FBE5126C-FF4F-4F58-AF8C-F9132C19D014}" srcOrd="1" destOrd="0" parTransId="{017AF26E-4DCE-499B-A56F-AA7CE6800D3E}" sibTransId="{C104205C-3A1A-447E-A435-E6FA0BA45581}"/>
    <dgm:cxn modelId="{E0E6FE53-B1D5-4749-A163-B5773CEEF59A}" type="presOf" srcId="{50FD6BEF-D7A6-4DCD-8890-F075FFC0A737}" destId="{F08A2920-A2A0-4FF2-B88A-7A76A38C46B0}" srcOrd="0" destOrd="0" presId="urn:microsoft.com/office/officeart/2005/8/layout/hProcess4"/>
    <dgm:cxn modelId="{199A1484-53F7-437E-808E-BDC87D76FA8A}" type="presOf" srcId="{73266506-E882-43A3-B235-43B845C8ECAC}" destId="{8BB35088-C96B-4573-A90A-332C3CB27CF7}" srcOrd="0" destOrd="0" presId="urn:microsoft.com/office/officeart/2005/8/layout/hProcess4"/>
    <dgm:cxn modelId="{CF39AE88-F328-4796-8216-716DA7AB1536}" type="presOf" srcId="{C104205C-3A1A-447E-A435-E6FA0BA45581}" destId="{323A056D-CB25-47A5-AC7E-163ED0A9AB05}" srcOrd="0" destOrd="0" presId="urn:microsoft.com/office/officeart/2005/8/layout/hProcess4"/>
    <dgm:cxn modelId="{9CFF25C1-D02C-4591-B31A-B41F4C844925}" srcId="{CBAB8B61-D4F2-4A58-9ECB-AAB0B0C1595B}" destId="{50FD6BEF-D7A6-4DCD-8890-F075FFC0A737}" srcOrd="2" destOrd="0" parTransId="{912B0645-4E73-4EFF-9FFF-C316E3A986A4}" sibTransId="{A12B6312-A5DF-4D72-80EF-D421DA0D9DDD}"/>
    <dgm:cxn modelId="{98CEDBC6-43D9-4090-BB6F-88610AECFA27}" type="presOf" srcId="{9BD0E538-1CBD-4754-ADC5-5A5E95F72A2F}" destId="{DBC549DD-20EC-44E7-804B-F3D43FCC045C}" srcOrd="0" destOrd="0" presId="urn:microsoft.com/office/officeart/2005/8/layout/hProcess4"/>
    <dgm:cxn modelId="{EB181ED0-0698-4FA8-96F4-ED1BA7E900F9}" srcId="{CBAB8B61-D4F2-4A58-9ECB-AAB0B0C1595B}" destId="{9BD0E538-1CBD-4754-ADC5-5A5E95F72A2F}" srcOrd="3" destOrd="0" parTransId="{F660223D-64D8-4ACC-8113-E94C10DB8DE5}" sibTransId="{71E6F6EC-CB89-4A1F-807C-F549FE484EDD}"/>
    <dgm:cxn modelId="{4F19F4F3-2A1D-48ED-8CEB-0EA0300FE800}" type="presOf" srcId="{FBE5126C-FF4F-4F58-AF8C-F9132C19D014}" destId="{13BFA5CD-A52E-43A9-8EE1-4E5F7F74EB03}" srcOrd="0" destOrd="0" presId="urn:microsoft.com/office/officeart/2005/8/layout/hProcess4"/>
    <dgm:cxn modelId="{89FD28F6-B025-4DB0-ADEF-88A5640F0BBB}" srcId="{CBAB8B61-D4F2-4A58-9ECB-AAB0B0C1595B}" destId="{73266506-E882-43A3-B235-43B845C8ECAC}" srcOrd="0" destOrd="0" parTransId="{0CDD3AF0-59C6-4CC7-B42A-EAB6C71094BA}" sibTransId="{133B105D-754E-4BE5-9855-920B7E35BCCD}"/>
    <dgm:cxn modelId="{E0CB11FD-F01B-411A-B0CA-4DA98B79F7F1}" type="presParOf" srcId="{93F8E8E6-2552-48F3-86FD-7CA6BB1824E5}" destId="{A432557F-31F3-4FF7-BCB1-DF45F9F7B292}" srcOrd="0" destOrd="0" presId="urn:microsoft.com/office/officeart/2005/8/layout/hProcess4"/>
    <dgm:cxn modelId="{5ED30E03-4667-4105-B1AE-C7C599AF903F}" type="presParOf" srcId="{93F8E8E6-2552-48F3-86FD-7CA6BB1824E5}" destId="{C26BE806-8772-4130-957A-B9E327CDD487}" srcOrd="1" destOrd="0" presId="urn:microsoft.com/office/officeart/2005/8/layout/hProcess4"/>
    <dgm:cxn modelId="{8C6E4D46-BC60-4028-8B6D-D6C4D860298E}" type="presParOf" srcId="{93F8E8E6-2552-48F3-86FD-7CA6BB1824E5}" destId="{FC5B3A1F-0D48-4A96-8933-0D0E555DCDE3}" srcOrd="2" destOrd="0" presId="urn:microsoft.com/office/officeart/2005/8/layout/hProcess4"/>
    <dgm:cxn modelId="{E72AFFEA-1548-4842-9F61-AB609CBF3DE3}" type="presParOf" srcId="{FC5B3A1F-0D48-4A96-8933-0D0E555DCDE3}" destId="{F7512B77-60F2-4A52-82C8-7BF3C8E047F4}" srcOrd="0" destOrd="0" presId="urn:microsoft.com/office/officeart/2005/8/layout/hProcess4"/>
    <dgm:cxn modelId="{065AD4C4-1148-4684-8B60-70719F348677}" type="presParOf" srcId="{F7512B77-60F2-4A52-82C8-7BF3C8E047F4}" destId="{C62271C5-BD97-4834-B61C-144D0C5A2BE1}" srcOrd="0" destOrd="0" presId="urn:microsoft.com/office/officeart/2005/8/layout/hProcess4"/>
    <dgm:cxn modelId="{5110C559-6C55-490F-8E60-2DC0227C6496}" type="presParOf" srcId="{F7512B77-60F2-4A52-82C8-7BF3C8E047F4}" destId="{679C5E43-0208-44DC-82A2-B5C64B73E641}" srcOrd="1" destOrd="0" presId="urn:microsoft.com/office/officeart/2005/8/layout/hProcess4"/>
    <dgm:cxn modelId="{AD910B48-5FC6-4E05-9B91-C6BD848AF0A5}" type="presParOf" srcId="{F7512B77-60F2-4A52-82C8-7BF3C8E047F4}" destId="{4404F919-B474-4B88-A9A3-A3BA87648C34}" srcOrd="2" destOrd="0" presId="urn:microsoft.com/office/officeart/2005/8/layout/hProcess4"/>
    <dgm:cxn modelId="{7C247397-8E3C-48DD-A2BC-59B59F6AE4BF}" type="presParOf" srcId="{F7512B77-60F2-4A52-82C8-7BF3C8E047F4}" destId="{8BB35088-C96B-4573-A90A-332C3CB27CF7}" srcOrd="3" destOrd="0" presId="urn:microsoft.com/office/officeart/2005/8/layout/hProcess4"/>
    <dgm:cxn modelId="{13F3E813-5716-483B-B18F-81D08401D64B}" type="presParOf" srcId="{F7512B77-60F2-4A52-82C8-7BF3C8E047F4}" destId="{7ABEA192-A5D9-4D36-BAFB-ABFA0572FB00}" srcOrd="4" destOrd="0" presId="urn:microsoft.com/office/officeart/2005/8/layout/hProcess4"/>
    <dgm:cxn modelId="{10068A13-279B-4CF4-99B8-F431BEC56C66}" type="presParOf" srcId="{FC5B3A1F-0D48-4A96-8933-0D0E555DCDE3}" destId="{B4166A40-F16F-4171-9C4A-5D2C020FDE44}" srcOrd="1" destOrd="0" presId="urn:microsoft.com/office/officeart/2005/8/layout/hProcess4"/>
    <dgm:cxn modelId="{DE15B5EC-B807-414E-A656-773DB2638059}" type="presParOf" srcId="{FC5B3A1F-0D48-4A96-8933-0D0E555DCDE3}" destId="{D1710FED-F463-4552-B259-3F0AB6CA7212}" srcOrd="2" destOrd="0" presId="urn:microsoft.com/office/officeart/2005/8/layout/hProcess4"/>
    <dgm:cxn modelId="{2FD7F88B-43A9-4714-850B-C03DCF4F4B60}" type="presParOf" srcId="{D1710FED-F463-4552-B259-3F0AB6CA7212}" destId="{872B8FD7-2122-46AD-A183-BE9226BBC12E}" srcOrd="0" destOrd="0" presId="urn:microsoft.com/office/officeart/2005/8/layout/hProcess4"/>
    <dgm:cxn modelId="{1F80CB28-F057-490E-AFEB-48DC3406E958}" type="presParOf" srcId="{D1710FED-F463-4552-B259-3F0AB6CA7212}" destId="{1B9633BF-DAD7-43BC-AB2A-2D4BC4647C4D}" srcOrd="1" destOrd="0" presId="urn:microsoft.com/office/officeart/2005/8/layout/hProcess4"/>
    <dgm:cxn modelId="{429BF0BD-7634-4C8B-8886-A1ACC9B919E3}" type="presParOf" srcId="{D1710FED-F463-4552-B259-3F0AB6CA7212}" destId="{63FFDFFA-4B13-49A9-BE11-49AB35F01C20}" srcOrd="2" destOrd="0" presId="urn:microsoft.com/office/officeart/2005/8/layout/hProcess4"/>
    <dgm:cxn modelId="{3BD21082-80C3-46DB-A6A5-273E007995C2}" type="presParOf" srcId="{D1710FED-F463-4552-B259-3F0AB6CA7212}" destId="{13BFA5CD-A52E-43A9-8EE1-4E5F7F74EB03}" srcOrd="3" destOrd="0" presId="urn:microsoft.com/office/officeart/2005/8/layout/hProcess4"/>
    <dgm:cxn modelId="{4A507FFA-BE27-44CC-BFDB-786A93210492}" type="presParOf" srcId="{D1710FED-F463-4552-B259-3F0AB6CA7212}" destId="{EAF87BF3-CD1E-437C-B9A7-C465AB75E119}" srcOrd="4" destOrd="0" presId="urn:microsoft.com/office/officeart/2005/8/layout/hProcess4"/>
    <dgm:cxn modelId="{024E501A-6062-4C46-9A29-703106387966}" type="presParOf" srcId="{FC5B3A1F-0D48-4A96-8933-0D0E555DCDE3}" destId="{323A056D-CB25-47A5-AC7E-163ED0A9AB05}" srcOrd="3" destOrd="0" presId="urn:microsoft.com/office/officeart/2005/8/layout/hProcess4"/>
    <dgm:cxn modelId="{8E2BE4EE-72F3-4B13-9FA6-A4807AAF9012}" type="presParOf" srcId="{FC5B3A1F-0D48-4A96-8933-0D0E555DCDE3}" destId="{9425A173-BF07-41CC-AB6E-1AE03C865CBB}" srcOrd="4" destOrd="0" presId="urn:microsoft.com/office/officeart/2005/8/layout/hProcess4"/>
    <dgm:cxn modelId="{F2323B26-ED68-4AF2-B1AE-2F9346880869}" type="presParOf" srcId="{9425A173-BF07-41CC-AB6E-1AE03C865CBB}" destId="{0381C2F7-85C6-4D8E-9E51-0327868BF034}" srcOrd="0" destOrd="0" presId="urn:microsoft.com/office/officeart/2005/8/layout/hProcess4"/>
    <dgm:cxn modelId="{1CC9E1B9-1BAA-469C-B8EE-48B65684B0D7}" type="presParOf" srcId="{9425A173-BF07-41CC-AB6E-1AE03C865CBB}" destId="{58C8F35D-2FE5-42E2-A01B-CD3AEF4BA652}" srcOrd="1" destOrd="0" presId="urn:microsoft.com/office/officeart/2005/8/layout/hProcess4"/>
    <dgm:cxn modelId="{A92E4CBA-8935-4116-AA22-893040406F2C}" type="presParOf" srcId="{9425A173-BF07-41CC-AB6E-1AE03C865CBB}" destId="{EF90A858-1D60-47F7-BE27-DA0FDEB0FAFA}" srcOrd="2" destOrd="0" presId="urn:microsoft.com/office/officeart/2005/8/layout/hProcess4"/>
    <dgm:cxn modelId="{E6978ACB-DB58-4B5E-A6D6-2A480ED82AEA}" type="presParOf" srcId="{9425A173-BF07-41CC-AB6E-1AE03C865CBB}" destId="{F08A2920-A2A0-4FF2-B88A-7A76A38C46B0}" srcOrd="3" destOrd="0" presId="urn:microsoft.com/office/officeart/2005/8/layout/hProcess4"/>
    <dgm:cxn modelId="{8AC6CADC-708B-430D-898E-40ACED399860}" type="presParOf" srcId="{9425A173-BF07-41CC-AB6E-1AE03C865CBB}" destId="{4432AD55-63B0-4B15-A84C-F3A2DCA68840}" srcOrd="4" destOrd="0" presId="urn:microsoft.com/office/officeart/2005/8/layout/hProcess4"/>
    <dgm:cxn modelId="{1D539EF5-8409-4D02-B3CA-2F55D958D7E9}" type="presParOf" srcId="{FC5B3A1F-0D48-4A96-8933-0D0E555DCDE3}" destId="{C84A3E9C-8221-49C3-B6D9-5AFA40C501F5}" srcOrd="5" destOrd="0" presId="urn:microsoft.com/office/officeart/2005/8/layout/hProcess4"/>
    <dgm:cxn modelId="{13E18564-23D9-4615-A20B-5FB70F64C5AD}" type="presParOf" srcId="{FC5B3A1F-0D48-4A96-8933-0D0E555DCDE3}" destId="{4BB7E906-5645-4FBB-8337-921E7FA8C085}" srcOrd="6" destOrd="0" presId="urn:microsoft.com/office/officeart/2005/8/layout/hProcess4"/>
    <dgm:cxn modelId="{05A383EF-A8D6-42C5-BA13-595C332E69D0}" type="presParOf" srcId="{4BB7E906-5645-4FBB-8337-921E7FA8C085}" destId="{EE5826AF-F4E4-49EB-80ED-9DFE29FF627D}" srcOrd="0" destOrd="0" presId="urn:microsoft.com/office/officeart/2005/8/layout/hProcess4"/>
    <dgm:cxn modelId="{64D75811-8683-44B7-A329-A5EA30C7DBFF}" type="presParOf" srcId="{4BB7E906-5645-4FBB-8337-921E7FA8C085}" destId="{DEA1D8CE-749F-462E-AE0A-B58E7020AAF2}" srcOrd="1" destOrd="0" presId="urn:microsoft.com/office/officeart/2005/8/layout/hProcess4"/>
    <dgm:cxn modelId="{2C4503AF-9D19-48D2-AAA7-24CC00115693}" type="presParOf" srcId="{4BB7E906-5645-4FBB-8337-921E7FA8C085}" destId="{D06931CC-E9DD-4279-BD1E-BDDE4F3E2F61}" srcOrd="2" destOrd="0" presId="urn:microsoft.com/office/officeart/2005/8/layout/hProcess4"/>
    <dgm:cxn modelId="{5F742755-8039-48BF-A156-3EF3BDC42A91}" type="presParOf" srcId="{4BB7E906-5645-4FBB-8337-921E7FA8C085}" destId="{DBC549DD-20EC-44E7-804B-F3D43FCC045C}" srcOrd="3" destOrd="0" presId="urn:microsoft.com/office/officeart/2005/8/layout/hProcess4"/>
    <dgm:cxn modelId="{D8799FA5-A839-496B-A445-A9432C30AA36}" type="presParOf" srcId="{4BB7E906-5645-4FBB-8337-921E7FA8C085}" destId="{6ABCFC75-6521-4D4D-AA0D-0B2A064E1FAE}"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C5E43-0208-44DC-82A2-B5C64B73E641}">
      <dsp:nvSpPr>
        <dsp:cNvPr id="0" name=""/>
        <dsp:cNvSpPr/>
      </dsp:nvSpPr>
      <dsp:spPr>
        <a:xfrm>
          <a:off x="529" y="1317809"/>
          <a:ext cx="2080186" cy="1715718"/>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166A40-F16F-4171-9C4A-5D2C020FDE44}">
      <dsp:nvSpPr>
        <dsp:cNvPr id="0" name=""/>
        <dsp:cNvSpPr/>
      </dsp:nvSpPr>
      <dsp:spPr>
        <a:xfrm>
          <a:off x="1145793" y="1641150"/>
          <a:ext cx="2420057" cy="2420057"/>
        </a:xfrm>
        <a:prstGeom prst="leftCircularArrow">
          <a:avLst>
            <a:gd name="adj1" fmla="val 3671"/>
            <a:gd name="adj2" fmla="val 457399"/>
            <a:gd name="adj3" fmla="val 2232910"/>
            <a:gd name="adj4" fmla="val 9024489"/>
            <a:gd name="adj5" fmla="val 428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B35088-C96B-4573-A90A-332C3CB27CF7}">
      <dsp:nvSpPr>
        <dsp:cNvPr id="0" name=""/>
        <dsp:cNvSpPr/>
      </dsp:nvSpPr>
      <dsp:spPr>
        <a:xfrm>
          <a:off x="462793" y="2665874"/>
          <a:ext cx="1849054" cy="73530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pt-BR" sz="2500" kern="1200"/>
            <a:t>Doença</a:t>
          </a:r>
        </a:p>
      </dsp:txBody>
      <dsp:txXfrm>
        <a:off x="484329" y="2687410"/>
        <a:ext cx="1805982" cy="692236"/>
      </dsp:txXfrm>
    </dsp:sp>
    <dsp:sp modelId="{1B9633BF-DAD7-43BC-AB2A-2D4BC4647C4D}">
      <dsp:nvSpPr>
        <dsp:cNvPr id="0" name=""/>
        <dsp:cNvSpPr/>
      </dsp:nvSpPr>
      <dsp:spPr>
        <a:xfrm>
          <a:off x="2734937" y="1317809"/>
          <a:ext cx="2080186" cy="1715718"/>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3A056D-CB25-47A5-AC7E-163ED0A9AB05}">
      <dsp:nvSpPr>
        <dsp:cNvPr id="0" name=""/>
        <dsp:cNvSpPr/>
      </dsp:nvSpPr>
      <dsp:spPr>
        <a:xfrm>
          <a:off x="3862865" y="222857"/>
          <a:ext cx="2685859" cy="2685859"/>
        </a:xfrm>
        <a:prstGeom prst="circularArrow">
          <a:avLst>
            <a:gd name="adj1" fmla="val 3308"/>
            <a:gd name="adj2" fmla="val 408578"/>
            <a:gd name="adj3" fmla="val 19415911"/>
            <a:gd name="adj4" fmla="val 12575511"/>
            <a:gd name="adj5" fmla="val 3859"/>
          </a:avLst>
        </a:prstGeom>
        <a:solidFill>
          <a:schemeClr val="accent2">
            <a:hueOff val="3221807"/>
            <a:satOff val="-9246"/>
            <a:lumOff val="-148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BFA5CD-A52E-43A9-8EE1-4E5F7F74EB03}">
      <dsp:nvSpPr>
        <dsp:cNvPr id="0" name=""/>
        <dsp:cNvSpPr/>
      </dsp:nvSpPr>
      <dsp:spPr>
        <a:xfrm>
          <a:off x="3197200" y="950155"/>
          <a:ext cx="1849054" cy="735308"/>
        </a:xfrm>
        <a:prstGeom prst="roundRect">
          <a:avLst>
            <a:gd name="adj" fmla="val 10000"/>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pt-BR" sz="2500" kern="1200"/>
            <a:t>Crônica</a:t>
          </a:r>
        </a:p>
      </dsp:txBody>
      <dsp:txXfrm>
        <a:off x="3218736" y="971691"/>
        <a:ext cx="1805982" cy="692236"/>
      </dsp:txXfrm>
    </dsp:sp>
    <dsp:sp modelId="{58C8F35D-2FE5-42E2-A01B-CD3AEF4BA652}">
      <dsp:nvSpPr>
        <dsp:cNvPr id="0" name=""/>
        <dsp:cNvSpPr/>
      </dsp:nvSpPr>
      <dsp:spPr>
        <a:xfrm>
          <a:off x="5469344" y="1317809"/>
          <a:ext cx="2080186" cy="1715718"/>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4A3E9C-8221-49C3-B6D9-5AFA40C501F5}">
      <dsp:nvSpPr>
        <dsp:cNvPr id="0" name=""/>
        <dsp:cNvSpPr/>
      </dsp:nvSpPr>
      <dsp:spPr>
        <a:xfrm>
          <a:off x="6614607" y="1641150"/>
          <a:ext cx="2420057" cy="2420057"/>
        </a:xfrm>
        <a:prstGeom prst="leftCircularArrow">
          <a:avLst>
            <a:gd name="adj1" fmla="val 3671"/>
            <a:gd name="adj2" fmla="val 457399"/>
            <a:gd name="adj3" fmla="val 2232910"/>
            <a:gd name="adj4" fmla="val 9024489"/>
            <a:gd name="adj5" fmla="val 4283"/>
          </a:avLst>
        </a:prstGeom>
        <a:solidFill>
          <a:schemeClr val="accent2">
            <a:hueOff val="6443614"/>
            <a:satOff val="-18493"/>
            <a:lumOff val="-296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8A2920-A2A0-4FF2-B88A-7A76A38C46B0}">
      <dsp:nvSpPr>
        <dsp:cNvPr id="0" name=""/>
        <dsp:cNvSpPr/>
      </dsp:nvSpPr>
      <dsp:spPr>
        <a:xfrm>
          <a:off x="5931608" y="2665874"/>
          <a:ext cx="1849054" cy="735308"/>
        </a:xfrm>
        <a:prstGeom prst="roundRect">
          <a:avLst>
            <a:gd name="adj" fmla="val 10000"/>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pt-BR" sz="2500" kern="1200"/>
            <a:t>Multifatorial</a:t>
          </a:r>
        </a:p>
      </dsp:txBody>
      <dsp:txXfrm>
        <a:off x="5953144" y="2687410"/>
        <a:ext cx="1805982" cy="692236"/>
      </dsp:txXfrm>
    </dsp:sp>
    <dsp:sp modelId="{DEA1D8CE-749F-462E-AE0A-B58E7020AAF2}">
      <dsp:nvSpPr>
        <dsp:cNvPr id="0" name=""/>
        <dsp:cNvSpPr/>
      </dsp:nvSpPr>
      <dsp:spPr>
        <a:xfrm>
          <a:off x="8203751" y="1317809"/>
          <a:ext cx="2080186" cy="1715718"/>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C549DD-20EC-44E7-804B-F3D43FCC045C}">
      <dsp:nvSpPr>
        <dsp:cNvPr id="0" name=""/>
        <dsp:cNvSpPr/>
      </dsp:nvSpPr>
      <dsp:spPr>
        <a:xfrm>
          <a:off x="8666015" y="950155"/>
          <a:ext cx="1849054" cy="735308"/>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pt-BR" sz="2500" kern="1200"/>
            <a:t>Recidivante</a:t>
          </a:r>
        </a:p>
      </dsp:txBody>
      <dsp:txXfrm>
        <a:off x="8687551" y="971691"/>
        <a:ext cx="1805982" cy="69223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68816A-C3F1-46D3-9BC2-9C66905A5738}" type="datetimeFigureOut">
              <a:rPr lang="pt-BR" smtClean="0"/>
              <a:t>04/10/2024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42824D-B121-4F2D-8CB9-49A226D41A25}" type="slidenum">
              <a:rPr lang="pt-BR" smtClean="0"/>
              <a:t>‹nº›</a:t>
            </a:fld>
            <a:endParaRPr lang="pt-BR"/>
          </a:p>
        </p:txBody>
      </p:sp>
    </p:spTree>
    <p:extLst>
      <p:ext uri="{BB962C8B-B14F-4D97-AF65-F5344CB8AC3E}">
        <p14:creationId xmlns:p14="http://schemas.microsoft.com/office/powerpoint/2010/main" val="495755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17h50 às 18h30 – 40 minutos</a:t>
            </a:r>
          </a:p>
          <a:p>
            <a:endParaRPr lang="pt-BR" dirty="0"/>
          </a:p>
        </p:txBody>
      </p:sp>
      <p:sp>
        <p:nvSpPr>
          <p:cNvPr id="4" name="Espaço Reservado para Número de Slide 3"/>
          <p:cNvSpPr>
            <a:spLocks noGrp="1"/>
          </p:cNvSpPr>
          <p:nvPr>
            <p:ph type="sldNum" sz="quarter" idx="5"/>
          </p:nvPr>
        </p:nvSpPr>
        <p:spPr/>
        <p:txBody>
          <a:bodyPr/>
          <a:lstStyle/>
          <a:p>
            <a:fld id="{1642824D-B121-4F2D-8CB9-49A226D41A25}" type="slidenum">
              <a:rPr lang="pt-BR" smtClean="0"/>
              <a:t>1</a:t>
            </a:fld>
            <a:endParaRPr lang="pt-BR"/>
          </a:p>
        </p:txBody>
      </p:sp>
    </p:spTree>
    <p:extLst>
      <p:ext uri="{BB962C8B-B14F-4D97-AF65-F5344CB8AC3E}">
        <p14:creationId xmlns:p14="http://schemas.microsoft.com/office/powerpoint/2010/main" val="3420786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a:p>
            <a:endParaRPr lang="pt-BR" dirty="0"/>
          </a:p>
          <a:p>
            <a:endParaRPr lang="pt-BR" dirty="0"/>
          </a:p>
        </p:txBody>
      </p:sp>
      <p:sp>
        <p:nvSpPr>
          <p:cNvPr id="4" name="Espaço Reservado para Número de Slide 3"/>
          <p:cNvSpPr>
            <a:spLocks noGrp="1"/>
          </p:cNvSpPr>
          <p:nvPr>
            <p:ph type="sldNum" sz="quarter" idx="5"/>
          </p:nvPr>
        </p:nvSpPr>
        <p:spPr/>
        <p:txBody>
          <a:bodyPr/>
          <a:lstStyle/>
          <a:p>
            <a:fld id="{1642824D-B121-4F2D-8CB9-49A226D41A25}" type="slidenum">
              <a:rPr lang="pt-BR" smtClean="0"/>
              <a:t>10</a:t>
            </a:fld>
            <a:endParaRPr lang="pt-BR"/>
          </a:p>
        </p:txBody>
      </p:sp>
    </p:spTree>
    <p:extLst>
      <p:ext uri="{BB962C8B-B14F-4D97-AF65-F5344CB8AC3E}">
        <p14:creationId xmlns:p14="http://schemas.microsoft.com/office/powerpoint/2010/main" val="2603124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a:t>Schematic</a:t>
            </a:r>
            <a:r>
              <a:rPr lang="pt-BR" dirty="0"/>
              <a:t> </a:t>
            </a:r>
            <a:r>
              <a:rPr lang="pt-BR" dirty="0" err="1"/>
              <a:t>representation</a:t>
            </a:r>
            <a:r>
              <a:rPr lang="pt-BR" dirty="0"/>
              <a:t> of </a:t>
            </a:r>
            <a:r>
              <a:rPr lang="pt-BR" dirty="0" err="1"/>
              <a:t>skeletal</a:t>
            </a:r>
            <a:r>
              <a:rPr lang="pt-BR" dirty="0"/>
              <a:t> </a:t>
            </a:r>
            <a:r>
              <a:rPr lang="pt-BR" dirty="0" err="1"/>
              <a:t>muscle</a:t>
            </a:r>
            <a:r>
              <a:rPr lang="pt-BR" dirty="0"/>
              <a:t> </a:t>
            </a:r>
            <a:r>
              <a:rPr lang="pt-BR" dirty="0" err="1"/>
              <a:t>alterations</a:t>
            </a:r>
            <a:r>
              <a:rPr lang="pt-BR" dirty="0"/>
              <a:t> </a:t>
            </a:r>
            <a:r>
              <a:rPr lang="pt-BR" dirty="0" err="1"/>
              <a:t>occurring</a:t>
            </a:r>
            <a:r>
              <a:rPr lang="pt-BR" dirty="0"/>
              <a:t> </a:t>
            </a:r>
            <a:r>
              <a:rPr lang="pt-BR" dirty="0" err="1"/>
              <a:t>with</a:t>
            </a:r>
            <a:r>
              <a:rPr lang="pt-BR" dirty="0"/>
              <a:t> </a:t>
            </a:r>
            <a:r>
              <a:rPr lang="pt-BR" dirty="0" err="1"/>
              <a:t>obesity</a:t>
            </a:r>
            <a:r>
              <a:rPr lang="pt-BR" dirty="0"/>
              <a:t> and </a:t>
            </a:r>
            <a:r>
              <a:rPr lang="pt-BR" dirty="0" err="1"/>
              <a:t>aging</a:t>
            </a:r>
            <a:r>
              <a:rPr lang="pt-BR" dirty="0"/>
              <a:t>. Fat </a:t>
            </a:r>
            <a:r>
              <a:rPr lang="pt-BR" dirty="0" err="1"/>
              <a:t>infiltration</a:t>
            </a:r>
            <a:r>
              <a:rPr lang="pt-BR" dirty="0"/>
              <a:t> and </a:t>
            </a:r>
            <a:r>
              <a:rPr lang="pt-BR" dirty="0" err="1"/>
              <a:t>inflammation</a:t>
            </a:r>
            <a:r>
              <a:rPr lang="pt-BR" dirty="0"/>
              <a:t>; </a:t>
            </a:r>
            <a:r>
              <a:rPr lang="pt-BR" dirty="0" err="1"/>
              <a:t>anomalies</a:t>
            </a:r>
            <a:r>
              <a:rPr lang="pt-BR" dirty="0"/>
              <a:t> in protein </a:t>
            </a:r>
            <a:r>
              <a:rPr lang="pt-BR" dirty="0" err="1"/>
              <a:t>quality</a:t>
            </a:r>
            <a:r>
              <a:rPr lang="pt-BR" dirty="0"/>
              <a:t> </a:t>
            </a:r>
            <a:r>
              <a:rPr lang="pt-BR" dirty="0" err="1"/>
              <a:t>control</a:t>
            </a:r>
            <a:r>
              <a:rPr lang="pt-BR" dirty="0"/>
              <a:t> </a:t>
            </a:r>
            <a:r>
              <a:rPr lang="pt-BR" dirty="0" err="1"/>
              <a:t>mechanisms</a:t>
            </a:r>
            <a:r>
              <a:rPr lang="pt-BR" dirty="0"/>
              <a:t> (e.g., </a:t>
            </a:r>
            <a:r>
              <a:rPr lang="pt-BR" dirty="0" err="1"/>
              <a:t>autophagy</a:t>
            </a:r>
            <a:r>
              <a:rPr lang="pt-BR" dirty="0"/>
              <a:t> and </a:t>
            </a:r>
            <a:r>
              <a:rPr lang="pt-BR" dirty="0" err="1"/>
              <a:t>ubiquitin</a:t>
            </a:r>
            <a:r>
              <a:rPr lang="pt-BR" dirty="0"/>
              <a:t> </a:t>
            </a:r>
            <a:r>
              <a:rPr lang="pt-BR" dirty="0" err="1"/>
              <a:t>proteosome</a:t>
            </a:r>
            <a:r>
              <a:rPr lang="pt-BR" dirty="0"/>
              <a:t> system </a:t>
            </a:r>
            <a:r>
              <a:rPr lang="pt-BR" dirty="0" err="1"/>
              <a:t>function</a:t>
            </a:r>
            <a:r>
              <a:rPr lang="pt-BR" dirty="0"/>
              <a:t>); </a:t>
            </a:r>
            <a:r>
              <a:rPr lang="pt-BR" dirty="0" err="1"/>
              <a:t>reduced</a:t>
            </a:r>
            <a:r>
              <a:rPr lang="pt-BR" dirty="0"/>
              <a:t> </a:t>
            </a:r>
            <a:r>
              <a:rPr lang="pt-BR" dirty="0" err="1"/>
              <a:t>muscle</a:t>
            </a:r>
            <a:r>
              <a:rPr lang="pt-BR" dirty="0"/>
              <a:t> protein </a:t>
            </a:r>
            <a:r>
              <a:rPr lang="pt-BR" dirty="0" err="1"/>
              <a:t>synthesis</a:t>
            </a:r>
            <a:r>
              <a:rPr lang="pt-BR" dirty="0"/>
              <a:t> in response </a:t>
            </a:r>
            <a:r>
              <a:rPr lang="pt-BR" dirty="0" err="1"/>
              <a:t>to</a:t>
            </a:r>
            <a:r>
              <a:rPr lang="pt-BR" dirty="0"/>
              <a:t> </a:t>
            </a:r>
            <a:r>
              <a:rPr lang="pt-BR" dirty="0" err="1"/>
              <a:t>anabolic</a:t>
            </a:r>
            <a:r>
              <a:rPr lang="pt-BR" dirty="0"/>
              <a:t> </a:t>
            </a:r>
            <a:r>
              <a:rPr lang="pt-BR" dirty="0" err="1"/>
              <a:t>stimuli</a:t>
            </a:r>
            <a:r>
              <a:rPr lang="pt-BR" dirty="0"/>
              <a:t> (i.e., </a:t>
            </a:r>
            <a:r>
              <a:rPr lang="pt-BR" dirty="0" err="1"/>
              <a:t>exercise</a:t>
            </a:r>
            <a:r>
              <a:rPr lang="pt-BR" dirty="0"/>
              <a:t>, food </a:t>
            </a:r>
            <a:r>
              <a:rPr lang="pt-BR" dirty="0" err="1"/>
              <a:t>ingestion</a:t>
            </a:r>
            <a:r>
              <a:rPr lang="pt-BR" dirty="0"/>
              <a:t>); </a:t>
            </a:r>
            <a:r>
              <a:rPr lang="pt-BR" dirty="0" err="1"/>
              <a:t>reduced</a:t>
            </a:r>
            <a:r>
              <a:rPr lang="pt-BR" dirty="0"/>
              <a:t> </a:t>
            </a:r>
            <a:r>
              <a:rPr lang="pt-BR" dirty="0" err="1"/>
              <a:t>myogenesis</a:t>
            </a:r>
            <a:r>
              <a:rPr lang="pt-BR" dirty="0"/>
              <a:t> and </a:t>
            </a:r>
            <a:r>
              <a:rPr lang="pt-BR" dirty="0" err="1"/>
              <a:t>muscle</a:t>
            </a:r>
            <a:r>
              <a:rPr lang="pt-BR" dirty="0"/>
              <a:t> </a:t>
            </a:r>
            <a:r>
              <a:rPr lang="pt-BR" dirty="0" err="1"/>
              <a:t>regeneration</a:t>
            </a:r>
            <a:r>
              <a:rPr lang="pt-BR" dirty="0"/>
              <a:t> </a:t>
            </a:r>
            <a:r>
              <a:rPr lang="pt-BR" dirty="0" err="1"/>
              <a:t>capacity</a:t>
            </a:r>
            <a:r>
              <a:rPr lang="pt-BR" dirty="0"/>
              <a:t>; </a:t>
            </a:r>
            <a:r>
              <a:rPr lang="pt-BR" dirty="0" err="1"/>
              <a:t>alterations</a:t>
            </a:r>
            <a:r>
              <a:rPr lang="pt-BR" dirty="0"/>
              <a:t> in </a:t>
            </a:r>
            <a:r>
              <a:rPr lang="pt-BR" dirty="0" err="1"/>
              <a:t>mitochondrial</a:t>
            </a:r>
            <a:r>
              <a:rPr lang="pt-BR" dirty="0"/>
              <a:t> </a:t>
            </a:r>
            <a:r>
              <a:rPr lang="pt-BR" dirty="0" err="1"/>
              <a:t>function</a:t>
            </a:r>
            <a:r>
              <a:rPr lang="pt-BR" dirty="0"/>
              <a:t> and dynamics (e.g., </a:t>
            </a:r>
            <a:r>
              <a:rPr lang="pt-BR" dirty="0" err="1"/>
              <a:t>mitophagy</a:t>
            </a:r>
            <a:r>
              <a:rPr lang="pt-BR" dirty="0"/>
              <a:t>, </a:t>
            </a:r>
            <a:r>
              <a:rPr lang="pt-BR" dirty="0" err="1"/>
              <a:t>fission</a:t>
            </a:r>
            <a:r>
              <a:rPr lang="pt-BR" dirty="0"/>
              <a:t> and fusion) and in neuromuscular </a:t>
            </a:r>
            <a:r>
              <a:rPr lang="pt-BR" dirty="0" err="1"/>
              <a:t>junction</a:t>
            </a:r>
            <a:r>
              <a:rPr lang="pt-BR" dirty="0"/>
              <a:t> </a:t>
            </a:r>
            <a:r>
              <a:rPr lang="pt-BR" dirty="0" err="1"/>
              <a:t>efficiency</a:t>
            </a:r>
            <a:r>
              <a:rPr lang="pt-BR" dirty="0"/>
              <a:t>. </a:t>
            </a:r>
            <a:r>
              <a:rPr lang="pt-BR" dirty="0" err="1"/>
              <a:t>All</a:t>
            </a:r>
            <a:r>
              <a:rPr lang="pt-BR" dirty="0"/>
              <a:t> </a:t>
            </a:r>
            <a:r>
              <a:rPr lang="pt-BR" dirty="0" err="1"/>
              <a:t>these</a:t>
            </a:r>
            <a:r>
              <a:rPr lang="pt-BR" dirty="0"/>
              <a:t> processes are </a:t>
            </a:r>
            <a:r>
              <a:rPr lang="pt-BR" dirty="0" err="1"/>
              <a:t>strictly</a:t>
            </a:r>
            <a:r>
              <a:rPr lang="pt-BR" dirty="0"/>
              <a:t> </a:t>
            </a:r>
            <a:r>
              <a:rPr lang="pt-BR" dirty="0" err="1"/>
              <a:t>associated</a:t>
            </a:r>
            <a:r>
              <a:rPr lang="pt-BR" dirty="0"/>
              <a:t> </a:t>
            </a:r>
            <a:r>
              <a:rPr lang="pt-BR" dirty="0" err="1"/>
              <a:t>with</a:t>
            </a:r>
            <a:r>
              <a:rPr lang="pt-BR" dirty="0"/>
              <a:t> </a:t>
            </a:r>
            <a:r>
              <a:rPr lang="pt-BR" dirty="0" err="1"/>
              <a:t>reduced</a:t>
            </a:r>
            <a:r>
              <a:rPr lang="pt-BR" dirty="0"/>
              <a:t> </a:t>
            </a:r>
            <a:r>
              <a:rPr lang="pt-BR" dirty="0" err="1"/>
              <a:t>muscle</a:t>
            </a:r>
            <a:r>
              <a:rPr lang="pt-BR" dirty="0"/>
              <a:t> </a:t>
            </a:r>
            <a:r>
              <a:rPr lang="pt-BR" dirty="0" err="1"/>
              <a:t>quality</a:t>
            </a:r>
            <a:r>
              <a:rPr lang="pt-BR" dirty="0"/>
              <a:t> and </a:t>
            </a:r>
            <a:r>
              <a:rPr lang="pt-BR" dirty="0" err="1"/>
              <a:t>strength</a:t>
            </a:r>
            <a:r>
              <a:rPr lang="pt-BR" dirty="0"/>
              <a:t>, </a:t>
            </a:r>
            <a:r>
              <a:rPr lang="pt-BR" dirty="0" err="1"/>
              <a:t>ultimately</a:t>
            </a:r>
            <a:r>
              <a:rPr lang="pt-BR" dirty="0"/>
              <a:t> </a:t>
            </a:r>
            <a:r>
              <a:rPr lang="pt-BR" dirty="0" err="1"/>
              <a:t>resulting</a:t>
            </a:r>
            <a:r>
              <a:rPr lang="pt-BR" dirty="0"/>
              <a:t> in </a:t>
            </a:r>
            <a:r>
              <a:rPr lang="pt-BR" dirty="0" err="1"/>
              <a:t>muscle</a:t>
            </a:r>
            <a:r>
              <a:rPr lang="pt-BR" dirty="0"/>
              <a:t> </a:t>
            </a:r>
            <a:r>
              <a:rPr lang="pt-BR" dirty="0" err="1"/>
              <a:t>wasting</a:t>
            </a:r>
            <a:r>
              <a:rPr lang="pt-BR" dirty="0"/>
              <a:t>, </a:t>
            </a:r>
            <a:r>
              <a:rPr lang="pt-BR" dirty="0" err="1"/>
              <a:t>disability</a:t>
            </a:r>
            <a:r>
              <a:rPr lang="pt-BR" dirty="0"/>
              <a:t> and </a:t>
            </a:r>
            <a:r>
              <a:rPr lang="pt-BR" dirty="0" err="1"/>
              <a:t>impaired</a:t>
            </a:r>
            <a:r>
              <a:rPr lang="pt-BR" dirty="0"/>
              <a:t> </a:t>
            </a:r>
            <a:r>
              <a:rPr lang="pt-BR" dirty="0" err="1"/>
              <a:t>physical</a:t>
            </a:r>
            <a:r>
              <a:rPr lang="pt-BR" dirty="0"/>
              <a:t> </a:t>
            </a:r>
            <a:r>
              <a:rPr lang="pt-BR" dirty="0" err="1"/>
              <a:t>function</a:t>
            </a:r>
            <a:r>
              <a:rPr lang="pt-BR" dirty="0"/>
              <a:t> (</a:t>
            </a:r>
            <a:r>
              <a:rPr lang="pt-BR" dirty="0" err="1"/>
              <a:t>frailty</a:t>
            </a:r>
            <a:r>
              <a:rPr lang="pt-BR" dirty="0"/>
              <a:t>).</a:t>
            </a:r>
          </a:p>
          <a:p>
            <a:endParaRPr lang="pt-BR" dirty="0"/>
          </a:p>
          <a:p>
            <a:r>
              <a:rPr lang="pt-BR" dirty="0"/>
              <a:t>https://pubmed.ncbi.nlm.nih.gov/34562568/</a:t>
            </a:r>
          </a:p>
        </p:txBody>
      </p:sp>
      <p:sp>
        <p:nvSpPr>
          <p:cNvPr id="4" name="Espaço Reservado para Número de Slide 3"/>
          <p:cNvSpPr>
            <a:spLocks noGrp="1"/>
          </p:cNvSpPr>
          <p:nvPr>
            <p:ph type="sldNum" sz="quarter" idx="5"/>
          </p:nvPr>
        </p:nvSpPr>
        <p:spPr/>
        <p:txBody>
          <a:bodyPr/>
          <a:lstStyle/>
          <a:p>
            <a:fld id="{1642824D-B121-4F2D-8CB9-49A226D41A25}" type="slidenum">
              <a:rPr lang="pt-BR" smtClean="0"/>
              <a:t>11</a:t>
            </a:fld>
            <a:endParaRPr lang="pt-BR"/>
          </a:p>
        </p:txBody>
      </p:sp>
    </p:spTree>
    <p:extLst>
      <p:ext uri="{BB962C8B-B14F-4D97-AF65-F5344CB8AC3E}">
        <p14:creationId xmlns:p14="http://schemas.microsoft.com/office/powerpoint/2010/main" val="2910757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Contando uma breve história...</a:t>
            </a:r>
          </a:p>
          <a:p>
            <a:endParaRPr lang="pt-BR" dirty="0"/>
          </a:p>
          <a:p>
            <a:pPr marL="171450" indent="-171450">
              <a:buFontTx/>
              <a:buChar char="-"/>
            </a:pPr>
            <a:r>
              <a:rPr lang="pt-BR" dirty="0"/>
              <a:t>1921 – Equipe de pesquisadores canadenses descobriu a molécula da insulina</a:t>
            </a:r>
          </a:p>
          <a:p>
            <a:pPr marL="0" indent="0">
              <a:buFontTx/>
              <a:buNone/>
            </a:pPr>
            <a:endParaRPr lang="pt-BR" dirty="0"/>
          </a:p>
          <a:p>
            <a:pPr marL="171450" indent="-171450">
              <a:buFontTx/>
              <a:buChar char="-"/>
            </a:pPr>
            <a:r>
              <a:rPr lang="pt-BR" dirty="0"/>
              <a:t>Década de 60 – Conceito do efeito </a:t>
            </a:r>
            <a:r>
              <a:rPr lang="pt-BR" dirty="0" err="1"/>
              <a:t>incretina</a:t>
            </a:r>
            <a:r>
              <a:rPr lang="pt-BR" dirty="0"/>
              <a:t> (posteriormente foram sendo identificados o GLP-1 e o GIP)</a:t>
            </a:r>
          </a:p>
          <a:p>
            <a:pPr marL="0" indent="0">
              <a:buFontTx/>
              <a:buNone/>
            </a:pPr>
            <a:r>
              <a:rPr lang="pt-BR" b="0" i="0" dirty="0">
                <a:solidFill>
                  <a:srgbClr val="001D35"/>
                </a:solidFill>
                <a:effectLst/>
                <a:latin typeface="Google Sans"/>
              </a:rPr>
              <a:t>O efeito </a:t>
            </a:r>
            <a:r>
              <a:rPr lang="pt-BR" b="0" i="0" dirty="0" err="1">
                <a:solidFill>
                  <a:srgbClr val="001D35"/>
                </a:solidFill>
                <a:effectLst/>
                <a:latin typeface="Google Sans"/>
              </a:rPr>
              <a:t>incretina</a:t>
            </a:r>
            <a:r>
              <a:rPr lang="pt-BR" b="0" i="0" dirty="0">
                <a:solidFill>
                  <a:srgbClr val="001D35"/>
                </a:solidFill>
                <a:effectLst/>
                <a:latin typeface="Google Sans"/>
              </a:rPr>
              <a:t> é a liberação de insulina em resposta à ingestão de alimentos, que é mediada por hormônios chamados </a:t>
            </a:r>
            <a:r>
              <a:rPr lang="pt-BR" b="0" i="0" dirty="0" err="1">
                <a:solidFill>
                  <a:srgbClr val="001D35"/>
                </a:solidFill>
                <a:effectLst/>
                <a:latin typeface="Google Sans"/>
              </a:rPr>
              <a:t>incretinas</a:t>
            </a:r>
            <a:r>
              <a:rPr lang="pt-BR" b="0" i="0" dirty="0">
                <a:solidFill>
                  <a:srgbClr val="001D35"/>
                </a:solidFill>
                <a:effectLst/>
                <a:latin typeface="Google Sans"/>
              </a:rPr>
              <a:t>.</a:t>
            </a:r>
            <a:endParaRPr lang="pt-BR" dirty="0"/>
          </a:p>
          <a:p>
            <a:pPr marL="0" indent="0">
              <a:buFontTx/>
              <a:buNone/>
            </a:pPr>
            <a:endParaRPr lang="pt-BR" dirty="0"/>
          </a:p>
          <a:p>
            <a:pPr marL="171450" indent="-171450">
              <a:buFontTx/>
              <a:buChar char="-"/>
            </a:pPr>
            <a:r>
              <a:rPr lang="pt-BR" dirty="0"/>
              <a:t>No mercado desde 2010 nos Estados Unidos, a </a:t>
            </a:r>
            <a:r>
              <a:rPr lang="pt-BR" dirty="0" err="1"/>
              <a:t>liraglutida</a:t>
            </a:r>
            <a:r>
              <a:rPr lang="pt-BR" dirty="0"/>
              <a:t> foi aprovada no Brasil no ano seguinte com a mesma indicação: o tratamento do diabetes tipo 2.</a:t>
            </a:r>
          </a:p>
          <a:p>
            <a:pPr marL="171450" indent="-171450">
              <a:buFontTx/>
              <a:buChar char="-"/>
            </a:pPr>
            <a:endParaRPr lang="pt-BR" dirty="0"/>
          </a:p>
          <a:p>
            <a:pPr marL="171450" indent="-171450">
              <a:buFontTx/>
              <a:buChar char="-"/>
            </a:pPr>
            <a:r>
              <a:rPr lang="pt-BR" dirty="0"/>
              <a:t>A </a:t>
            </a:r>
            <a:r>
              <a:rPr lang="pt-BR" dirty="0" err="1"/>
              <a:t>liraglutida</a:t>
            </a:r>
            <a:r>
              <a:rPr lang="pt-BR" dirty="0"/>
              <a:t> foi aprovada no Brasil em 2011, com o nome comercial </a:t>
            </a:r>
            <a:r>
              <a:rPr lang="pt-BR" dirty="0" err="1"/>
              <a:t>Victoza</a:t>
            </a:r>
            <a:r>
              <a:rPr lang="pt-BR" dirty="0"/>
              <a:t>, para tratar o diabetes tipo 2. Em 2016, a Anvisa aprovou a </a:t>
            </a:r>
            <a:r>
              <a:rPr lang="pt-BR" dirty="0" err="1"/>
              <a:t>liraglutida</a:t>
            </a:r>
            <a:r>
              <a:rPr lang="pt-BR" dirty="0"/>
              <a:t> para o controle de peso, com o nome comercial </a:t>
            </a:r>
            <a:r>
              <a:rPr lang="pt-BR" dirty="0" err="1"/>
              <a:t>Saxenda</a:t>
            </a:r>
            <a:r>
              <a:rPr lang="pt-BR" dirty="0"/>
              <a:t> (2017 comercialização).</a:t>
            </a:r>
          </a:p>
          <a:p>
            <a:endParaRPr lang="pt-BR" dirty="0"/>
          </a:p>
        </p:txBody>
      </p:sp>
      <p:sp>
        <p:nvSpPr>
          <p:cNvPr id="4" name="Espaço Reservado para Número de Slide 3"/>
          <p:cNvSpPr>
            <a:spLocks noGrp="1"/>
          </p:cNvSpPr>
          <p:nvPr>
            <p:ph type="sldNum" sz="quarter" idx="5"/>
          </p:nvPr>
        </p:nvSpPr>
        <p:spPr/>
        <p:txBody>
          <a:bodyPr/>
          <a:lstStyle/>
          <a:p>
            <a:fld id="{1642824D-B121-4F2D-8CB9-49A226D41A25}" type="slidenum">
              <a:rPr lang="pt-BR" smtClean="0"/>
              <a:t>12</a:t>
            </a:fld>
            <a:endParaRPr lang="pt-BR"/>
          </a:p>
        </p:txBody>
      </p:sp>
    </p:spTree>
    <p:extLst>
      <p:ext uri="{BB962C8B-B14F-4D97-AF65-F5344CB8AC3E}">
        <p14:creationId xmlns:p14="http://schemas.microsoft.com/office/powerpoint/2010/main" val="559874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Contando uma breve história...</a:t>
            </a:r>
          </a:p>
          <a:p>
            <a:endParaRPr lang="pt-BR" dirty="0"/>
          </a:p>
          <a:p>
            <a:pPr marL="171450" indent="-171450">
              <a:buFontTx/>
              <a:buChar char="-"/>
            </a:pPr>
            <a:r>
              <a:rPr lang="pt-BR" dirty="0"/>
              <a:t>1921 – Equipe de pesquisadores canadenses descobriu a molécula da insulina</a:t>
            </a:r>
          </a:p>
          <a:p>
            <a:pPr marL="0" indent="0">
              <a:buFontTx/>
              <a:buNone/>
            </a:pPr>
            <a:endParaRPr lang="pt-BR" dirty="0"/>
          </a:p>
          <a:p>
            <a:pPr marL="171450" indent="-171450">
              <a:buFontTx/>
              <a:buChar char="-"/>
            </a:pPr>
            <a:r>
              <a:rPr lang="pt-BR" dirty="0"/>
              <a:t>Década de 60 – Conceito do efeito </a:t>
            </a:r>
            <a:r>
              <a:rPr lang="pt-BR" dirty="0" err="1"/>
              <a:t>incretina</a:t>
            </a:r>
            <a:r>
              <a:rPr lang="pt-BR" dirty="0"/>
              <a:t> (posteriormente foram sendo identificados o GLP-1 e o GIP)</a:t>
            </a:r>
          </a:p>
          <a:p>
            <a:pPr marL="0" indent="0">
              <a:buFontTx/>
              <a:buNone/>
            </a:pPr>
            <a:r>
              <a:rPr lang="pt-BR" b="0" i="0" dirty="0">
                <a:solidFill>
                  <a:srgbClr val="001D35"/>
                </a:solidFill>
                <a:effectLst/>
                <a:latin typeface="Google Sans"/>
              </a:rPr>
              <a:t>O efeito </a:t>
            </a:r>
            <a:r>
              <a:rPr lang="pt-BR" b="0" i="0" dirty="0" err="1">
                <a:solidFill>
                  <a:srgbClr val="001D35"/>
                </a:solidFill>
                <a:effectLst/>
                <a:latin typeface="Google Sans"/>
              </a:rPr>
              <a:t>incretina</a:t>
            </a:r>
            <a:r>
              <a:rPr lang="pt-BR" b="0" i="0" dirty="0">
                <a:solidFill>
                  <a:srgbClr val="001D35"/>
                </a:solidFill>
                <a:effectLst/>
                <a:latin typeface="Google Sans"/>
              </a:rPr>
              <a:t> é a liberação de insulina em resposta à ingestão de alimentos, que é mediada por hormônios chamados </a:t>
            </a:r>
            <a:r>
              <a:rPr lang="pt-BR" b="0" i="0" dirty="0" err="1">
                <a:solidFill>
                  <a:srgbClr val="001D35"/>
                </a:solidFill>
                <a:effectLst/>
                <a:latin typeface="Google Sans"/>
              </a:rPr>
              <a:t>incretinas</a:t>
            </a:r>
            <a:r>
              <a:rPr lang="pt-BR" b="0" i="0" dirty="0">
                <a:solidFill>
                  <a:srgbClr val="001D35"/>
                </a:solidFill>
                <a:effectLst/>
                <a:latin typeface="Google Sans"/>
              </a:rPr>
              <a:t>.</a:t>
            </a:r>
            <a:endParaRPr lang="pt-BR" dirty="0"/>
          </a:p>
          <a:p>
            <a:pPr marL="0" indent="0">
              <a:buFontTx/>
              <a:buNone/>
            </a:pPr>
            <a:endParaRPr lang="pt-BR" dirty="0"/>
          </a:p>
          <a:p>
            <a:pPr marL="171450" indent="-171450">
              <a:buFontTx/>
              <a:buChar char="-"/>
            </a:pPr>
            <a:r>
              <a:rPr lang="pt-BR" dirty="0"/>
              <a:t>No mercado desde 2010 nos Estados Unidos, a </a:t>
            </a:r>
            <a:r>
              <a:rPr lang="pt-BR" dirty="0" err="1"/>
              <a:t>liraglutida</a:t>
            </a:r>
            <a:r>
              <a:rPr lang="pt-BR" dirty="0"/>
              <a:t> foi aprovada no Brasil no ano seguinte com a mesma indicação: o tratamento do diabetes tipo 2.</a:t>
            </a:r>
          </a:p>
          <a:p>
            <a:pPr marL="171450" indent="-171450">
              <a:buFontTx/>
              <a:buChar char="-"/>
            </a:pPr>
            <a:endParaRPr lang="pt-BR" dirty="0"/>
          </a:p>
          <a:p>
            <a:pPr marL="171450" indent="-171450">
              <a:buFontTx/>
              <a:buChar char="-"/>
            </a:pPr>
            <a:r>
              <a:rPr lang="pt-BR" dirty="0"/>
              <a:t>A </a:t>
            </a:r>
            <a:r>
              <a:rPr lang="pt-BR" dirty="0" err="1"/>
              <a:t>liraglutida</a:t>
            </a:r>
            <a:r>
              <a:rPr lang="pt-BR" dirty="0"/>
              <a:t> foi aprovada no Brasil em 2011, com o nome comercial </a:t>
            </a:r>
            <a:r>
              <a:rPr lang="pt-BR" dirty="0" err="1"/>
              <a:t>Victoza</a:t>
            </a:r>
            <a:r>
              <a:rPr lang="pt-BR" dirty="0"/>
              <a:t>, para tratar o diabetes tipo 2. Em 2016, a Anvisa aprovou a </a:t>
            </a:r>
            <a:r>
              <a:rPr lang="pt-BR" dirty="0" err="1"/>
              <a:t>liraglutida</a:t>
            </a:r>
            <a:r>
              <a:rPr lang="pt-BR" dirty="0"/>
              <a:t> para o controle de peso, com o nome comercial </a:t>
            </a:r>
            <a:r>
              <a:rPr lang="pt-BR" dirty="0" err="1"/>
              <a:t>Saxenda</a:t>
            </a:r>
            <a:r>
              <a:rPr lang="pt-BR" dirty="0"/>
              <a:t> (2017 comercialização).</a:t>
            </a:r>
          </a:p>
        </p:txBody>
      </p:sp>
      <p:sp>
        <p:nvSpPr>
          <p:cNvPr id="4" name="Espaço Reservado para Número de Slide 3"/>
          <p:cNvSpPr>
            <a:spLocks noGrp="1"/>
          </p:cNvSpPr>
          <p:nvPr>
            <p:ph type="sldNum" sz="quarter" idx="5"/>
          </p:nvPr>
        </p:nvSpPr>
        <p:spPr/>
        <p:txBody>
          <a:bodyPr/>
          <a:lstStyle/>
          <a:p>
            <a:fld id="{1642824D-B121-4F2D-8CB9-49A226D41A25}" type="slidenum">
              <a:rPr lang="pt-BR" smtClean="0"/>
              <a:t>13</a:t>
            </a:fld>
            <a:endParaRPr lang="pt-BR"/>
          </a:p>
        </p:txBody>
      </p:sp>
    </p:spTree>
    <p:extLst>
      <p:ext uri="{BB962C8B-B14F-4D97-AF65-F5344CB8AC3E}">
        <p14:creationId xmlns:p14="http://schemas.microsoft.com/office/powerpoint/2010/main" val="1004043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1642824D-B121-4F2D-8CB9-49A226D41A25}" type="slidenum">
              <a:rPr lang="pt-BR" smtClean="0"/>
              <a:t>14</a:t>
            </a:fld>
            <a:endParaRPr lang="pt-BR"/>
          </a:p>
        </p:txBody>
      </p:sp>
    </p:spTree>
    <p:extLst>
      <p:ext uri="{BB962C8B-B14F-4D97-AF65-F5344CB8AC3E}">
        <p14:creationId xmlns:p14="http://schemas.microsoft.com/office/powerpoint/2010/main" val="3946838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1642824D-B121-4F2D-8CB9-49A226D41A25}" type="slidenum">
              <a:rPr lang="pt-BR" smtClean="0"/>
              <a:t>15</a:t>
            </a:fld>
            <a:endParaRPr lang="pt-BR"/>
          </a:p>
        </p:txBody>
      </p:sp>
    </p:spTree>
    <p:extLst>
      <p:ext uri="{BB962C8B-B14F-4D97-AF65-F5344CB8AC3E}">
        <p14:creationId xmlns:p14="http://schemas.microsoft.com/office/powerpoint/2010/main" val="172036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1642824D-B121-4F2D-8CB9-49A226D41A25}" type="slidenum">
              <a:rPr lang="pt-BR" smtClean="0"/>
              <a:t>16</a:t>
            </a:fld>
            <a:endParaRPr lang="pt-BR"/>
          </a:p>
        </p:txBody>
      </p:sp>
    </p:spTree>
    <p:extLst>
      <p:ext uri="{BB962C8B-B14F-4D97-AF65-F5344CB8AC3E}">
        <p14:creationId xmlns:p14="http://schemas.microsoft.com/office/powerpoint/2010/main" val="195922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1642824D-B121-4F2D-8CB9-49A226D41A25}" type="slidenum">
              <a:rPr lang="pt-BR" smtClean="0"/>
              <a:t>17</a:t>
            </a:fld>
            <a:endParaRPr lang="pt-BR"/>
          </a:p>
        </p:txBody>
      </p:sp>
    </p:spTree>
    <p:extLst>
      <p:ext uri="{BB962C8B-B14F-4D97-AF65-F5344CB8AC3E}">
        <p14:creationId xmlns:p14="http://schemas.microsoft.com/office/powerpoint/2010/main" val="3182594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1642824D-B121-4F2D-8CB9-49A226D41A25}" type="slidenum">
              <a:rPr lang="pt-BR" smtClean="0"/>
              <a:t>18</a:t>
            </a:fld>
            <a:endParaRPr lang="pt-BR"/>
          </a:p>
        </p:txBody>
      </p:sp>
    </p:spTree>
    <p:extLst>
      <p:ext uri="{BB962C8B-B14F-4D97-AF65-F5344CB8AC3E}">
        <p14:creationId xmlns:p14="http://schemas.microsoft.com/office/powerpoint/2010/main" val="1478445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1642824D-B121-4F2D-8CB9-49A226D41A25}" type="slidenum">
              <a:rPr lang="pt-BR" smtClean="0"/>
              <a:t>19</a:t>
            </a:fld>
            <a:endParaRPr lang="pt-BR"/>
          </a:p>
        </p:txBody>
      </p:sp>
    </p:spTree>
    <p:extLst>
      <p:ext uri="{BB962C8B-B14F-4D97-AF65-F5344CB8AC3E}">
        <p14:creationId xmlns:p14="http://schemas.microsoft.com/office/powerpoint/2010/main" val="210380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a:p>
            <a:endParaRPr lang="pt-BR" dirty="0"/>
          </a:p>
          <a:p>
            <a:endParaRPr lang="pt-BR" dirty="0"/>
          </a:p>
        </p:txBody>
      </p:sp>
      <p:sp>
        <p:nvSpPr>
          <p:cNvPr id="4" name="Espaço Reservado para Número de Slide 3"/>
          <p:cNvSpPr>
            <a:spLocks noGrp="1"/>
          </p:cNvSpPr>
          <p:nvPr>
            <p:ph type="sldNum" sz="quarter" idx="5"/>
          </p:nvPr>
        </p:nvSpPr>
        <p:spPr/>
        <p:txBody>
          <a:bodyPr/>
          <a:lstStyle/>
          <a:p>
            <a:fld id="{1642824D-B121-4F2D-8CB9-49A226D41A25}" type="slidenum">
              <a:rPr lang="pt-BR" smtClean="0"/>
              <a:t>2</a:t>
            </a:fld>
            <a:endParaRPr lang="pt-BR"/>
          </a:p>
        </p:txBody>
      </p:sp>
    </p:spTree>
    <p:extLst>
      <p:ext uri="{BB962C8B-B14F-4D97-AF65-F5344CB8AC3E}">
        <p14:creationId xmlns:p14="http://schemas.microsoft.com/office/powerpoint/2010/main" val="1907407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a:p>
            <a:endParaRPr lang="pt-BR" dirty="0"/>
          </a:p>
          <a:p>
            <a:endParaRPr lang="pt-BR" dirty="0"/>
          </a:p>
        </p:txBody>
      </p:sp>
      <p:sp>
        <p:nvSpPr>
          <p:cNvPr id="4" name="Espaço Reservado para Número de Slide 3"/>
          <p:cNvSpPr>
            <a:spLocks noGrp="1"/>
          </p:cNvSpPr>
          <p:nvPr>
            <p:ph type="sldNum" sz="quarter" idx="5"/>
          </p:nvPr>
        </p:nvSpPr>
        <p:spPr/>
        <p:txBody>
          <a:bodyPr/>
          <a:lstStyle/>
          <a:p>
            <a:fld id="{1642824D-B121-4F2D-8CB9-49A226D41A25}" type="slidenum">
              <a:rPr lang="pt-BR" smtClean="0"/>
              <a:t>20</a:t>
            </a:fld>
            <a:endParaRPr lang="pt-BR"/>
          </a:p>
        </p:txBody>
      </p:sp>
    </p:spTree>
    <p:extLst>
      <p:ext uri="{BB962C8B-B14F-4D97-AF65-F5344CB8AC3E}">
        <p14:creationId xmlns:p14="http://schemas.microsoft.com/office/powerpoint/2010/main" val="540366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 obesidade é uma doença crônica. Você a trata como tal?</a:t>
            </a:r>
          </a:p>
        </p:txBody>
      </p:sp>
      <p:sp>
        <p:nvSpPr>
          <p:cNvPr id="4" name="Espaço Reservado para Número de Slide 3"/>
          <p:cNvSpPr>
            <a:spLocks noGrp="1"/>
          </p:cNvSpPr>
          <p:nvPr>
            <p:ph type="sldNum" sz="quarter" idx="5"/>
          </p:nvPr>
        </p:nvSpPr>
        <p:spPr/>
        <p:txBody>
          <a:bodyPr/>
          <a:lstStyle/>
          <a:p>
            <a:fld id="{1642824D-B121-4F2D-8CB9-49A226D41A25}" type="slidenum">
              <a:rPr lang="pt-BR" smtClean="0"/>
              <a:t>21</a:t>
            </a:fld>
            <a:endParaRPr lang="pt-BR"/>
          </a:p>
        </p:txBody>
      </p:sp>
    </p:spTree>
    <p:extLst>
      <p:ext uri="{BB962C8B-B14F-4D97-AF65-F5344CB8AC3E}">
        <p14:creationId xmlns:p14="http://schemas.microsoft.com/office/powerpoint/2010/main" val="2269545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 obesidade é uma doença crônica. Você a trata como tal?</a:t>
            </a:r>
          </a:p>
        </p:txBody>
      </p:sp>
      <p:sp>
        <p:nvSpPr>
          <p:cNvPr id="4" name="Espaço Reservado para Número de Slide 3"/>
          <p:cNvSpPr>
            <a:spLocks noGrp="1"/>
          </p:cNvSpPr>
          <p:nvPr>
            <p:ph type="sldNum" sz="quarter" idx="5"/>
          </p:nvPr>
        </p:nvSpPr>
        <p:spPr/>
        <p:txBody>
          <a:bodyPr/>
          <a:lstStyle/>
          <a:p>
            <a:fld id="{1642824D-B121-4F2D-8CB9-49A226D41A25}" type="slidenum">
              <a:rPr lang="pt-BR" smtClean="0"/>
              <a:t>22</a:t>
            </a:fld>
            <a:endParaRPr lang="pt-BR"/>
          </a:p>
        </p:txBody>
      </p:sp>
    </p:spTree>
    <p:extLst>
      <p:ext uri="{BB962C8B-B14F-4D97-AF65-F5344CB8AC3E}">
        <p14:creationId xmlns:p14="http://schemas.microsoft.com/office/powerpoint/2010/main" val="3762690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1642824D-B121-4F2D-8CB9-49A226D41A25}" type="slidenum">
              <a:rPr lang="pt-BR" smtClean="0"/>
              <a:t>24</a:t>
            </a:fld>
            <a:endParaRPr lang="pt-BR"/>
          </a:p>
        </p:txBody>
      </p:sp>
    </p:spTree>
    <p:extLst>
      <p:ext uri="{BB962C8B-B14F-4D97-AF65-F5344CB8AC3E}">
        <p14:creationId xmlns:p14="http://schemas.microsoft.com/office/powerpoint/2010/main" val="571211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1642824D-B121-4F2D-8CB9-49A226D41A25}" type="slidenum">
              <a:rPr lang="pt-BR" smtClean="0"/>
              <a:t>25</a:t>
            </a:fld>
            <a:endParaRPr lang="pt-BR"/>
          </a:p>
        </p:txBody>
      </p:sp>
    </p:spTree>
    <p:extLst>
      <p:ext uri="{BB962C8B-B14F-4D97-AF65-F5344CB8AC3E}">
        <p14:creationId xmlns:p14="http://schemas.microsoft.com/office/powerpoint/2010/main" val="776975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https://www.researchgate.net/figure/Simplified-summary-of-the-biological-actions-of-GIP-and-GLP-1-as-pharmacological-targets_fig1_372683080</a:t>
            </a:r>
          </a:p>
        </p:txBody>
      </p:sp>
      <p:sp>
        <p:nvSpPr>
          <p:cNvPr id="4" name="Espaço Reservado para Número de Slide 3"/>
          <p:cNvSpPr>
            <a:spLocks noGrp="1"/>
          </p:cNvSpPr>
          <p:nvPr>
            <p:ph type="sldNum" sz="quarter" idx="5"/>
          </p:nvPr>
        </p:nvSpPr>
        <p:spPr/>
        <p:txBody>
          <a:bodyPr/>
          <a:lstStyle/>
          <a:p>
            <a:fld id="{1642824D-B121-4F2D-8CB9-49A226D41A25}" type="slidenum">
              <a:rPr lang="pt-BR" smtClean="0"/>
              <a:t>26</a:t>
            </a:fld>
            <a:endParaRPr lang="pt-BR"/>
          </a:p>
        </p:txBody>
      </p:sp>
    </p:spTree>
    <p:extLst>
      <p:ext uri="{BB962C8B-B14F-4D97-AF65-F5344CB8AC3E}">
        <p14:creationId xmlns:p14="http://schemas.microsoft.com/office/powerpoint/2010/main" val="349536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1642824D-B121-4F2D-8CB9-49A226D41A25}" type="slidenum">
              <a:rPr lang="pt-BR" smtClean="0"/>
              <a:t>27</a:t>
            </a:fld>
            <a:endParaRPr lang="pt-BR"/>
          </a:p>
        </p:txBody>
      </p:sp>
    </p:spTree>
    <p:extLst>
      <p:ext uri="{BB962C8B-B14F-4D97-AF65-F5344CB8AC3E}">
        <p14:creationId xmlns:p14="http://schemas.microsoft.com/office/powerpoint/2010/main" val="2382295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a:p>
            <a:endParaRPr lang="pt-BR" dirty="0"/>
          </a:p>
          <a:p>
            <a:endParaRPr lang="pt-BR" dirty="0"/>
          </a:p>
        </p:txBody>
      </p:sp>
      <p:sp>
        <p:nvSpPr>
          <p:cNvPr id="4" name="Espaço Reservado para Número de Slide 3"/>
          <p:cNvSpPr>
            <a:spLocks noGrp="1"/>
          </p:cNvSpPr>
          <p:nvPr>
            <p:ph type="sldNum" sz="quarter" idx="5"/>
          </p:nvPr>
        </p:nvSpPr>
        <p:spPr/>
        <p:txBody>
          <a:bodyPr/>
          <a:lstStyle/>
          <a:p>
            <a:fld id="{1642824D-B121-4F2D-8CB9-49A226D41A25}" type="slidenum">
              <a:rPr lang="pt-BR" smtClean="0"/>
              <a:t>3</a:t>
            </a:fld>
            <a:endParaRPr lang="pt-BR"/>
          </a:p>
        </p:txBody>
      </p:sp>
    </p:spTree>
    <p:extLst>
      <p:ext uri="{BB962C8B-B14F-4D97-AF65-F5344CB8AC3E}">
        <p14:creationId xmlns:p14="http://schemas.microsoft.com/office/powerpoint/2010/main" val="3472547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a:p>
            <a:endParaRPr lang="pt-BR" dirty="0"/>
          </a:p>
          <a:p>
            <a:endParaRPr lang="pt-BR" dirty="0"/>
          </a:p>
        </p:txBody>
      </p:sp>
      <p:sp>
        <p:nvSpPr>
          <p:cNvPr id="4" name="Espaço Reservado para Número de Slide 3"/>
          <p:cNvSpPr>
            <a:spLocks noGrp="1"/>
          </p:cNvSpPr>
          <p:nvPr>
            <p:ph type="sldNum" sz="quarter" idx="5"/>
          </p:nvPr>
        </p:nvSpPr>
        <p:spPr/>
        <p:txBody>
          <a:bodyPr/>
          <a:lstStyle/>
          <a:p>
            <a:fld id="{1642824D-B121-4F2D-8CB9-49A226D41A25}" type="slidenum">
              <a:rPr lang="pt-BR" smtClean="0"/>
              <a:t>4</a:t>
            </a:fld>
            <a:endParaRPr lang="pt-BR"/>
          </a:p>
        </p:txBody>
      </p:sp>
    </p:spTree>
    <p:extLst>
      <p:ext uri="{BB962C8B-B14F-4D97-AF65-F5344CB8AC3E}">
        <p14:creationId xmlns:p14="http://schemas.microsoft.com/office/powerpoint/2010/main" val="3162995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a:p>
            <a:endParaRPr lang="pt-BR" dirty="0"/>
          </a:p>
          <a:p>
            <a:endParaRPr lang="pt-BR" dirty="0"/>
          </a:p>
        </p:txBody>
      </p:sp>
      <p:sp>
        <p:nvSpPr>
          <p:cNvPr id="4" name="Espaço Reservado para Número de Slide 3"/>
          <p:cNvSpPr>
            <a:spLocks noGrp="1"/>
          </p:cNvSpPr>
          <p:nvPr>
            <p:ph type="sldNum" sz="quarter" idx="5"/>
          </p:nvPr>
        </p:nvSpPr>
        <p:spPr/>
        <p:txBody>
          <a:bodyPr/>
          <a:lstStyle/>
          <a:p>
            <a:fld id="{1642824D-B121-4F2D-8CB9-49A226D41A25}" type="slidenum">
              <a:rPr lang="pt-BR" smtClean="0"/>
              <a:t>5</a:t>
            </a:fld>
            <a:endParaRPr lang="pt-BR"/>
          </a:p>
        </p:txBody>
      </p:sp>
    </p:spTree>
    <p:extLst>
      <p:ext uri="{BB962C8B-B14F-4D97-AF65-F5344CB8AC3E}">
        <p14:creationId xmlns:p14="http://schemas.microsoft.com/office/powerpoint/2010/main" val="1099521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1642824D-B121-4F2D-8CB9-49A226D41A25}" type="slidenum">
              <a:rPr lang="pt-BR" smtClean="0"/>
              <a:t>6</a:t>
            </a:fld>
            <a:endParaRPr lang="pt-BR"/>
          </a:p>
        </p:txBody>
      </p:sp>
    </p:spTree>
    <p:extLst>
      <p:ext uri="{BB962C8B-B14F-4D97-AF65-F5344CB8AC3E}">
        <p14:creationId xmlns:p14="http://schemas.microsoft.com/office/powerpoint/2010/main" val="685490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a:p>
            <a:endParaRPr lang="pt-BR" dirty="0"/>
          </a:p>
          <a:p>
            <a:endParaRPr lang="pt-BR" dirty="0"/>
          </a:p>
        </p:txBody>
      </p:sp>
      <p:sp>
        <p:nvSpPr>
          <p:cNvPr id="4" name="Espaço Reservado para Número de Slide 3"/>
          <p:cNvSpPr>
            <a:spLocks noGrp="1"/>
          </p:cNvSpPr>
          <p:nvPr>
            <p:ph type="sldNum" sz="quarter" idx="5"/>
          </p:nvPr>
        </p:nvSpPr>
        <p:spPr/>
        <p:txBody>
          <a:bodyPr/>
          <a:lstStyle/>
          <a:p>
            <a:fld id="{1642824D-B121-4F2D-8CB9-49A226D41A25}" type="slidenum">
              <a:rPr lang="pt-BR" smtClean="0"/>
              <a:t>7</a:t>
            </a:fld>
            <a:endParaRPr lang="pt-BR"/>
          </a:p>
        </p:txBody>
      </p:sp>
    </p:spTree>
    <p:extLst>
      <p:ext uri="{BB962C8B-B14F-4D97-AF65-F5344CB8AC3E}">
        <p14:creationId xmlns:p14="http://schemas.microsoft.com/office/powerpoint/2010/main" val="60310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a:p>
            <a:endParaRPr lang="pt-BR" dirty="0"/>
          </a:p>
          <a:p>
            <a:endParaRPr lang="pt-BR" dirty="0"/>
          </a:p>
        </p:txBody>
      </p:sp>
      <p:sp>
        <p:nvSpPr>
          <p:cNvPr id="4" name="Espaço Reservado para Número de Slide 3"/>
          <p:cNvSpPr>
            <a:spLocks noGrp="1"/>
          </p:cNvSpPr>
          <p:nvPr>
            <p:ph type="sldNum" sz="quarter" idx="5"/>
          </p:nvPr>
        </p:nvSpPr>
        <p:spPr/>
        <p:txBody>
          <a:bodyPr/>
          <a:lstStyle/>
          <a:p>
            <a:fld id="{1642824D-B121-4F2D-8CB9-49A226D41A25}" type="slidenum">
              <a:rPr lang="pt-BR" smtClean="0"/>
              <a:t>8</a:t>
            </a:fld>
            <a:endParaRPr lang="pt-BR"/>
          </a:p>
        </p:txBody>
      </p:sp>
    </p:spTree>
    <p:extLst>
      <p:ext uri="{BB962C8B-B14F-4D97-AF65-F5344CB8AC3E}">
        <p14:creationId xmlns:p14="http://schemas.microsoft.com/office/powerpoint/2010/main" val="284240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a:p>
            <a:endParaRPr lang="pt-BR" dirty="0"/>
          </a:p>
          <a:p>
            <a:endParaRPr lang="pt-BR" dirty="0"/>
          </a:p>
        </p:txBody>
      </p:sp>
      <p:sp>
        <p:nvSpPr>
          <p:cNvPr id="4" name="Espaço Reservado para Número de Slide 3"/>
          <p:cNvSpPr>
            <a:spLocks noGrp="1"/>
          </p:cNvSpPr>
          <p:nvPr>
            <p:ph type="sldNum" sz="quarter" idx="5"/>
          </p:nvPr>
        </p:nvSpPr>
        <p:spPr/>
        <p:txBody>
          <a:bodyPr/>
          <a:lstStyle/>
          <a:p>
            <a:fld id="{1642824D-B121-4F2D-8CB9-49A226D41A25}" type="slidenum">
              <a:rPr lang="pt-BR" smtClean="0"/>
              <a:t>9</a:t>
            </a:fld>
            <a:endParaRPr lang="pt-BR"/>
          </a:p>
        </p:txBody>
      </p:sp>
    </p:spTree>
    <p:extLst>
      <p:ext uri="{BB962C8B-B14F-4D97-AF65-F5344CB8AC3E}">
        <p14:creationId xmlns:p14="http://schemas.microsoft.com/office/powerpoint/2010/main" val="3217931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F8AEB2-0326-8C69-C3E6-19CBDCF90288}"/>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2EB229B6-E917-31D5-261D-E236D37DED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AA9B1934-CD91-683B-BC66-2C575FA994D2}"/>
              </a:ext>
            </a:extLst>
          </p:cNvPr>
          <p:cNvSpPr>
            <a:spLocks noGrp="1"/>
          </p:cNvSpPr>
          <p:nvPr>
            <p:ph type="dt" sz="half" idx="10"/>
          </p:nvPr>
        </p:nvSpPr>
        <p:spPr/>
        <p:txBody>
          <a:bodyPr/>
          <a:lstStyle/>
          <a:p>
            <a:fld id="{8764D362-3BA8-4D7D-A85C-1D99E5E65E6B}" type="datetimeFigureOut">
              <a:rPr lang="pt-BR" smtClean="0"/>
              <a:t>04/10/2024</a:t>
            </a:fld>
            <a:endParaRPr lang="pt-BR"/>
          </a:p>
        </p:txBody>
      </p:sp>
      <p:sp>
        <p:nvSpPr>
          <p:cNvPr id="5" name="Espaço Reservado para Rodapé 4">
            <a:extLst>
              <a:ext uri="{FF2B5EF4-FFF2-40B4-BE49-F238E27FC236}">
                <a16:creationId xmlns:a16="http://schemas.microsoft.com/office/drawing/2014/main" id="{26B5A288-76AD-9D56-7669-71A3AA65999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E42A6B6-8046-3E04-2FE3-F9FE6E03BE0C}"/>
              </a:ext>
            </a:extLst>
          </p:cNvPr>
          <p:cNvSpPr>
            <a:spLocks noGrp="1"/>
          </p:cNvSpPr>
          <p:nvPr>
            <p:ph type="sldNum" sz="quarter" idx="12"/>
          </p:nvPr>
        </p:nvSpPr>
        <p:spPr/>
        <p:txBody>
          <a:bodyPr/>
          <a:lstStyle/>
          <a:p>
            <a:fld id="{AD270F97-B5A9-4349-BABC-0E681ADE950F}" type="slidenum">
              <a:rPr lang="pt-BR" smtClean="0"/>
              <a:t>‹nº›</a:t>
            </a:fld>
            <a:endParaRPr lang="pt-BR"/>
          </a:p>
        </p:txBody>
      </p:sp>
    </p:spTree>
    <p:extLst>
      <p:ext uri="{BB962C8B-B14F-4D97-AF65-F5344CB8AC3E}">
        <p14:creationId xmlns:p14="http://schemas.microsoft.com/office/powerpoint/2010/main" val="1442451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6DA8A1-D3B4-2D54-F3F5-552EB49AC00E}"/>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64D4D47-0779-D2DA-45E3-D8C498B5E26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9C84EF9-5AF6-95F7-E28F-65A26E86914F}"/>
              </a:ext>
            </a:extLst>
          </p:cNvPr>
          <p:cNvSpPr>
            <a:spLocks noGrp="1"/>
          </p:cNvSpPr>
          <p:nvPr>
            <p:ph type="dt" sz="half" idx="10"/>
          </p:nvPr>
        </p:nvSpPr>
        <p:spPr/>
        <p:txBody>
          <a:bodyPr/>
          <a:lstStyle/>
          <a:p>
            <a:fld id="{8764D362-3BA8-4D7D-A85C-1D99E5E65E6B}" type="datetimeFigureOut">
              <a:rPr lang="pt-BR" smtClean="0"/>
              <a:t>04/10/2024</a:t>
            </a:fld>
            <a:endParaRPr lang="pt-BR"/>
          </a:p>
        </p:txBody>
      </p:sp>
      <p:sp>
        <p:nvSpPr>
          <p:cNvPr id="5" name="Espaço Reservado para Rodapé 4">
            <a:extLst>
              <a:ext uri="{FF2B5EF4-FFF2-40B4-BE49-F238E27FC236}">
                <a16:creationId xmlns:a16="http://schemas.microsoft.com/office/drawing/2014/main" id="{1D6FFAD6-305B-AE98-9E38-B956C1C281F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2150166-8F33-323D-2F1F-F4F0FB6E12E9}"/>
              </a:ext>
            </a:extLst>
          </p:cNvPr>
          <p:cNvSpPr>
            <a:spLocks noGrp="1"/>
          </p:cNvSpPr>
          <p:nvPr>
            <p:ph type="sldNum" sz="quarter" idx="12"/>
          </p:nvPr>
        </p:nvSpPr>
        <p:spPr/>
        <p:txBody>
          <a:bodyPr/>
          <a:lstStyle/>
          <a:p>
            <a:fld id="{AD270F97-B5A9-4349-BABC-0E681ADE950F}" type="slidenum">
              <a:rPr lang="pt-BR" smtClean="0"/>
              <a:t>‹nº›</a:t>
            </a:fld>
            <a:endParaRPr lang="pt-BR"/>
          </a:p>
        </p:txBody>
      </p:sp>
    </p:spTree>
    <p:extLst>
      <p:ext uri="{BB962C8B-B14F-4D97-AF65-F5344CB8AC3E}">
        <p14:creationId xmlns:p14="http://schemas.microsoft.com/office/powerpoint/2010/main" val="380497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4C4B1D9-9328-7FDC-6A91-6F0082D8CBA8}"/>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17A9D074-DEC8-230A-EDF5-5E1C819584B5}"/>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A1C1DF1-B268-577A-E24A-7660F7E7612A}"/>
              </a:ext>
            </a:extLst>
          </p:cNvPr>
          <p:cNvSpPr>
            <a:spLocks noGrp="1"/>
          </p:cNvSpPr>
          <p:nvPr>
            <p:ph type="dt" sz="half" idx="10"/>
          </p:nvPr>
        </p:nvSpPr>
        <p:spPr/>
        <p:txBody>
          <a:bodyPr/>
          <a:lstStyle/>
          <a:p>
            <a:fld id="{8764D362-3BA8-4D7D-A85C-1D99E5E65E6B}" type="datetimeFigureOut">
              <a:rPr lang="pt-BR" smtClean="0"/>
              <a:t>04/10/2024</a:t>
            </a:fld>
            <a:endParaRPr lang="pt-BR"/>
          </a:p>
        </p:txBody>
      </p:sp>
      <p:sp>
        <p:nvSpPr>
          <p:cNvPr id="5" name="Espaço Reservado para Rodapé 4">
            <a:extLst>
              <a:ext uri="{FF2B5EF4-FFF2-40B4-BE49-F238E27FC236}">
                <a16:creationId xmlns:a16="http://schemas.microsoft.com/office/drawing/2014/main" id="{C32FBB36-DB6F-BCEB-E74C-86ED0747271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61622C6-D9AB-829D-0972-B0A9FA560095}"/>
              </a:ext>
            </a:extLst>
          </p:cNvPr>
          <p:cNvSpPr>
            <a:spLocks noGrp="1"/>
          </p:cNvSpPr>
          <p:nvPr>
            <p:ph type="sldNum" sz="quarter" idx="12"/>
          </p:nvPr>
        </p:nvSpPr>
        <p:spPr/>
        <p:txBody>
          <a:bodyPr/>
          <a:lstStyle/>
          <a:p>
            <a:fld id="{AD270F97-B5A9-4349-BABC-0E681ADE950F}" type="slidenum">
              <a:rPr lang="pt-BR" smtClean="0"/>
              <a:t>‹nº›</a:t>
            </a:fld>
            <a:endParaRPr lang="pt-BR"/>
          </a:p>
        </p:txBody>
      </p:sp>
    </p:spTree>
    <p:extLst>
      <p:ext uri="{BB962C8B-B14F-4D97-AF65-F5344CB8AC3E}">
        <p14:creationId xmlns:p14="http://schemas.microsoft.com/office/powerpoint/2010/main" val="321613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1E1D95-2946-2F1D-4F99-FAD4FF4E8FB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81A0644-5344-EDF4-9765-82228A629168}"/>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6CD49F3-B824-AFB9-4669-F21E6DF99E83}"/>
              </a:ext>
            </a:extLst>
          </p:cNvPr>
          <p:cNvSpPr>
            <a:spLocks noGrp="1"/>
          </p:cNvSpPr>
          <p:nvPr>
            <p:ph type="dt" sz="half" idx="10"/>
          </p:nvPr>
        </p:nvSpPr>
        <p:spPr/>
        <p:txBody>
          <a:bodyPr/>
          <a:lstStyle/>
          <a:p>
            <a:fld id="{8764D362-3BA8-4D7D-A85C-1D99E5E65E6B}" type="datetimeFigureOut">
              <a:rPr lang="pt-BR" smtClean="0"/>
              <a:t>04/10/2024</a:t>
            </a:fld>
            <a:endParaRPr lang="pt-BR"/>
          </a:p>
        </p:txBody>
      </p:sp>
      <p:sp>
        <p:nvSpPr>
          <p:cNvPr id="5" name="Espaço Reservado para Rodapé 4">
            <a:extLst>
              <a:ext uri="{FF2B5EF4-FFF2-40B4-BE49-F238E27FC236}">
                <a16:creationId xmlns:a16="http://schemas.microsoft.com/office/drawing/2014/main" id="{F1BE78DB-727D-C5C9-CFB3-510F98E8F5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DC965F5-0CF1-A7D6-071F-6B8C82311C4F}"/>
              </a:ext>
            </a:extLst>
          </p:cNvPr>
          <p:cNvSpPr>
            <a:spLocks noGrp="1"/>
          </p:cNvSpPr>
          <p:nvPr>
            <p:ph type="sldNum" sz="quarter" idx="12"/>
          </p:nvPr>
        </p:nvSpPr>
        <p:spPr/>
        <p:txBody>
          <a:bodyPr/>
          <a:lstStyle/>
          <a:p>
            <a:fld id="{AD270F97-B5A9-4349-BABC-0E681ADE950F}" type="slidenum">
              <a:rPr lang="pt-BR" smtClean="0"/>
              <a:t>‹nº›</a:t>
            </a:fld>
            <a:endParaRPr lang="pt-BR"/>
          </a:p>
        </p:txBody>
      </p:sp>
    </p:spTree>
    <p:extLst>
      <p:ext uri="{BB962C8B-B14F-4D97-AF65-F5344CB8AC3E}">
        <p14:creationId xmlns:p14="http://schemas.microsoft.com/office/powerpoint/2010/main" val="178935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F928CB-9E1B-8AA7-158E-5FBA99478C40}"/>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85BFD7E-14B2-65F5-2D4F-6C7E2A6F13E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5CD47956-535C-5F2F-0076-D9054E3BF136}"/>
              </a:ext>
            </a:extLst>
          </p:cNvPr>
          <p:cNvSpPr>
            <a:spLocks noGrp="1"/>
          </p:cNvSpPr>
          <p:nvPr>
            <p:ph type="dt" sz="half" idx="10"/>
          </p:nvPr>
        </p:nvSpPr>
        <p:spPr/>
        <p:txBody>
          <a:bodyPr/>
          <a:lstStyle/>
          <a:p>
            <a:fld id="{8764D362-3BA8-4D7D-A85C-1D99E5E65E6B}" type="datetimeFigureOut">
              <a:rPr lang="pt-BR" smtClean="0"/>
              <a:t>04/10/2024</a:t>
            </a:fld>
            <a:endParaRPr lang="pt-BR"/>
          </a:p>
        </p:txBody>
      </p:sp>
      <p:sp>
        <p:nvSpPr>
          <p:cNvPr id="5" name="Espaço Reservado para Rodapé 4">
            <a:extLst>
              <a:ext uri="{FF2B5EF4-FFF2-40B4-BE49-F238E27FC236}">
                <a16:creationId xmlns:a16="http://schemas.microsoft.com/office/drawing/2014/main" id="{31317ACF-C968-9883-7C4F-B96BC3EF355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68C5559-25B0-C4A8-F140-A286F0C1AA14}"/>
              </a:ext>
            </a:extLst>
          </p:cNvPr>
          <p:cNvSpPr>
            <a:spLocks noGrp="1"/>
          </p:cNvSpPr>
          <p:nvPr>
            <p:ph type="sldNum" sz="quarter" idx="12"/>
          </p:nvPr>
        </p:nvSpPr>
        <p:spPr/>
        <p:txBody>
          <a:bodyPr/>
          <a:lstStyle/>
          <a:p>
            <a:fld id="{AD270F97-B5A9-4349-BABC-0E681ADE950F}" type="slidenum">
              <a:rPr lang="pt-BR" smtClean="0"/>
              <a:t>‹nº›</a:t>
            </a:fld>
            <a:endParaRPr lang="pt-BR"/>
          </a:p>
        </p:txBody>
      </p:sp>
    </p:spTree>
    <p:extLst>
      <p:ext uri="{BB962C8B-B14F-4D97-AF65-F5344CB8AC3E}">
        <p14:creationId xmlns:p14="http://schemas.microsoft.com/office/powerpoint/2010/main" val="557683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8E4310-BCB8-BD6B-512C-A7D9AA50149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64041A4-CCA0-B468-48C4-EFC789786E96}"/>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F4234F18-6899-9E77-7E92-A4B98B038DD4}"/>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1E7C131D-E50E-E805-3D70-8491A3D30CC0}"/>
              </a:ext>
            </a:extLst>
          </p:cNvPr>
          <p:cNvSpPr>
            <a:spLocks noGrp="1"/>
          </p:cNvSpPr>
          <p:nvPr>
            <p:ph type="dt" sz="half" idx="10"/>
          </p:nvPr>
        </p:nvSpPr>
        <p:spPr/>
        <p:txBody>
          <a:bodyPr/>
          <a:lstStyle/>
          <a:p>
            <a:fld id="{8764D362-3BA8-4D7D-A85C-1D99E5E65E6B}" type="datetimeFigureOut">
              <a:rPr lang="pt-BR" smtClean="0"/>
              <a:t>04/10/2024</a:t>
            </a:fld>
            <a:endParaRPr lang="pt-BR"/>
          </a:p>
        </p:txBody>
      </p:sp>
      <p:sp>
        <p:nvSpPr>
          <p:cNvPr id="6" name="Espaço Reservado para Rodapé 5">
            <a:extLst>
              <a:ext uri="{FF2B5EF4-FFF2-40B4-BE49-F238E27FC236}">
                <a16:creationId xmlns:a16="http://schemas.microsoft.com/office/drawing/2014/main" id="{B9B530A5-EBB8-FD78-15A5-0961E40FD3D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56831ED-0716-B2B2-1DC0-420FC80117DA}"/>
              </a:ext>
            </a:extLst>
          </p:cNvPr>
          <p:cNvSpPr>
            <a:spLocks noGrp="1"/>
          </p:cNvSpPr>
          <p:nvPr>
            <p:ph type="sldNum" sz="quarter" idx="12"/>
          </p:nvPr>
        </p:nvSpPr>
        <p:spPr/>
        <p:txBody>
          <a:bodyPr/>
          <a:lstStyle/>
          <a:p>
            <a:fld id="{AD270F97-B5A9-4349-BABC-0E681ADE950F}" type="slidenum">
              <a:rPr lang="pt-BR" smtClean="0"/>
              <a:t>‹nº›</a:t>
            </a:fld>
            <a:endParaRPr lang="pt-BR"/>
          </a:p>
        </p:txBody>
      </p:sp>
    </p:spTree>
    <p:extLst>
      <p:ext uri="{BB962C8B-B14F-4D97-AF65-F5344CB8AC3E}">
        <p14:creationId xmlns:p14="http://schemas.microsoft.com/office/powerpoint/2010/main" val="417714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9C4FBE-E617-782E-C319-B48495B3D733}"/>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221C29-8C53-0987-7671-6D64889670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F272E3F0-BB39-60DB-29C1-6D2078702007}"/>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41F3DDF6-0418-4C36-91DE-2E43D88170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B72D69DE-537E-116B-95EC-8357DA7EA2A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22347F07-9BA9-203A-2EC4-2AA14EB8656A}"/>
              </a:ext>
            </a:extLst>
          </p:cNvPr>
          <p:cNvSpPr>
            <a:spLocks noGrp="1"/>
          </p:cNvSpPr>
          <p:nvPr>
            <p:ph type="dt" sz="half" idx="10"/>
          </p:nvPr>
        </p:nvSpPr>
        <p:spPr/>
        <p:txBody>
          <a:bodyPr/>
          <a:lstStyle/>
          <a:p>
            <a:fld id="{8764D362-3BA8-4D7D-A85C-1D99E5E65E6B}" type="datetimeFigureOut">
              <a:rPr lang="pt-BR" smtClean="0"/>
              <a:t>04/10/2024</a:t>
            </a:fld>
            <a:endParaRPr lang="pt-BR"/>
          </a:p>
        </p:txBody>
      </p:sp>
      <p:sp>
        <p:nvSpPr>
          <p:cNvPr id="8" name="Espaço Reservado para Rodapé 7">
            <a:extLst>
              <a:ext uri="{FF2B5EF4-FFF2-40B4-BE49-F238E27FC236}">
                <a16:creationId xmlns:a16="http://schemas.microsoft.com/office/drawing/2014/main" id="{B89FF001-A205-74B1-CCAE-28241C36B921}"/>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3B42A714-D27E-B58B-0B8B-34CB74B35BF1}"/>
              </a:ext>
            </a:extLst>
          </p:cNvPr>
          <p:cNvSpPr>
            <a:spLocks noGrp="1"/>
          </p:cNvSpPr>
          <p:nvPr>
            <p:ph type="sldNum" sz="quarter" idx="12"/>
          </p:nvPr>
        </p:nvSpPr>
        <p:spPr/>
        <p:txBody>
          <a:bodyPr/>
          <a:lstStyle/>
          <a:p>
            <a:fld id="{AD270F97-B5A9-4349-BABC-0E681ADE950F}" type="slidenum">
              <a:rPr lang="pt-BR" smtClean="0"/>
              <a:t>‹nº›</a:t>
            </a:fld>
            <a:endParaRPr lang="pt-BR"/>
          </a:p>
        </p:txBody>
      </p:sp>
    </p:spTree>
    <p:extLst>
      <p:ext uri="{BB962C8B-B14F-4D97-AF65-F5344CB8AC3E}">
        <p14:creationId xmlns:p14="http://schemas.microsoft.com/office/powerpoint/2010/main" val="2376725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134F5-1C9E-C91B-2462-7BC4C279C502}"/>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85806D0-255E-D7A5-4690-5076E2D181B9}"/>
              </a:ext>
            </a:extLst>
          </p:cNvPr>
          <p:cNvSpPr>
            <a:spLocks noGrp="1"/>
          </p:cNvSpPr>
          <p:nvPr>
            <p:ph type="dt" sz="half" idx="10"/>
          </p:nvPr>
        </p:nvSpPr>
        <p:spPr/>
        <p:txBody>
          <a:bodyPr/>
          <a:lstStyle/>
          <a:p>
            <a:fld id="{8764D362-3BA8-4D7D-A85C-1D99E5E65E6B}" type="datetimeFigureOut">
              <a:rPr lang="pt-BR" smtClean="0"/>
              <a:t>04/10/2024</a:t>
            </a:fld>
            <a:endParaRPr lang="pt-BR"/>
          </a:p>
        </p:txBody>
      </p:sp>
      <p:sp>
        <p:nvSpPr>
          <p:cNvPr id="4" name="Espaço Reservado para Rodapé 3">
            <a:extLst>
              <a:ext uri="{FF2B5EF4-FFF2-40B4-BE49-F238E27FC236}">
                <a16:creationId xmlns:a16="http://schemas.microsoft.com/office/drawing/2014/main" id="{39C3C304-13DA-0647-0E38-126739982CD0}"/>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F0C5A405-D453-8706-627E-23C529C78F1B}"/>
              </a:ext>
            </a:extLst>
          </p:cNvPr>
          <p:cNvSpPr>
            <a:spLocks noGrp="1"/>
          </p:cNvSpPr>
          <p:nvPr>
            <p:ph type="sldNum" sz="quarter" idx="12"/>
          </p:nvPr>
        </p:nvSpPr>
        <p:spPr/>
        <p:txBody>
          <a:bodyPr/>
          <a:lstStyle/>
          <a:p>
            <a:fld id="{AD270F97-B5A9-4349-BABC-0E681ADE950F}" type="slidenum">
              <a:rPr lang="pt-BR" smtClean="0"/>
              <a:t>‹nº›</a:t>
            </a:fld>
            <a:endParaRPr lang="pt-BR"/>
          </a:p>
        </p:txBody>
      </p:sp>
    </p:spTree>
    <p:extLst>
      <p:ext uri="{BB962C8B-B14F-4D97-AF65-F5344CB8AC3E}">
        <p14:creationId xmlns:p14="http://schemas.microsoft.com/office/powerpoint/2010/main" val="1944055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A51808D-4F43-52C7-4831-3C4A0C9BBB91}"/>
              </a:ext>
            </a:extLst>
          </p:cNvPr>
          <p:cNvSpPr>
            <a:spLocks noGrp="1"/>
          </p:cNvSpPr>
          <p:nvPr>
            <p:ph type="dt" sz="half" idx="10"/>
          </p:nvPr>
        </p:nvSpPr>
        <p:spPr/>
        <p:txBody>
          <a:bodyPr/>
          <a:lstStyle/>
          <a:p>
            <a:fld id="{8764D362-3BA8-4D7D-A85C-1D99E5E65E6B}" type="datetimeFigureOut">
              <a:rPr lang="pt-BR" smtClean="0"/>
              <a:t>04/10/2024</a:t>
            </a:fld>
            <a:endParaRPr lang="pt-BR"/>
          </a:p>
        </p:txBody>
      </p:sp>
      <p:sp>
        <p:nvSpPr>
          <p:cNvPr id="3" name="Espaço Reservado para Rodapé 2">
            <a:extLst>
              <a:ext uri="{FF2B5EF4-FFF2-40B4-BE49-F238E27FC236}">
                <a16:creationId xmlns:a16="http://schemas.microsoft.com/office/drawing/2014/main" id="{86F4EFD2-7E33-7ECF-416C-443D3F358080}"/>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C9FCA6B6-D43B-9A63-24D2-A0CA1ECA3BCA}"/>
              </a:ext>
            </a:extLst>
          </p:cNvPr>
          <p:cNvSpPr>
            <a:spLocks noGrp="1"/>
          </p:cNvSpPr>
          <p:nvPr>
            <p:ph type="sldNum" sz="quarter" idx="12"/>
          </p:nvPr>
        </p:nvSpPr>
        <p:spPr/>
        <p:txBody>
          <a:bodyPr/>
          <a:lstStyle/>
          <a:p>
            <a:fld id="{AD270F97-B5A9-4349-BABC-0E681ADE950F}" type="slidenum">
              <a:rPr lang="pt-BR" smtClean="0"/>
              <a:t>‹nº›</a:t>
            </a:fld>
            <a:endParaRPr lang="pt-BR"/>
          </a:p>
        </p:txBody>
      </p:sp>
    </p:spTree>
    <p:extLst>
      <p:ext uri="{BB962C8B-B14F-4D97-AF65-F5344CB8AC3E}">
        <p14:creationId xmlns:p14="http://schemas.microsoft.com/office/powerpoint/2010/main" val="2415138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643E6E-0F86-03B3-B1F6-32DE4BF0225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0A6B983-8B9E-86BA-2D99-6DAAF2730B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8583BE06-0C9E-3A45-01FF-DFCC67F7D3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0E30FE1-A53D-5166-543A-878B0D378DCA}"/>
              </a:ext>
            </a:extLst>
          </p:cNvPr>
          <p:cNvSpPr>
            <a:spLocks noGrp="1"/>
          </p:cNvSpPr>
          <p:nvPr>
            <p:ph type="dt" sz="half" idx="10"/>
          </p:nvPr>
        </p:nvSpPr>
        <p:spPr/>
        <p:txBody>
          <a:bodyPr/>
          <a:lstStyle/>
          <a:p>
            <a:fld id="{8764D362-3BA8-4D7D-A85C-1D99E5E65E6B}" type="datetimeFigureOut">
              <a:rPr lang="pt-BR" smtClean="0"/>
              <a:t>04/10/2024</a:t>
            </a:fld>
            <a:endParaRPr lang="pt-BR"/>
          </a:p>
        </p:txBody>
      </p:sp>
      <p:sp>
        <p:nvSpPr>
          <p:cNvPr id="6" name="Espaço Reservado para Rodapé 5">
            <a:extLst>
              <a:ext uri="{FF2B5EF4-FFF2-40B4-BE49-F238E27FC236}">
                <a16:creationId xmlns:a16="http://schemas.microsoft.com/office/drawing/2014/main" id="{4B5D2EA9-6E93-2B65-6CDC-C847E09756E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A3550F9-8C8C-197C-6D5E-FF449289330E}"/>
              </a:ext>
            </a:extLst>
          </p:cNvPr>
          <p:cNvSpPr>
            <a:spLocks noGrp="1"/>
          </p:cNvSpPr>
          <p:nvPr>
            <p:ph type="sldNum" sz="quarter" idx="12"/>
          </p:nvPr>
        </p:nvSpPr>
        <p:spPr/>
        <p:txBody>
          <a:bodyPr/>
          <a:lstStyle/>
          <a:p>
            <a:fld id="{AD270F97-B5A9-4349-BABC-0E681ADE950F}" type="slidenum">
              <a:rPr lang="pt-BR" smtClean="0"/>
              <a:t>‹nº›</a:t>
            </a:fld>
            <a:endParaRPr lang="pt-BR"/>
          </a:p>
        </p:txBody>
      </p:sp>
    </p:spTree>
    <p:extLst>
      <p:ext uri="{BB962C8B-B14F-4D97-AF65-F5344CB8AC3E}">
        <p14:creationId xmlns:p14="http://schemas.microsoft.com/office/powerpoint/2010/main" val="269441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1D0CF9-2411-A15D-5722-B4FF3F6AC55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2CC7761-805A-B6F0-728C-9B3C495E50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71E08DD-5D3E-2DEA-1395-20766473C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DFAE2A2-6071-74B0-D8C9-70B9EDDDF487}"/>
              </a:ext>
            </a:extLst>
          </p:cNvPr>
          <p:cNvSpPr>
            <a:spLocks noGrp="1"/>
          </p:cNvSpPr>
          <p:nvPr>
            <p:ph type="dt" sz="half" idx="10"/>
          </p:nvPr>
        </p:nvSpPr>
        <p:spPr/>
        <p:txBody>
          <a:bodyPr/>
          <a:lstStyle/>
          <a:p>
            <a:fld id="{8764D362-3BA8-4D7D-A85C-1D99E5E65E6B}" type="datetimeFigureOut">
              <a:rPr lang="pt-BR" smtClean="0"/>
              <a:t>04/10/2024</a:t>
            </a:fld>
            <a:endParaRPr lang="pt-BR"/>
          </a:p>
        </p:txBody>
      </p:sp>
      <p:sp>
        <p:nvSpPr>
          <p:cNvPr id="6" name="Espaço Reservado para Rodapé 5">
            <a:extLst>
              <a:ext uri="{FF2B5EF4-FFF2-40B4-BE49-F238E27FC236}">
                <a16:creationId xmlns:a16="http://schemas.microsoft.com/office/drawing/2014/main" id="{32A6735F-E0D2-4231-ED54-62DBCB7E782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FDAF6C1-67FD-74B3-9A30-27B47B30E8BE}"/>
              </a:ext>
            </a:extLst>
          </p:cNvPr>
          <p:cNvSpPr>
            <a:spLocks noGrp="1"/>
          </p:cNvSpPr>
          <p:nvPr>
            <p:ph type="sldNum" sz="quarter" idx="12"/>
          </p:nvPr>
        </p:nvSpPr>
        <p:spPr/>
        <p:txBody>
          <a:bodyPr/>
          <a:lstStyle/>
          <a:p>
            <a:fld id="{AD270F97-B5A9-4349-BABC-0E681ADE950F}" type="slidenum">
              <a:rPr lang="pt-BR" smtClean="0"/>
              <a:t>‹nº›</a:t>
            </a:fld>
            <a:endParaRPr lang="pt-BR"/>
          </a:p>
        </p:txBody>
      </p:sp>
    </p:spTree>
    <p:extLst>
      <p:ext uri="{BB962C8B-B14F-4D97-AF65-F5344CB8AC3E}">
        <p14:creationId xmlns:p14="http://schemas.microsoft.com/office/powerpoint/2010/main" val="1589063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69C1AD6-4214-7AFF-0607-351D00743E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A4A177C6-1875-32B2-713D-9490A7D92A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C576982-D40F-74F2-2075-7005B7A85A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764D362-3BA8-4D7D-A85C-1D99E5E65E6B}" type="datetimeFigureOut">
              <a:rPr lang="pt-BR" smtClean="0"/>
              <a:t>04/10/2024</a:t>
            </a:fld>
            <a:endParaRPr lang="pt-BR"/>
          </a:p>
        </p:txBody>
      </p:sp>
      <p:sp>
        <p:nvSpPr>
          <p:cNvPr id="5" name="Espaço Reservado para Rodapé 4">
            <a:extLst>
              <a:ext uri="{FF2B5EF4-FFF2-40B4-BE49-F238E27FC236}">
                <a16:creationId xmlns:a16="http://schemas.microsoft.com/office/drawing/2014/main" id="{59D8E06C-05D0-C578-ECCA-C902BCAEF7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0734D8B3-850C-4491-6310-6A0E445755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D270F97-B5A9-4349-BABC-0E681ADE950F}" type="slidenum">
              <a:rPr lang="pt-BR" smtClean="0"/>
              <a:t>‹nº›</a:t>
            </a:fld>
            <a:endParaRPr lang="pt-BR"/>
          </a:p>
        </p:txBody>
      </p:sp>
    </p:spTree>
    <p:extLst>
      <p:ext uri="{BB962C8B-B14F-4D97-AF65-F5344CB8AC3E}">
        <p14:creationId xmlns:p14="http://schemas.microsoft.com/office/powerpoint/2010/main" val="722700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5E0A711-5D57-33A1-76A7-CD0AB868E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947" y="565201"/>
            <a:ext cx="7404100" cy="2807388"/>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42D091DC-232A-FE97-2C9D-6B924AB636E7}"/>
              </a:ext>
            </a:extLst>
          </p:cNvPr>
          <p:cNvSpPr txBox="1"/>
          <p:nvPr/>
        </p:nvSpPr>
        <p:spPr>
          <a:xfrm>
            <a:off x="1339047" y="4969360"/>
            <a:ext cx="9513903" cy="1323439"/>
          </a:xfrm>
          <a:prstGeom prst="rect">
            <a:avLst/>
          </a:prstGeom>
          <a:noFill/>
        </p:spPr>
        <p:txBody>
          <a:bodyPr wrap="square" rtlCol="0">
            <a:spAutoFit/>
          </a:bodyPr>
          <a:lstStyle/>
          <a:p>
            <a:pPr algn="ctr"/>
            <a:r>
              <a:rPr lang="pt-BR" sz="2000" b="1" dirty="0"/>
              <a:t>Felipe Pereira Carlos de Souza</a:t>
            </a:r>
            <a:br>
              <a:rPr lang="pt-BR" sz="2000" b="1" dirty="0"/>
            </a:br>
            <a:r>
              <a:rPr lang="pt-BR" sz="2000" b="1" dirty="0"/>
              <a:t>Médico do Esporte – UNIFESP/EPM – RQE 73520</a:t>
            </a:r>
            <a:br>
              <a:rPr lang="pt-BR" sz="2000" b="1" dirty="0"/>
            </a:br>
            <a:r>
              <a:rPr lang="pt-BR" sz="2000" b="1" dirty="0"/>
              <a:t>Médico Nutrólogo – AMB/ABRAN – RQE 116091</a:t>
            </a:r>
          </a:p>
          <a:p>
            <a:pPr algn="ctr"/>
            <a:r>
              <a:rPr lang="pt-BR" sz="2000" b="1" dirty="0"/>
              <a:t>Professor da Pós-Graduação de Nutrologia – Hospital Israelita Albert Einstein</a:t>
            </a:r>
          </a:p>
        </p:txBody>
      </p:sp>
      <p:sp>
        <p:nvSpPr>
          <p:cNvPr id="7" name="CaixaDeTexto 6">
            <a:extLst>
              <a:ext uri="{FF2B5EF4-FFF2-40B4-BE49-F238E27FC236}">
                <a16:creationId xmlns:a16="http://schemas.microsoft.com/office/drawing/2014/main" id="{3672ABC0-F4C5-641B-5A51-C48608403F00}"/>
              </a:ext>
            </a:extLst>
          </p:cNvPr>
          <p:cNvSpPr txBox="1"/>
          <p:nvPr/>
        </p:nvSpPr>
        <p:spPr>
          <a:xfrm>
            <a:off x="3200153" y="3672410"/>
            <a:ext cx="5791687" cy="1200329"/>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pt-BR" sz="3600" b="1" dirty="0"/>
              <a:t>Semaglutida e Tirzepatida: </a:t>
            </a:r>
          </a:p>
          <a:p>
            <a:pPr algn="ctr"/>
            <a:r>
              <a:rPr lang="pt-BR" sz="3600" b="1" dirty="0"/>
              <a:t>Uma visão 360°</a:t>
            </a:r>
          </a:p>
        </p:txBody>
      </p:sp>
      <p:pic>
        <p:nvPicPr>
          <p:cNvPr id="9" name="Imagem 8" descr="Logo novo.png">
            <a:extLst>
              <a:ext uri="{FF2B5EF4-FFF2-40B4-BE49-F238E27FC236}">
                <a16:creationId xmlns:a16="http://schemas.microsoft.com/office/drawing/2014/main" id="{FC53AE2B-B2E6-39FD-1730-F73A641B43B6}"/>
              </a:ext>
            </a:extLst>
          </p:cNvPr>
          <p:cNvPicPr>
            <a:picLocks noChangeAspect="1"/>
          </p:cNvPicPr>
          <p:nvPr/>
        </p:nvPicPr>
        <p:blipFill>
          <a:blip r:embed="rId4" cstate="print"/>
          <a:srcRect l="12500" t="20000" r="12500" b="20000"/>
          <a:stretch>
            <a:fillRect/>
          </a:stretch>
        </p:blipFill>
        <p:spPr>
          <a:xfrm>
            <a:off x="11477620" y="6286496"/>
            <a:ext cx="714380" cy="571504"/>
          </a:xfrm>
          <a:prstGeom prst="rect">
            <a:avLst/>
          </a:prstGeom>
        </p:spPr>
      </p:pic>
    </p:spTree>
    <p:extLst>
      <p:ext uri="{BB962C8B-B14F-4D97-AF65-F5344CB8AC3E}">
        <p14:creationId xmlns:p14="http://schemas.microsoft.com/office/powerpoint/2010/main" val="1255740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orld Obesity Day 2024: Understanding the Issue, Its Risks, and Prevention  - News18">
            <a:extLst>
              <a:ext uri="{FF2B5EF4-FFF2-40B4-BE49-F238E27FC236}">
                <a16:creationId xmlns:a16="http://schemas.microsoft.com/office/drawing/2014/main" id="{FA96C967-B243-4CAB-93D6-37C23547A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975" y="0"/>
            <a:ext cx="97964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634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29565FD5-43C0-25C1-62B6-722EEA2BB1D5}"/>
              </a:ext>
            </a:extLst>
          </p:cNvPr>
          <p:cNvPicPr>
            <a:picLocks noChangeAspect="1"/>
          </p:cNvPicPr>
          <p:nvPr/>
        </p:nvPicPr>
        <p:blipFill>
          <a:blip r:embed="rId3"/>
          <a:stretch>
            <a:fillRect/>
          </a:stretch>
        </p:blipFill>
        <p:spPr>
          <a:xfrm>
            <a:off x="2507217" y="1685752"/>
            <a:ext cx="7177565" cy="4365972"/>
          </a:xfrm>
          <a:prstGeom prst="rect">
            <a:avLst/>
          </a:prstGeom>
        </p:spPr>
      </p:pic>
      <p:sp>
        <p:nvSpPr>
          <p:cNvPr id="2" name="Título 1">
            <a:extLst>
              <a:ext uri="{FF2B5EF4-FFF2-40B4-BE49-F238E27FC236}">
                <a16:creationId xmlns:a16="http://schemas.microsoft.com/office/drawing/2014/main" id="{F790D080-B52B-4BC6-7498-C618124F0844}"/>
              </a:ext>
            </a:extLst>
          </p:cNvPr>
          <p:cNvSpPr>
            <a:spLocks noGrp="1"/>
          </p:cNvSpPr>
          <p:nvPr>
            <p:ph type="title"/>
          </p:nvPr>
        </p:nvSpPr>
        <p:spPr/>
        <p:txBody>
          <a:bodyPr>
            <a:normAutofit/>
          </a:bodyPr>
          <a:lstStyle/>
          <a:p>
            <a:r>
              <a:rPr lang="pt-BR" sz="3200" dirty="0"/>
              <a:t>PERDA DE MASSA MUSCULAR</a:t>
            </a:r>
          </a:p>
        </p:txBody>
      </p:sp>
      <p:sp>
        <p:nvSpPr>
          <p:cNvPr id="3" name="CaixaDeTexto 2">
            <a:extLst>
              <a:ext uri="{FF2B5EF4-FFF2-40B4-BE49-F238E27FC236}">
                <a16:creationId xmlns:a16="http://schemas.microsoft.com/office/drawing/2014/main" id="{DB1C2F7A-CA0A-8C0E-368C-6B15DF714EAA}"/>
              </a:ext>
            </a:extLst>
          </p:cNvPr>
          <p:cNvSpPr txBox="1"/>
          <p:nvPr/>
        </p:nvSpPr>
        <p:spPr>
          <a:xfrm>
            <a:off x="0" y="6334780"/>
            <a:ext cx="10778247" cy="523220"/>
          </a:xfrm>
          <a:prstGeom prst="rect">
            <a:avLst/>
          </a:prstGeom>
          <a:noFill/>
        </p:spPr>
        <p:txBody>
          <a:bodyPr wrap="square" rtlCol="0">
            <a:spAutoFit/>
          </a:bodyPr>
          <a:lstStyle/>
          <a:p>
            <a:r>
              <a:rPr lang="en-US" sz="1400" b="0" i="0" dirty="0" err="1">
                <a:solidFill>
                  <a:srgbClr val="222222"/>
                </a:solidFill>
                <a:effectLst/>
                <a:latin typeface="Arial" panose="020B0604020202020204" pitchFamily="34" charset="0"/>
              </a:rPr>
              <a:t>Colleluori</a:t>
            </a:r>
            <a:r>
              <a:rPr lang="en-US" sz="1400" b="0" i="0" dirty="0">
                <a:solidFill>
                  <a:srgbClr val="222222"/>
                </a:solidFill>
                <a:effectLst/>
                <a:latin typeface="Arial" panose="020B0604020202020204" pitchFamily="34" charset="0"/>
              </a:rPr>
              <a:t>, Georgia, and Dennis T. Villareal. </a:t>
            </a:r>
          </a:p>
          <a:p>
            <a:r>
              <a:rPr lang="en-US" sz="1400" b="0" i="0" dirty="0">
                <a:solidFill>
                  <a:srgbClr val="222222"/>
                </a:solidFill>
                <a:effectLst/>
                <a:latin typeface="Arial" panose="020B0604020202020204" pitchFamily="34" charset="0"/>
              </a:rPr>
              <a:t>"Aging, obesity, sarcopenia and the effect of diet and exercise intervention." Experimental gerontology 155 (2021): 111561.</a:t>
            </a:r>
          </a:p>
        </p:txBody>
      </p:sp>
      <p:pic>
        <p:nvPicPr>
          <p:cNvPr id="4" name="Imagem 3" descr="Logo novo.png">
            <a:extLst>
              <a:ext uri="{FF2B5EF4-FFF2-40B4-BE49-F238E27FC236}">
                <a16:creationId xmlns:a16="http://schemas.microsoft.com/office/drawing/2014/main" id="{BA181895-7135-5216-5CCE-34EC17425384}"/>
              </a:ext>
            </a:extLst>
          </p:cNvPr>
          <p:cNvPicPr>
            <a:picLocks noChangeAspect="1"/>
          </p:cNvPicPr>
          <p:nvPr/>
        </p:nvPicPr>
        <p:blipFill>
          <a:blip r:embed="rId4" cstate="print"/>
          <a:srcRect l="12500" t="20000" r="12500" b="20000"/>
          <a:stretch>
            <a:fillRect/>
          </a:stretch>
        </p:blipFill>
        <p:spPr>
          <a:xfrm>
            <a:off x="11477620" y="6286496"/>
            <a:ext cx="714380" cy="571504"/>
          </a:xfrm>
          <a:prstGeom prst="rect">
            <a:avLst/>
          </a:prstGeom>
        </p:spPr>
      </p:pic>
    </p:spTree>
    <p:extLst>
      <p:ext uri="{BB962C8B-B14F-4D97-AF65-F5344CB8AC3E}">
        <p14:creationId xmlns:p14="http://schemas.microsoft.com/office/powerpoint/2010/main" val="2146301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B124EBC-4245-B048-653A-D8E871E02CB7}"/>
              </a:ext>
            </a:extLst>
          </p:cNvPr>
          <p:cNvPicPr>
            <a:picLocks noChangeAspect="1"/>
          </p:cNvPicPr>
          <p:nvPr/>
        </p:nvPicPr>
        <p:blipFill>
          <a:blip r:embed="rId3"/>
          <a:stretch>
            <a:fillRect/>
          </a:stretch>
        </p:blipFill>
        <p:spPr>
          <a:xfrm>
            <a:off x="1509072" y="866417"/>
            <a:ext cx="9173855" cy="5125165"/>
          </a:xfrm>
          <a:prstGeom prst="rect">
            <a:avLst/>
          </a:prstGeom>
        </p:spPr>
      </p:pic>
      <p:sp>
        <p:nvSpPr>
          <p:cNvPr id="2" name="Retângulo 1">
            <a:extLst>
              <a:ext uri="{FF2B5EF4-FFF2-40B4-BE49-F238E27FC236}">
                <a16:creationId xmlns:a16="http://schemas.microsoft.com/office/drawing/2014/main" id="{2A36C405-C937-8CAE-68FF-32F2FB47504F}"/>
              </a:ext>
            </a:extLst>
          </p:cNvPr>
          <p:cNvSpPr/>
          <p:nvPr/>
        </p:nvSpPr>
        <p:spPr>
          <a:xfrm>
            <a:off x="2719257" y="2612035"/>
            <a:ext cx="1133215" cy="565879"/>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3" name="Retângulo 2">
            <a:extLst>
              <a:ext uri="{FF2B5EF4-FFF2-40B4-BE49-F238E27FC236}">
                <a16:creationId xmlns:a16="http://schemas.microsoft.com/office/drawing/2014/main" id="{03B0875A-D533-A9B2-C4BB-684807A21DEB}"/>
              </a:ext>
            </a:extLst>
          </p:cNvPr>
          <p:cNvSpPr/>
          <p:nvPr/>
        </p:nvSpPr>
        <p:spPr>
          <a:xfrm>
            <a:off x="7623539" y="2335340"/>
            <a:ext cx="1133215" cy="565879"/>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4" name="Retângulo 3">
            <a:extLst>
              <a:ext uri="{FF2B5EF4-FFF2-40B4-BE49-F238E27FC236}">
                <a16:creationId xmlns:a16="http://schemas.microsoft.com/office/drawing/2014/main" id="{38EB3316-C2F1-76B5-0C17-3AC6A19C9996}"/>
              </a:ext>
            </a:extLst>
          </p:cNvPr>
          <p:cNvSpPr/>
          <p:nvPr/>
        </p:nvSpPr>
        <p:spPr>
          <a:xfrm>
            <a:off x="3501244" y="1443538"/>
            <a:ext cx="1655372" cy="565879"/>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5" name="Retângulo 4">
            <a:extLst>
              <a:ext uri="{FF2B5EF4-FFF2-40B4-BE49-F238E27FC236}">
                <a16:creationId xmlns:a16="http://schemas.microsoft.com/office/drawing/2014/main" id="{01F41DEB-BC05-6201-26CD-21A7EF560707}"/>
              </a:ext>
            </a:extLst>
          </p:cNvPr>
          <p:cNvSpPr/>
          <p:nvPr/>
        </p:nvSpPr>
        <p:spPr>
          <a:xfrm>
            <a:off x="7255624" y="1443538"/>
            <a:ext cx="1655372" cy="400253"/>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6" name="Retângulo 5">
            <a:extLst>
              <a:ext uri="{FF2B5EF4-FFF2-40B4-BE49-F238E27FC236}">
                <a16:creationId xmlns:a16="http://schemas.microsoft.com/office/drawing/2014/main" id="{BF1A29B7-4FCC-72EF-A764-EECADCD85640}"/>
              </a:ext>
            </a:extLst>
          </p:cNvPr>
          <p:cNvSpPr/>
          <p:nvPr/>
        </p:nvSpPr>
        <p:spPr>
          <a:xfrm>
            <a:off x="2556863" y="3214653"/>
            <a:ext cx="1295609" cy="565879"/>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8" name="Retângulo 7">
            <a:extLst>
              <a:ext uri="{FF2B5EF4-FFF2-40B4-BE49-F238E27FC236}">
                <a16:creationId xmlns:a16="http://schemas.microsoft.com/office/drawing/2014/main" id="{B71554B7-9550-6E45-AF7B-06D0B24D24DE}"/>
              </a:ext>
            </a:extLst>
          </p:cNvPr>
          <p:cNvSpPr/>
          <p:nvPr/>
        </p:nvSpPr>
        <p:spPr>
          <a:xfrm>
            <a:off x="7450111" y="4796852"/>
            <a:ext cx="2083633" cy="824459"/>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9" name="Retângulo 8">
            <a:extLst>
              <a:ext uri="{FF2B5EF4-FFF2-40B4-BE49-F238E27FC236}">
                <a16:creationId xmlns:a16="http://schemas.microsoft.com/office/drawing/2014/main" id="{03E28B56-819B-4FCD-F9B1-21973FEB0936}"/>
              </a:ext>
            </a:extLst>
          </p:cNvPr>
          <p:cNvSpPr/>
          <p:nvPr/>
        </p:nvSpPr>
        <p:spPr>
          <a:xfrm>
            <a:off x="7869179" y="2956073"/>
            <a:ext cx="2813748" cy="1000709"/>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10" name="CaixaDeTexto 9">
            <a:extLst>
              <a:ext uri="{FF2B5EF4-FFF2-40B4-BE49-F238E27FC236}">
                <a16:creationId xmlns:a16="http://schemas.microsoft.com/office/drawing/2014/main" id="{DCA99472-E520-12EC-3F2B-6B766D728B6E}"/>
              </a:ext>
            </a:extLst>
          </p:cNvPr>
          <p:cNvSpPr txBox="1"/>
          <p:nvPr/>
        </p:nvSpPr>
        <p:spPr>
          <a:xfrm>
            <a:off x="0" y="6119336"/>
            <a:ext cx="10778247" cy="738664"/>
          </a:xfrm>
          <a:prstGeom prst="rect">
            <a:avLst/>
          </a:prstGeom>
          <a:noFill/>
        </p:spPr>
        <p:txBody>
          <a:bodyPr wrap="square" rtlCol="0">
            <a:spAutoFit/>
          </a:bodyPr>
          <a:lstStyle/>
          <a:p>
            <a:r>
              <a:rPr lang="en-US" sz="1400" b="0" i="0" dirty="0">
                <a:solidFill>
                  <a:srgbClr val="222222"/>
                </a:solidFill>
                <a:effectLst/>
                <a:latin typeface="Arial" panose="020B0604020202020204" pitchFamily="34" charset="0"/>
              </a:rPr>
              <a:t>How May GIP Enhance the Therapeutic Efficacy of GLP-1?</a:t>
            </a:r>
          </a:p>
          <a:p>
            <a:r>
              <a:rPr lang="en-US" sz="1400" b="0" i="0" dirty="0" err="1">
                <a:solidFill>
                  <a:srgbClr val="222222"/>
                </a:solidFill>
                <a:effectLst/>
                <a:latin typeface="Arial" panose="020B0604020202020204" pitchFamily="34" charset="0"/>
              </a:rPr>
              <a:t>Samms</a:t>
            </a:r>
            <a:r>
              <a:rPr lang="en-US" sz="1400" b="0" i="0" dirty="0">
                <a:solidFill>
                  <a:srgbClr val="222222"/>
                </a:solidFill>
                <a:effectLst/>
                <a:latin typeface="Arial" panose="020B0604020202020204" pitchFamily="34" charset="0"/>
              </a:rPr>
              <a:t>, Ricardo J. et al.</a:t>
            </a:r>
          </a:p>
          <a:p>
            <a:r>
              <a:rPr lang="en-US" sz="1400" b="0" i="0" dirty="0">
                <a:solidFill>
                  <a:srgbClr val="222222"/>
                </a:solidFill>
                <a:effectLst/>
                <a:latin typeface="Arial" panose="020B0604020202020204" pitchFamily="34" charset="0"/>
              </a:rPr>
              <a:t>Trends in Endocrinology &amp; Metabolism, Volume 31, Issue 6, 410 - 421</a:t>
            </a:r>
          </a:p>
        </p:txBody>
      </p:sp>
      <p:pic>
        <p:nvPicPr>
          <p:cNvPr id="11" name="Imagem 10" descr="Logo novo.png">
            <a:extLst>
              <a:ext uri="{FF2B5EF4-FFF2-40B4-BE49-F238E27FC236}">
                <a16:creationId xmlns:a16="http://schemas.microsoft.com/office/drawing/2014/main" id="{F14D6323-2BBF-44C8-E8F6-4CAF262CC0BF}"/>
              </a:ext>
            </a:extLst>
          </p:cNvPr>
          <p:cNvPicPr>
            <a:picLocks noChangeAspect="1"/>
          </p:cNvPicPr>
          <p:nvPr/>
        </p:nvPicPr>
        <p:blipFill>
          <a:blip r:embed="rId4" cstate="print"/>
          <a:srcRect l="12500" t="20000" r="12500" b="20000"/>
          <a:stretch>
            <a:fillRect/>
          </a:stretch>
        </p:blipFill>
        <p:spPr>
          <a:xfrm>
            <a:off x="11477620" y="6286496"/>
            <a:ext cx="714380" cy="571504"/>
          </a:xfrm>
          <a:prstGeom prst="rect">
            <a:avLst/>
          </a:prstGeom>
        </p:spPr>
      </p:pic>
    </p:spTree>
    <p:extLst>
      <p:ext uri="{BB962C8B-B14F-4D97-AF65-F5344CB8AC3E}">
        <p14:creationId xmlns:p14="http://schemas.microsoft.com/office/powerpoint/2010/main" val="425787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echanisms by which GLP-1 agonists may exert beneficial effects on the... |  Download Scientific Diagram">
            <a:extLst>
              <a:ext uri="{FF2B5EF4-FFF2-40B4-BE49-F238E27FC236}">
                <a16:creationId xmlns:a16="http://schemas.microsoft.com/office/drawing/2014/main" id="{FB6DBC96-D227-1AF9-F4C5-0542C9B41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055" y="267404"/>
            <a:ext cx="7455889" cy="585068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71010731-D1A1-5A60-C4B2-C30FFB1D6107}"/>
              </a:ext>
            </a:extLst>
          </p:cNvPr>
          <p:cNvSpPr txBox="1"/>
          <p:nvPr/>
        </p:nvSpPr>
        <p:spPr>
          <a:xfrm>
            <a:off x="0" y="6334780"/>
            <a:ext cx="10778247" cy="523220"/>
          </a:xfrm>
          <a:prstGeom prst="rect">
            <a:avLst/>
          </a:prstGeom>
          <a:noFill/>
        </p:spPr>
        <p:txBody>
          <a:bodyPr wrap="square" rtlCol="0">
            <a:spAutoFit/>
          </a:bodyPr>
          <a:lstStyle/>
          <a:p>
            <a:r>
              <a:rPr lang="en-US" sz="1400" b="0" i="0" dirty="0">
                <a:solidFill>
                  <a:srgbClr val="222222"/>
                </a:solidFill>
                <a:effectLst/>
                <a:latin typeface="Arial" panose="020B0604020202020204" pitchFamily="34" charset="0"/>
              </a:rPr>
              <a:t>Boyle, James G., Rachel Livingstone, and John R. Petrie. </a:t>
            </a:r>
          </a:p>
          <a:p>
            <a:r>
              <a:rPr lang="en-US" sz="1400" b="0" i="0" dirty="0">
                <a:solidFill>
                  <a:srgbClr val="222222"/>
                </a:solidFill>
                <a:effectLst/>
                <a:latin typeface="Arial" panose="020B0604020202020204" pitchFamily="34" charset="0"/>
              </a:rPr>
              <a:t>"Cardiovascular benefits of GLP-1 agonists in type 2 diabetes: a comparative review." Clinical science 132.15 (2018): 1699-1709.</a:t>
            </a:r>
          </a:p>
        </p:txBody>
      </p:sp>
      <p:pic>
        <p:nvPicPr>
          <p:cNvPr id="3" name="Imagem 2" descr="Logo novo.png">
            <a:extLst>
              <a:ext uri="{FF2B5EF4-FFF2-40B4-BE49-F238E27FC236}">
                <a16:creationId xmlns:a16="http://schemas.microsoft.com/office/drawing/2014/main" id="{B007435D-EE50-4BAE-F40C-57719DE8B6DE}"/>
              </a:ext>
            </a:extLst>
          </p:cNvPr>
          <p:cNvPicPr>
            <a:picLocks noChangeAspect="1"/>
          </p:cNvPicPr>
          <p:nvPr/>
        </p:nvPicPr>
        <p:blipFill>
          <a:blip r:embed="rId4" cstate="print"/>
          <a:srcRect l="12500" t="20000" r="12500" b="20000"/>
          <a:stretch>
            <a:fillRect/>
          </a:stretch>
        </p:blipFill>
        <p:spPr>
          <a:xfrm>
            <a:off x="11477620" y="6286496"/>
            <a:ext cx="714380" cy="571504"/>
          </a:xfrm>
          <a:prstGeom prst="rect">
            <a:avLst/>
          </a:prstGeom>
        </p:spPr>
      </p:pic>
    </p:spTree>
    <p:extLst>
      <p:ext uri="{BB962C8B-B14F-4D97-AF65-F5344CB8AC3E}">
        <p14:creationId xmlns:p14="http://schemas.microsoft.com/office/powerpoint/2010/main" val="327201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BEF5560-00F6-2F57-1C95-DB1522E08835}"/>
              </a:ext>
            </a:extLst>
          </p:cNvPr>
          <p:cNvPicPr>
            <a:picLocks noChangeAspect="1"/>
          </p:cNvPicPr>
          <p:nvPr/>
        </p:nvPicPr>
        <p:blipFill>
          <a:blip r:embed="rId3"/>
          <a:stretch>
            <a:fillRect/>
          </a:stretch>
        </p:blipFill>
        <p:spPr>
          <a:xfrm>
            <a:off x="2051086" y="140910"/>
            <a:ext cx="8089828" cy="6576181"/>
          </a:xfrm>
          <a:prstGeom prst="rect">
            <a:avLst/>
          </a:prstGeom>
        </p:spPr>
      </p:pic>
      <p:sp>
        <p:nvSpPr>
          <p:cNvPr id="5" name="Retângulo 4">
            <a:extLst>
              <a:ext uri="{FF2B5EF4-FFF2-40B4-BE49-F238E27FC236}">
                <a16:creationId xmlns:a16="http://schemas.microsoft.com/office/drawing/2014/main" id="{CD904D99-905E-6C39-D269-19C6CA274929}"/>
              </a:ext>
            </a:extLst>
          </p:cNvPr>
          <p:cNvSpPr/>
          <p:nvPr/>
        </p:nvSpPr>
        <p:spPr>
          <a:xfrm>
            <a:off x="2051086" y="1322145"/>
            <a:ext cx="8089828" cy="1000709"/>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pic>
        <p:nvPicPr>
          <p:cNvPr id="6" name="Imagem 5" descr="Logo novo.png">
            <a:extLst>
              <a:ext uri="{FF2B5EF4-FFF2-40B4-BE49-F238E27FC236}">
                <a16:creationId xmlns:a16="http://schemas.microsoft.com/office/drawing/2014/main" id="{0732F3B4-80FE-727B-0024-7CF8D1B92A0F}"/>
              </a:ext>
            </a:extLst>
          </p:cNvPr>
          <p:cNvPicPr>
            <a:picLocks noChangeAspect="1"/>
          </p:cNvPicPr>
          <p:nvPr/>
        </p:nvPicPr>
        <p:blipFill>
          <a:blip r:embed="rId4" cstate="print"/>
          <a:srcRect l="12500" t="20000" r="12500" b="20000"/>
          <a:stretch>
            <a:fillRect/>
          </a:stretch>
        </p:blipFill>
        <p:spPr>
          <a:xfrm>
            <a:off x="11477620" y="6286496"/>
            <a:ext cx="714380" cy="571504"/>
          </a:xfrm>
          <a:prstGeom prst="rect">
            <a:avLst/>
          </a:prstGeom>
        </p:spPr>
      </p:pic>
    </p:spTree>
    <p:extLst>
      <p:ext uri="{BB962C8B-B14F-4D97-AF65-F5344CB8AC3E}">
        <p14:creationId xmlns:p14="http://schemas.microsoft.com/office/powerpoint/2010/main" val="3946451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D8E34443-9909-502C-FE88-85417399EC81}"/>
              </a:ext>
            </a:extLst>
          </p:cNvPr>
          <p:cNvPicPr>
            <a:picLocks noChangeAspect="1"/>
          </p:cNvPicPr>
          <p:nvPr/>
        </p:nvPicPr>
        <p:blipFill>
          <a:blip r:embed="rId3"/>
          <a:stretch>
            <a:fillRect/>
          </a:stretch>
        </p:blipFill>
        <p:spPr>
          <a:xfrm>
            <a:off x="2309284" y="132890"/>
            <a:ext cx="7573432" cy="6592220"/>
          </a:xfrm>
          <a:prstGeom prst="rect">
            <a:avLst/>
          </a:prstGeom>
        </p:spPr>
      </p:pic>
      <p:pic>
        <p:nvPicPr>
          <p:cNvPr id="2" name="Imagem 1" descr="Logo novo.png">
            <a:extLst>
              <a:ext uri="{FF2B5EF4-FFF2-40B4-BE49-F238E27FC236}">
                <a16:creationId xmlns:a16="http://schemas.microsoft.com/office/drawing/2014/main" id="{DE709889-EB1E-A7EB-5D32-26514D8C0E1F}"/>
              </a:ext>
            </a:extLst>
          </p:cNvPr>
          <p:cNvPicPr>
            <a:picLocks noChangeAspect="1"/>
          </p:cNvPicPr>
          <p:nvPr/>
        </p:nvPicPr>
        <p:blipFill>
          <a:blip r:embed="rId4" cstate="print"/>
          <a:srcRect l="12500" t="20000" r="12500" b="20000"/>
          <a:stretch>
            <a:fillRect/>
          </a:stretch>
        </p:blipFill>
        <p:spPr>
          <a:xfrm>
            <a:off x="11477620" y="6286496"/>
            <a:ext cx="714380" cy="571504"/>
          </a:xfrm>
          <a:prstGeom prst="rect">
            <a:avLst/>
          </a:prstGeom>
        </p:spPr>
      </p:pic>
    </p:spTree>
    <p:extLst>
      <p:ext uri="{BB962C8B-B14F-4D97-AF65-F5344CB8AC3E}">
        <p14:creationId xmlns:p14="http://schemas.microsoft.com/office/powerpoint/2010/main" val="3598457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C6FCA4B1-B7CC-D8B7-3128-9AB9237BEDE3}"/>
              </a:ext>
            </a:extLst>
          </p:cNvPr>
          <p:cNvPicPr>
            <a:picLocks noChangeAspect="1"/>
          </p:cNvPicPr>
          <p:nvPr/>
        </p:nvPicPr>
        <p:blipFill>
          <a:blip r:embed="rId3"/>
          <a:stretch>
            <a:fillRect/>
          </a:stretch>
        </p:blipFill>
        <p:spPr>
          <a:xfrm>
            <a:off x="1520689" y="166151"/>
            <a:ext cx="9150621" cy="6168629"/>
          </a:xfrm>
          <a:prstGeom prst="rect">
            <a:avLst/>
          </a:prstGeom>
        </p:spPr>
      </p:pic>
      <p:sp>
        <p:nvSpPr>
          <p:cNvPr id="2" name="CaixaDeTexto 1">
            <a:extLst>
              <a:ext uri="{FF2B5EF4-FFF2-40B4-BE49-F238E27FC236}">
                <a16:creationId xmlns:a16="http://schemas.microsoft.com/office/drawing/2014/main" id="{53CAF41B-2743-524C-54B2-A7A5EE4FB4F2}"/>
              </a:ext>
            </a:extLst>
          </p:cNvPr>
          <p:cNvSpPr txBox="1"/>
          <p:nvPr/>
        </p:nvSpPr>
        <p:spPr>
          <a:xfrm>
            <a:off x="0" y="6334780"/>
            <a:ext cx="10778247" cy="523220"/>
          </a:xfrm>
          <a:prstGeom prst="rect">
            <a:avLst/>
          </a:prstGeom>
          <a:noFill/>
        </p:spPr>
        <p:txBody>
          <a:bodyPr wrap="square" rtlCol="0">
            <a:spAutoFit/>
          </a:bodyPr>
          <a:lstStyle/>
          <a:p>
            <a:r>
              <a:rPr lang="en-US" sz="1400" b="0" i="0" dirty="0">
                <a:solidFill>
                  <a:srgbClr val="222222"/>
                </a:solidFill>
                <a:effectLst/>
                <a:latin typeface="Arial" panose="020B0604020202020204" pitchFamily="34" charset="0"/>
              </a:rPr>
              <a:t>Zeng, Yuan, et al. "Crosstalk between glucagon-like peptide 1 and gut microbiota in metabolic diseases." </a:t>
            </a:r>
          </a:p>
          <a:p>
            <a:r>
              <a:rPr lang="en-US" sz="1400" b="0" i="0" dirty="0" err="1">
                <a:solidFill>
                  <a:srgbClr val="222222"/>
                </a:solidFill>
                <a:effectLst/>
                <a:latin typeface="Arial" panose="020B0604020202020204" pitchFamily="34" charset="0"/>
              </a:rPr>
              <a:t>Mbio</a:t>
            </a:r>
            <a:r>
              <a:rPr lang="en-US" sz="1400" b="0" i="0" dirty="0">
                <a:solidFill>
                  <a:srgbClr val="222222"/>
                </a:solidFill>
                <a:effectLst/>
                <a:latin typeface="Arial" panose="020B0604020202020204" pitchFamily="34" charset="0"/>
              </a:rPr>
              <a:t> 15.1 (2024): e02032-23.</a:t>
            </a:r>
          </a:p>
        </p:txBody>
      </p:sp>
      <p:pic>
        <p:nvPicPr>
          <p:cNvPr id="5" name="Imagem 4" descr="Logo novo.png">
            <a:extLst>
              <a:ext uri="{FF2B5EF4-FFF2-40B4-BE49-F238E27FC236}">
                <a16:creationId xmlns:a16="http://schemas.microsoft.com/office/drawing/2014/main" id="{E60FB910-0A7F-A19B-E815-BD8DEDFF97A1}"/>
              </a:ext>
            </a:extLst>
          </p:cNvPr>
          <p:cNvPicPr>
            <a:picLocks noChangeAspect="1"/>
          </p:cNvPicPr>
          <p:nvPr/>
        </p:nvPicPr>
        <p:blipFill>
          <a:blip r:embed="rId4" cstate="print"/>
          <a:srcRect l="12500" t="20000" r="12500" b="20000"/>
          <a:stretch>
            <a:fillRect/>
          </a:stretch>
        </p:blipFill>
        <p:spPr>
          <a:xfrm>
            <a:off x="11477620" y="6286496"/>
            <a:ext cx="714380" cy="571504"/>
          </a:xfrm>
          <a:prstGeom prst="rect">
            <a:avLst/>
          </a:prstGeom>
        </p:spPr>
      </p:pic>
      <p:sp>
        <p:nvSpPr>
          <p:cNvPr id="6" name="Retângulo 5">
            <a:extLst>
              <a:ext uri="{FF2B5EF4-FFF2-40B4-BE49-F238E27FC236}">
                <a16:creationId xmlns:a16="http://schemas.microsoft.com/office/drawing/2014/main" id="{D897F09C-2B9C-F39C-3908-37017DAA3CF6}"/>
              </a:ext>
            </a:extLst>
          </p:cNvPr>
          <p:cNvSpPr/>
          <p:nvPr/>
        </p:nvSpPr>
        <p:spPr>
          <a:xfrm>
            <a:off x="2163670" y="5201587"/>
            <a:ext cx="3225453" cy="95937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7" name="Retângulo 6">
            <a:extLst>
              <a:ext uri="{FF2B5EF4-FFF2-40B4-BE49-F238E27FC236}">
                <a16:creationId xmlns:a16="http://schemas.microsoft.com/office/drawing/2014/main" id="{EEDE999A-0FFC-50FC-79AC-BFC95A80FB52}"/>
              </a:ext>
            </a:extLst>
          </p:cNvPr>
          <p:cNvSpPr/>
          <p:nvPr/>
        </p:nvSpPr>
        <p:spPr>
          <a:xfrm>
            <a:off x="7330190" y="5288499"/>
            <a:ext cx="3098127" cy="95937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280726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0B5639F4-CA64-82DE-72C4-A8D7264C818D}"/>
              </a:ext>
            </a:extLst>
          </p:cNvPr>
          <p:cNvPicPr>
            <a:picLocks noChangeAspect="1"/>
          </p:cNvPicPr>
          <p:nvPr/>
        </p:nvPicPr>
        <p:blipFill>
          <a:blip r:embed="rId3"/>
          <a:stretch>
            <a:fillRect/>
          </a:stretch>
        </p:blipFill>
        <p:spPr>
          <a:xfrm>
            <a:off x="3164909" y="0"/>
            <a:ext cx="5862181" cy="6858000"/>
          </a:xfrm>
          <a:prstGeom prst="rect">
            <a:avLst/>
          </a:prstGeom>
        </p:spPr>
      </p:pic>
    </p:spTree>
    <p:extLst>
      <p:ext uri="{BB962C8B-B14F-4D97-AF65-F5344CB8AC3E}">
        <p14:creationId xmlns:p14="http://schemas.microsoft.com/office/powerpoint/2010/main" val="3349166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BE87325-6EAD-0962-9568-821C0BB8C66A}"/>
              </a:ext>
            </a:extLst>
          </p:cNvPr>
          <p:cNvPicPr>
            <a:picLocks noChangeAspect="1"/>
          </p:cNvPicPr>
          <p:nvPr/>
        </p:nvPicPr>
        <p:blipFill>
          <a:blip r:embed="rId3"/>
          <a:stretch>
            <a:fillRect/>
          </a:stretch>
        </p:blipFill>
        <p:spPr>
          <a:xfrm>
            <a:off x="3269673" y="0"/>
            <a:ext cx="5652654" cy="6858000"/>
          </a:xfrm>
          <a:prstGeom prst="rect">
            <a:avLst/>
          </a:prstGeom>
        </p:spPr>
      </p:pic>
    </p:spTree>
    <p:extLst>
      <p:ext uri="{BB962C8B-B14F-4D97-AF65-F5344CB8AC3E}">
        <p14:creationId xmlns:p14="http://schemas.microsoft.com/office/powerpoint/2010/main" val="2659698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4F82CC7-AF90-E54B-BA29-9ECF1F979F70}"/>
              </a:ext>
            </a:extLst>
          </p:cNvPr>
          <p:cNvPicPr>
            <a:picLocks noChangeAspect="1"/>
          </p:cNvPicPr>
          <p:nvPr/>
        </p:nvPicPr>
        <p:blipFill>
          <a:blip r:embed="rId3"/>
          <a:stretch>
            <a:fillRect/>
          </a:stretch>
        </p:blipFill>
        <p:spPr>
          <a:xfrm>
            <a:off x="2871556" y="154564"/>
            <a:ext cx="6448889" cy="6548873"/>
          </a:xfrm>
          <a:prstGeom prst="rect">
            <a:avLst/>
          </a:prstGeom>
        </p:spPr>
      </p:pic>
      <p:pic>
        <p:nvPicPr>
          <p:cNvPr id="5" name="Imagem 4" descr="Logo novo.png">
            <a:extLst>
              <a:ext uri="{FF2B5EF4-FFF2-40B4-BE49-F238E27FC236}">
                <a16:creationId xmlns:a16="http://schemas.microsoft.com/office/drawing/2014/main" id="{4B370314-89EB-1723-A2EC-E3908CAA0D26}"/>
              </a:ext>
            </a:extLst>
          </p:cNvPr>
          <p:cNvPicPr>
            <a:picLocks noChangeAspect="1"/>
          </p:cNvPicPr>
          <p:nvPr/>
        </p:nvPicPr>
        <p:blipFill>
          <a:blip r:embed="rId4" cstate="print"/>
          <a:srcRect l="12500" t="20000" r="12500" b="20000"/>
          <a:stretch>
            <a:fillRect/>
          </a:stretch>
        </p:blipFill>
        <p:spPr>
          <a:xfrm>
            <a:off x="11477620" y="6286496"/>
            <a:ext cx="714380" cy="571504"/>
          </a:xfrm>
          <a:prstGeom prst="rect">
            <a:avLst/>
          </a:prstGeom>
        </p:spPr>
      </p:pic>
    </p:spTree>
    <p:extLst>
      <p:ext uri="{BB962C8B-B14F-4D97-AF65-F5344CB8AC3E}">
        <p14:creationId xmlns:p14="http://schemas.microsoft.com/office/powerpoint/2010/main" val="2942888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8FA8B50-72CE-1E2F-1799-69078AA5C320}"/>
              </a:ext>
            </a:extLst>
          </p:cNvPr>
          <p:cNvSpPr>
            <a:spLocks noGrp="1"/>
          </p:cNvSpPr>
          <p:nvPr>
            <p:ph type="title"/>
          </p:nvPr>
        </p:nvSpPr>
        <p:spPr/>
        <p:txBody>
          <a:bodyPr>
            <a:normAutofit/>
          </a:bodyPr>
          <a:lstStyle/>
          <a:p>
            <a:r>
              <a:rPr lang="en-US" sz="4000" dirty="0"/>
              <a:t>OBESIDADE</a:t>
            </a:r>
            <a:endParaRPr lang="pt-BR" sz="4000" dirty="0"/>
          </a:p>
        </p:txBody>
      </p:sp>
      <p:graphicFrame>
        <p:nvGraphicFramePr>
          <p:cNvPr id="5" name="Espaço Reservado para Conteúdo 4">
            <a:extLst>
              <a:ext uri="{FF2B5EF4-FFF2-40B4-BE49-F238E27FC236}">
                <a16:creationId xmlns:a16="http://schemas.microsoft.com/office/drawing/2014/main" id="{F8286167-6F98-6430-CE77-87012599F891}"/>
              </a:ext>
            </a:extLst>
          </p:cNvPr>
          <p:cNvGraphicFramePr>
            <a:graphicFrameLocks noGrp="1"/>
          </p:cNvGraphicFramePr>
          <p:nvPr>
            <p:ph idx="1"/>
            <p:extLst>
              <p:ext uri="{D42A27DB-BD31-4B8C-83A1-F6EECF244321}">
                <p14:modId xmlns:p14="http://schemas.microsoft.com/office/powerpoint/2010/main" val="19084734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m 2" descr="Logo novo.png">
            <a:extLst>
              <a:ext uri="{FF2B5EF4-FFF2-40B4-BE49-F238E27FC236}">
                <a16:creationId xmlns:a16="http://schemas.microsoft.com/office/drawing/2014/main" id="{603EFB4C-47DD-A3A9-A2AE-C25ACD16B619}"/>
              </a:ext>
            </a:extLst>
          </p:cNvPr>
          <p:cNvPicPr>
            <a:picLocks noChangeAspect="1"/>
          </p:cNvPicPr>
          <p:nvPr/>
        </p:nvPicPr>
        <p:blipFill>
          <a:blip r:embed="rId8" cstate="print"/>
          <a:srcRect l="12500" t="20000" r="12500" b="20000"/>
          <a:stretch>
            <a:fillRect/>
          </a:stretch>
        </p:blipFill>
        <p:spPr>
          <a:xfrm>
            <a:off x="11477620" y="6286496"/>
            <a:ext cx="714380" cy="571504"/>
          </a:xfrm>
          <a:prstGeom prst="rect">
            <a:avLst/>
          </a:prstGeom>
        </p:spPr>
      </p:pic>
    </p:spTree>
    <p:extLst>
      <p:ext uri="{BB962C8B-B14F-4D97-AF65-F5344CB8AC3E}">
        <p14:creationId xmlns:p14="http://schemas.microsoft.com/office/powerpoint/2010/main" val="2821195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8FA8B50-72CE-1E2F-1799-69078AA5C320}"/>
              </a:ext>
            </a:extLst>
          </p:cNvPr>
          <p:cNvSpPr>
            <a:spLocks noGrp="1"/>
          </p:cNvSpPr>
          <p:nvPr>
            <p:ph type="title"/>
          </p:nvPr>
        </p:nvSpPr>
        <p:spPr/>
        <p:txBody>
          <a:bodyPr>
            <a:normAutofit/>
          </a:bodyPr>
          <a:lstStyle/>
          <a:p>
            <a:r>
              <a:rPr lang="en-US" sz="3200" dirty="0"/>
              <a:t>BEYOND APPETITE REGULATION</a:t>
            </a:r>
            <a:endParaRPr lang="pt-BR" sz="3200" dirty="0"/>
          </a:p>
        </p:txBody>
      </p:sp>
      <p:sp>
        <p:nvSpPr>
          <p:cNvPr id="7" name="Espaço Reservado para Conteúdo 6">
            <a:extLst>
              <a:ext uri="{FF2B5EF4-FFF2-40B4-BE49-F238E27FC236}">
                <a16:creationId xmlns:a16="http://schemas.microsoft.com/office/drawing/2014/main" id="{C8D37E87-B9A4-A8A5-F118-DDB3192E2E57}"/>
              </a:ext>
            </a:extLst>
          </p:cNvPr>
          <p:cNvSpPr>
            <a:spLocks noGrp="1"/>
          </p:cNvSpPr>
          <p:nvPr>
            <p:ph idx="1"/>
          </p:nvPr>
        </p:nvSpPr>
        <p:spPr>
          <a:xfrm>
            <a:off x="838199" y="1825625"/>
            <a:ext cx="10778247" cy="4351338"/>
          </a:xfrm>
        </p:spPr>
        <p:txBody>
          <a:bodyPr/>
          <a:lstStyle/>
          <a:p>
            <a:r>
              <a:rPr lang="pt-BR" dirty="0"/>
              <a:t>Aumento do gasto energético</a:t>
            </a:r>
          </a:p>
          <a:p>
            <a:r>
              <a:rPr lang="pt-BR" dirty="0"/>
              <a:t>Oxidação de gordura</a:t>
            </a:r>
          </a:p>
          <a:p>
            <a:r>
              <a:rPr lang="pt-BR" dirty="0"/>
              <a:t>Preservação da massa magra</a:t>
            </a:r>
          </a:p>
          <a:p>
            <a:r>
              <a:rPr lang="pt-BR" dirty="0"/>
              <a:t>Regulação do apetite</a:t>
            </a:r>
          </a:p>
          <a:p>
            <a:r>
              <a:rPr lang="pt-BR" dirty="0"/>
              <a:t>Intervenções comportamentais</a:t>
            </a:r>
          </a:p>
          <a:p>
            <a:r>
              <a:rPr lang="pt-BR" dirty="0"/>
              <a:t>Abordagem combinada – estilo de vida (MEV) e suporte profissional</a:t>
            </a:r>
          </a:p>
          <a:p>
            <a:r>
              <a:rPr lang="pt-BR" dirty="0"/>
              <a:t>Personalizar o tratamento para cada paciente (idade, nível de atividade física, estado de saúde, objetivos)</a:t>
            </a:r>
          </a:p>
        </p:txBody>
      </p:sp>
      <p:sp>
        <p:nvSpPr>
          <p:cNvPr id="3" name="CaixaDeTexto 2">
            <a:extLst>
              <a:ext uri="{FF2B5EF4-FFF2-40B4-BE49-F238E27FC236}">
                <a16:creationId xmlns:a16="http://schemas.microsoft.com/office/drawing/2014/main" id="{52130F24-877B-1740-60B3-B34144F6EB17}"/>
              </a:ext>
            </a:extLst>
          </p:cNvPr>
          <p:cNvSpPr txBox="1"/>
          <p:nvPr/>
        </p:nvSpPr>
        <p:spPr>
          <a:xfrm>
            <a:off x="0" y="6119336"/>
            <a:ext cx="10778247" cy="738664"/>
          </a:xfrm>
          <a:prstGeom prst="rect">
            <a:avLst/>
          </a:prstGeom>
          <a:noFill/>
        </p:spPr>
        <p:txBody>
          <a:bodyPr wrap="square" rtlCol="0">
            <a:spAutoFit/>
          </a:bodyPr>
          <a:lstStyle/>
          <a:p>
            <a:r>
              <a:rPr lang="en-US" sz="1400" b="0" i="0" dirty="0" err="1">
                <a:solidFill>
                  <a:srgbClr val="222222"/>
                </a:solidFill>
                <a:effectLst/>
                <a:latin typeface="Arial" panose="020B0604020202020204" pitchFamily="34" charset="0"/>
              </a:rPr>
              <a:t>Christoffersen</a:t>
            </a:r>
            <a:r>
              <a:rPr lang="en-US" sz="1400" b="0" i="0" dirty="0">
                <a:solidFill>
                  <a:srgbClr val="222222"/>
                </a:solidFill>
                <a:effectLst/>
                <a:latin typeface="Arial" panose="020B0604020202020204" pitchFamily="34" charset="0"/>
              </a:rPr>
              <a:t>, Berit </a:t>
            </a:r>
            <a:r>
              <a:rPr lang="en-US" sz="1400" b="0" i="0" dirty="0" err="1">
                <a:solidFill>
                  <a:srgbClr val="222222"/>
                </a:solidFill>
                <a:effectLst/>
                <a:latin typeface="Arial" panose="020B0604020202020204" pitchFamily="34" charset="0"/>
              </a:rPr>
              <a:t>Østergaard</a:t>
            </a:r>
            <a:r>
              <a:rPr lang="en-US" sz="1400" b="0" i="0" dirty="0">
                <a:solidFill>
                  <a:srgbClr val="222222"/>
                </a:solidFill>
                <a:effectLst/>
                <a:latin typeface="Arial" panose="020B0604020202020204" pitchFamily="34" charset="0"/>
              </a:rPr>
              <a:t>, et al. </a:t>
            </a:r>
          </a:p>
          <a:p>
            <a:r>
              <a:rPr lang="en-US" sz="1400" b="0" i="0" dirty="0">
                <a:solidFill>
                  <a:srgbClr val="222222"/>
                </a:solidFill>
                <a:effectLst/>
                <a:latin typeface="Arial" panose="020B0604020202020204" pitchFamily="34" charset="0"/>
              </a:rPr>
              <a:t>"Beyond appetite regulation: Targeting energy expenditure, fat oxidation, and lean mass preservation for sustainable weight loss." Obesity 30.4 (2022): 841-857.</a:t>
            </a:r>
          </a:p>
        </p:txBody>
      </p:sp>
      <p:pic>
        <p:nvPicPr>
          <p:cNvPr id="5" name="Imagem 4" descr="Logo novo.png">
            <a:extLst>
              <a:ext uri="{FF2B5EF4-FFF2-40B4-BE49-F238E27FC236}">
                <a16:creationId xmlns:a16="http://schemas.microsoft.com/office/drawing/2014/main" id="{A0A4B91E-843D-47F2-BBE3-50CC8DC3F51D}"/>
              </a:ext>
            </a:extLst>
          </p:cNvPr>
          <p:cNvPicPr>
            <a:picLocks noChangeAspect="1"/>
          </p:cNvPicPr>
          <p:nvPr/>
        </p:nvPicPr>
        <p:blipFill>
          <a:blip r:embed="rId3" cstate="print"/>
          <a:srcRect l="12500" t="20000" r="12500" b="20000"/>
          <a:stretch>
            <a:fillRect/>
          </a:stretch>
        </p:blipFill>
        <p:spPr>
          <a:xfrm>
            <a:off x="11477620" y="6286496"/>
            <a:ext cx="714380" cy="571504"/>
          </a:xfrm>
          <a:prstGeom prst="rect">
            <a:avLst/>
          </a:prstGeom>
        </p:spPr>
      </p:pic>
    </p:spTree>
    <p:extLst>
      <p:ext uri="{BB962C8B-B14F-4D97-AF65-F5344CB8AC3E}">
        <p14:creationId xmlns:p14="http://schemas.microsoft.com/office/powerpoint/2010/main" val="18617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7A62B-714A-D838-B903-CD69825B38A1}"/>
              </a:ext>
            </a:extLst>
          </p:cNvPr>
          <p:cNvSpPr txBox="1">
            <a:spLocks/>
          </p:cNvSpPr>
          <p:nvPr/>
        </p:nvSpPr>
        <p:spPr>
          <a:xfrm>
            <a:off x="2496127" y="2546645"/>
            <a:ext cx="7199746" cy="176471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4000" dirty="0"/>
              <a:t>Obesity is a chronic disease. </a:t>
            </a:r>
            <a:br>
              <a:rPr lang="en-CA" sz="4000" dirty="0"/>
            </a:br>
            <a:r>
              <a:rPr lang="en-CA" sz="4000" b="1" dirty="0"/>
              <a:t>Are you treating it as one?</a:t>
            </a:r>
            <a:endParaRPr lang="en-US" sz="4000" b="1" baseline="30000" dirty="0"/>
          </a:p>
        </p:txBody>
      </p:sp>
      <p:pic>
        <p:nvPicPr>
          <p:cNvPr id="4" name="Imagem 3" descr="Logo novo.png">
            <a:extLst>
              <a:ext uri="{FF2B5EF4-FFF2-40B4-BE49-F238E27FC236}">
                <a16:creationId xmlns:a16="http://schemas.microsoft.com/office/drawing/2014/main" id="{1176E9B5-EB16-0C55-BF28-E5C724B28484}"/>
              </a:ext>
            </a:extLst>
          </p:cNvPr>
          <p:cNvPicPr>
            <a:picLocks noChangeAspect="1"/>
          </p:cNvPicPr>
          <p:nvPr/>
        </p:nvPicPr>
        <p:blipFill>
          <a:blip r:embed="rId3" cstate="print"/>
          <a:srcRect l="12500" t="20000" r="12500" b="20000"/>
          <a:stretch>
            <a:fillRect/>
          </a:stretch>
        </p:blipFill>
        <p:spPr>
          <a:xfrm>
            <a:off x="11477620" y="6286496"/>
            <a:ext cx="714380" cy="571504"/>
          </a:xfrm>
          <a:prstGeom prst="rect">
            <a:avLst/>
          </a:prstGeom>
        </p:spPr>
      </p:pic>
    </p:spTree>
    <p:extLst>
      <p:ext uri="{BB962C8B-B14F-4D97-AF65-F5344CB8AC3E}">
        <p14:creationId xmlns:p14="http://schemas.microsoft.com/office/powerpoint/2010/main" val="3820664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7A62B-714A-D838-B903-CD69825B38A1}"/>
              </a:ext>
            </a:extLst>
          </p:cNvPr>
          <p:cNvSpPr txBox="1">
            <a:spLocks/>
          </p:cNvSpPr>
          <p:nvPr/>
        </p:nvSpPr>
        <p:spPr>
          <a:xfrm>
            <a:off x="2225964" y="2663973"/>
            <a:ext cx="7740073" cy="1530055"/>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Each person’s weight management experience is </a:t>
            </a:r>
            <a:r>
              <a:rPr lang="en-US" sz="4000" b="1" dirty="0"/>
              <a:t>unique.</a:t>
            </a:r>
          </a:p>
        </p:txBody>
      </p:sp>
      <p:pic>
        <p:nvPicPr>
          <p:cNvPr id="4" name="Imagem 3" descr="Logo novo.png">
            <a:extLst>
              <a:ext uri="{FF2B5EF4-FFF2-40B4-BE49-F238E27FC236}">
                <a16:creationId xmlns:a16="http://schemas.microsoft.com/office/drawing/2014/main" id="{CD907E83-732B-67E8-F423-78840A2DCF27}"/>
              </a:ext>
            </a:extLst>
          </p:cNvPr>
          <p:cNvPicPr>
            <a:picLocks noChangeAspect="1"/>
          </p:cNvPicPr>
          <p:nvPr/>
        </p:nvPicPr>
        <p:blipFill>
          <a:blip r:embed="rId3" cstate="print"/>
          <a:srcRect l="12500" t="20000" r="12500" b="20000"/>
          <a:stretch>
            <a:fillRect/>
          </a:stretch>
        </p:blipFill>
        <p:spPr>
          <a:xfrm>
            <a:off x="11477620" y="6286496"/>
            <a:ext cx="714380" cy="571504"/>
          </a:xfrm>
          <a:prstGeom prst="rect">
            <a:avLst/>
          </a:prstGeom>
        </p:spPr>
      </p:pic>
    </p:spTree>
    <p:extLst>
      <p:ext uri="{BB962C8B-B14F-4D97-AF65-F5344CB8AC3E}">
        <p14:creationId xmlns:p14="http://schemas.microsoft.com/office/powerpoint/2010/main" val="779150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2323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74127CA4-3805-721E-8FAC-6A4EC6C2D5A5}"/>
              </a:ext>
            </a:extLst>
          </p:cNvPr>
          <p:cNvPicPr>
            <a:picLocks noChangeAspect="1"/>
          </p:cNvPicPr>
          <p:nvPr/>
        </p:nvPicPr>
        <p:blipFill>
          <a:blip r:embed="rId3"/>
          <a:stretch>
            <a:fillRect/>
          </a:stretch>
        </p:blipFill>
        <p:spPr>
          <a:xfrm>
            <a:off x="3362448" y="0"/>
            <a:ext cx="5467104" cy="6858000"/>
          </a:xfrm>
          <a:prstGeom prst="rect">
            <a:avLst/>
          </a:prstGeom>
        </p:spPr>
      </p:pic>
    </p:spTree>
    <p:extLst>
      <p:ext uri="{BB962C8B-B14F-4D97-AF65-F5344CB8AC3E}">
        <p14:creationId xmlns:p14="http://schemas.microsoft.com/office/powerpoint/2010/main" val="2031029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4C0B53E-9D56-55E9-DA3B-959EA3802F61}"/>
              </a:ext>
            </a:extLst>
          </p:cNvPr>
          <p:cNvPicPr>
            <a:picLocks noChangeAspect="1"/>
          </p:cNvPicPr>
          <p:nvPr/>
        </p:nvPicPr>
        <p:blipFill>
          <a:blip r:embed="rId3"/>
          <a:stretch>
            <a:fillRect/>
          </a:stretch>
        </p:blipFill>
        <p:spPr>
          <a:xfrm>
            <a:off x="3352800" y="0"/>
            <a:ext cx="5486400" cy="6858000"/>
          </a:xfrm>
          <a:prstGeom prst="rect">
            <a:avLst/>
          </a:prstGeom>
        </p:spPr>
      </p:pic>
    </p:spTree>
    <p:extLst>
      <p:ext uri="{BB962C8B-B14F-4D97-AF65-F5344CB8AC3E}">
        <p14:creationId xmlns:p14="http://schemas.microsoft.com/office/powerpoint/2010/main" val="412319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mplified summary of the biological actions of GIP and GLP-1 as pharmacological targets in obesity and NAFLD. In the liver, GIP and GLP-1 have indirect effects that may be generated by changes in plasma insulin and glucagon concentrations (depicted by the image of the pancreas) and neural regulation signals (depicted by the image of the brain). Solid lines, direct effects; dashed lines, indirect effects. TG, triglycerides. This figure is available as part of a downloadable slideset">
            <a:extLst>
              <a:ext uri="{FF2B5EF4-FFF2-40B4-BE49-F238E27FC236}">
                <a16:creationId xmlns:a16="http://schemas.microsoft.com/office/drawing/2014/main" id="{09897C98-9FC8-19F4-6786-D845F6A44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001" y="425450"/>
            <a:ext cx="6579999" cy="600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580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A7D941B-12F3-83A6-3703-15FCCFBF6721}"/>
              </a:ext>
            </a:extLst>
          </p:cNvPr>
          <p:cNvPicPr>
            <a:picLocks noChangeAspect="1"/>
          </p:cNvPicPr>
          <p:nvPr/>
        </p:nvPicPr>
        <p:blipFill>
          <a:blip r:embed="rId3"/>
          <a:stretch>
            <a:fillRect/>
          </a:stretch>
        </p:blipFill>
        <p:spPr>
          <a:xfrm>
            <a:off x="3947504" y="0"/>
            <a:ext cx="4296992" cy="6858000"/>
          </a:xfrm>
          <a:prstGeom prst="rect">
            <a:avLst/>
          </a:prstGeom>
        </p:spPr>
      </p:pic>
    </p:spTree>
    <p:extLst>
      <p:ext uri="{BB962C8B-B14F-4D97-AF65-F5344CB8AC3E}">
        <p14:creationId xmlns:p14="http://schemas.microsoft.com/office/powerpoint/2010/main" val="4213308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ld Obesity Atlas 2024 | World Obesity Federation">
            <a:extLst>
              <a:ext uri="{FF2B5EF4-FFF2-40B4-BE49-F238E27FC236}">
                <a16:creationId xmlns:a16="http://schemas.microsoft.com/office/drawing/2014/main" id="{93E808BF-5CE0-C4EF-2E77-641BAD6C7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8625"/>
            <a:ext cx="11430000"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831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orld Obesity Day: Let's talk about obesity and our world - LongITools  LongITools">
            <a:extLst>
              <a:ext uri="{FF2B5EF4-FFF2-40B4-BE49-F238E27FC236}">
                <a16:creationId xmlns:a16="http://schemas.microsoft.com/office/drawing/2014/main" id="{329DC3C5-869A-4B98-31B6-49F5BD978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76275"/>
            <a:ext cx="9753600" cy="550545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descr="Logo novo.png">
            <a:extLst>
              <a:ext uri="{FF2B5EF4-FFF2-40B4-BE49-F238E27FC236}">
                <a16:creationId xmlns:a16="http://schemas.microsoft.com/office/drawing/2014/main" id="{4E5571EB-5511-D2A1-A810-46AF108582BC}"/>
              </a:ext>
            </a:extLst>
          </p:cNvPr>
          <p:cNvPicPr>
            <a:picLocks noChangeAspect="1"/>
          </p:cNvPicPr>
          <p:nvPr/>
        </p:nvPicPr>
        <p:blipFill>
          <a:blip r:embed="rId4" cstate="print"/>
          <a:srcRect l="12500" t="20000" r="12500" b="20000"/>
          <a:stretch>
            <a:fillRect/>
          </a:stretch>
        </p:blipFill>
        <p:spPr>
          <a:xfrm>
            <a:off x="11477620" y="6286496"/>
            <a:ext cx="714380" cy="571504"/>
          </a:xfrm>
          <a:prstGeom prst="rect">
            <a:avLst/>
          </a:prstGeom>
        </p:spPr>
      </p:pic>
    </p:spTree>
    <p:extLst>
      <p:ext uri="{BB962C8B-B14F-4D97-AF65-F5344CB8AC3E}">
        <p14:creationId xmlns:p14="http://schemas.microsoft.com/office/powerpoint/2010/main" val="3493059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Logo novo.png">
            <a:extLst>
              <a:ext uri="{FF2B5EF4-FFF2-40B4-BE49-F238E27FC236}">
                <a16:creationId xmlns:a16="http://schemas.microsoft.com/office/drawing/2014/main" id="{4E5571EB-5511-D2A1-A810-46AF108582BC}"/>
              </a:ext>
            </a:extLst>
          </p:cNvPr>
          <p:cNvPicPr>
            <a:picLocks noChangeAspect="1"/>
          </p:cNvPicPr>
          <p:nvPr/>
        </p:nvPicPr>
        <p:blipFill>
          <a:blip r:embed="rId3" cstate="print"/>
          <a:srcRect l="12500" t="20000" r="12500" b="20000"/>
          <a:stretch>
            <a:fillRect/>
          </a:stretch>
        </p:blipFill>
        <p:spPr>
          <a:xfrm>
            <a:off x="11477620" y="6286496"/>
            <a:ext cx="714380" cy="571504"/>
          </a:xfrm>
          <a:prstGeom prst="rect">
            <a:avLst/>
          </a:prstGeom>
        </p:spPr>
      </p:pic>
      <p:pic>
        <p:nvPicPr>
          <p:cNvPr id="3" name="Picture 2">
            <a:extLst>
              <a:ext uri="{FF2B5EF4-FFF2-40B4-BE49-F238E27FC236}">
                <a16:creationId xmlns:a16="http://schemas.microsoft.com/office/drawing/2014/main" id="{6D7F8B05-AEF5-3B56-003B-FFAC65E582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371"/>
          <a:stretch/>
        </p:blipFill>
        <p:spPr bwMode="auto">
          <a:xfrm>
            <a:off x="1682464" y="1362808"/>
            <a:ext cx="8827072" cy="4132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603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dvances in managing obesity | Nature Reviews Endocrinology">
            <a:extLst>
              <a:ext uri="{FF2B5EF4-FFF2-40B4-BE49-F238E27FC236}">
                <a16:creationId xmlns:a16="http://schemas.microsoft.com/office/drawing/2014/main" id="{11C75B51-4C05-8510-ACFE-292EFEFE31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894" y="813999"/>
            <a:ext cx="7542213" cy="5230002"/>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a:extLst>
              <a:ext uri="{FF2B5EF4-FFF2-40B4-BE49-F238E27FC236}">
                <a16:creationId xmlns:a16="http://schemas.microsoft.com/office/drawing/2014/main" id="{841CAF4E-8F5C-F124-618D-3DB779BA7650}"/>
              </a:ext>
            </a:extLst>
          </p:cNvPr>
          <p:cNvSpPr/>
          <p:nvPr/>
        </p:nvSpPr>
        <p:spPr>
          <a:xfrm>
            <a:off x="6505730" y="704538"/>
            <a:ext cx="2383437" cy="719528"/>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pic>
        <p:nvPicPr>
          <p:cNvPr id="3" name="Imagem 2" descr="Logo novo.png">
            <a:extLst>
              <a:ext uri="{FF2B5EF4-FFF2-40B4-BE49-F238E27FC236}">
                <a16:creationId xmlns:a16="http://schemas.microsoft.com/office/drawing/2014/main" id="{6244B860-8DA4-286A-750A-8D174E3CB28A}"/>
              </a:ext>
            </a:extLst>
          </p:cNvPr>
          <p:cNvPicPr>
            <a:picLocks noChangeAspect="1"/>
          </p:cNvPicPr>
          <p:nvPr/>
        </p:nvPicPr>
        <p:blipFill>
          <a:blip r:embed="rId4" cstate="print"/>
          <a:srcRect l="12500" t="20000" r="12500" b="20000"/>
          <a:stretch>
            <a:fillRect/>
          </a:stretch>
        </p:blipFill>
        <p:spPr>
          <a:xfrm>
            <a:off x="11477620" y="6286496"/>
            <a:ext cx="714380" cy="571504"/>
          </a:xfrm>
          <a:prstGeom prst="rect">
            <a:avLst/>
          </a:prstGeom>
        </p:spPr>
      </p:pic>
    </p:spTree>
    <p:extLst>
      <p:ext uri="{BB962C8B-B14F-4D97-AF65-F5344CB8AC3E}">
        <p14:creationId xmlns:p14="http://schemas.microsoft.com/office/powerpoint/2010/main" val="207555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4A4D2CD5-9A4B-8A0C-01DC-DBF67952BB03}"/>
              </a:ext>
            </a:extLst>
          </p:cNvPr>
          <p:cNvPicPr>
            <a:picLocks noChangeAspect="1"/>
          </p:cNvPicPr>
          <p:nvPr/>
        </p:nvPicPr>
        <p:blipFill>
          <a:blip r:embed="rId3"/>
          <a:stretch>
            <a:fillRect/>
          </a:stretch>
        </p:blipFill>
        <p:spPr>
          <a:xfrm>
            <a:off x="2328337" y="237680"/>
            <a:ext cx="7535327" cy="6382641"/>
          </a:xfrm>
          <a:prstGeom prst="rect">
            <a:avLst/>
          </a:prstGeom>
        </p:spPr>
      </p:pic>
      <p:sp>
        <p:nvSpPr>
          <p:cNvPr id="10" name="Retângulo 9">
            <a:extLst>
              <a:ext uri="{FF2B5EF4-FFF2-40B4-BE49-F238E27FC236}">
                <a16:creationId xmlns:a16="http://schemas.microsoft.com/office/drawing/2014/main" id="{660A3F1A-E5F2-410C-2A9A-9F370AD5D848}"/>
              </a:ext>
            </a:extLst>
          </p:cNvPr>
          <p:cNvSpPr/>
          <p:nvPr/>
        </p:nvSpPr>
        <p:spPr>
          <a:xfrm>
            <a:off x="3873500" y="2057400"/>
            <a:ext cx="4622800" cy="3429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pic>
        <p:nvPicPr>
          <p:cNvPr id="11" name="Imagem 10" descr="Logo novo.png">
            <a:extLst>
              <a:ext uri="{FF2B5EF4-FFF2-40B4-BE49-F238E27FC236}">
                <a16:creationId xmlns:a16="http://schemas.microsoft.com/office/drawing/2014/main" id="{B2A047F5-35A6-ECA0-079C-15F7717C15E5}"/>
              </a:ext>
            </a:extLst>
          </p:cNvPr>
          <p:cNvPicPr>
            <a:picLocks noChangeAspect="1"/>
          </p:cNvPicPr>
          <p:nvPr/>
        </p:nvPicPr>
        <p:blipFill>
          <a:blip r:embed="rId4" cstate="print"/>
          <a:srcRect l="12500" t="20000" r="12500" b="20000"/>
          <a:stretch>
            <a:fillRect/>
          </a:stretch>
        </p:blipFill>
        <p:spPr>
          <a:xfrm>
            <a:off x="11477620" y="6286496"/>
            <a:ext cx="714380" cy="571504"/>
          </a:xfrm>
          <a:prstGeom prst="rect">
            <a:avLst/>
          </a:prstGeom>
        </p:spPr>
      </p:pic>
    </p:spTree>
    <p:extLst>
      <p:ext uri="{BB962C8B-B14F-4D97-AF65-F5344CB8AC3E}">
        <p14:creationId xmlns:p14="http://schemas.microsoft.com/office/powerpoint/2010/main" val="3411528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8FA8B50-72CE-1E2F-1799-69078AA5C320}"/>
              </a:ext>
            </a:extLst>
          </p:cNvPr>
          <p:cNvSpPr>
            <a:spLocks noGrp="1"/>
          </p:cNvSpPr>
          <p:nvPr>
            <p:ph type="title"/>
          </p:nvPr>
        </p:nvSpPr>
        <p:spPr/>
        <p:txBody>
          <a:bodyPr>
            <a:normAutofit/>
          </a:bodyPr>
          <a:lstStyle/>
          <a:p>
            <a:r>
              <a:rPr lang="en-US" sz="3200" dirty="0"/>
              <a:t>ABCDEFS FOCUSED ON OBESITY NUTROLOGY CARE</a:t>
            </a:r>
            <a:endParaRPr lang="pt-BR" sz="3200" dirty="0"/>
          </a:p>
        </p:txBody>
      </p:sp>
      <p:sp>
        <p:nvSpPr>
          <p:cNvPr id="7" name="Espaço Reservado para Conteúdo 6">
            <a:extLst>
              <a:ext uri="{FF2B5EF4-FFF2-40B4-BE49-F238E27FC236}">
                <a16:creationId xmlns:a16="http://schemas.microsoft.com/office/drawing/2014/main" id="{C8D37E87-B9A4-A8A5-F118-DDB3192E2E57}"/>
              </a:ext>
            </a:extLst>
          </p:cNvPr>
          <p:cNvSpPr>
            <a:spLocks noGrp="1"/>
          </p:cNvSpPr>
          <p:nvPr>
            <p:ph idx="1"/>
          </p:nvPr>
        </p:nvSpPr>
        <p:spPr/>
        <p:txBody>
          <a:bodyPr/>
          <a:lstStyle/>
          <a:p>
            <a:r>
              <a:rPr lang="pt-BR" b="1" dirty="0"/>
              <a:t>A:</a:t>
            </a:r>
            <a:r>
              <a:rPr lang="pt-BR" dirty="0"/>
              <a:t> </a:t>
            </a:r>
            <a:r>
              <a:rPr lang="pt-BR" dirty="0" err="1"/>
              <a:t>Alimentation</a:t>
            </a:r>
            <a:endParaRPr lang="pt-BR" dirty="0"/>
          </a:p>
          <a:p>
            <a:r>
              <a:rPr lang="pt-BR" b="1" dirty="0"/>
              <a:t>B:</a:t>
            </a:r>
            <a:r>
              <a:rPr lang="pt-BR" dirty="0"/>
              <a:t> Body</a:t>
            </a:r>
          </a:p>
          <a:p>
            <a:r>
              <a:rPr lang="pt-BR" b="1" dirty="0"/>
              <a:t>C:</a:t>
            </a:r>
            <a:r>
              <a:rPr lang="pt-BR" dirty="0"/>
              <a:t> </a:t>
            </a:r>
            <a:r>
              <a:rPr lang="pt-BR" dirty="0" err="1"/>
              <a:t>Chemistry</a:t>
            </a:r>
            <a:endParaRPr lang="pt-BR" dirty="0"/>
          </a:p>
          <a:p>
            <a:r>
              <a:rPr lang="pt-BR" b="1" dirty="0"/>
              <a:t>D:</a:t>
            </a:r>
            <a:r>
              <a:rPr lang="pt-BR" dirty="0"/>
              <a:t> </a:t>
            </a:r>
            <a:r>
              <a:rPr lang="pt-BR" dirty="0" err="1"/>
              <a:t>Drugs</a:t>
            </a:r>
            <a:endParaRPr lang="pt-BR" dirty="0"/>
          </a:p>
          <a:p>
            <a:r>
              <a:rPr lang="pt-BR" b="1" dirty="0"/>
              <a:t>E:</a:t>
            </a:r>
            <a:r>
              <a:rPr lang="pt-BR" dirty="0"/>
              <a:t> </a:t>
            </a:r>
            <a:r>
              <a:rPr lang="pt-BR" dirty="0" err="1"/>
              <a:t>Exercise</a:t>
            </a:r>
            <a:endParaRPr lang="pt-BR" dirty="0"/>
          </a:p>
          <a:p>
            <a:r>
              <a:rPr lang="pt-BR" b="1" dirty="0"/>
              <a:t>F:</a:t>
            </a:r>
            <a:r>
              <a:rPr lang="pt-BR" dirty="0"/>
              <a:t> Feelings</a:t>
            </a:r>
          </a:p>
          <a:p>
            <a:r>
              <a:rPr lang="pt-BR" b="1" dirty="0"/>
              <a:t>S:</a:t>
            </a:r>
            <a:r>
              <a:rPr lang="pt-BR" dirty="0"/>
              <a:t> </a:t>
            </a:r>
            <a:r>
              <a:rPr lang="pt-BR" dirty="0" err="1"/>
              <a:t>Sleep</a:t>
            </a:r>
            <a:endParaRPr lang="pt-BR" dirty="0"/>
          </a:p>
        </p:txBody>
      </p:sp>
      <p:sp>
        <p:nvSpPr>
          <p:cNvPr id="2" name="CaixaDeTexto 1">
            <a:extLst>
              <a:ext uri="{FF2B5EF4-FFF2-40B4-BE49-F238E27FC236}">
                <a16:creationId xmlns:a16="http://schemas.microsoft.com/office/drawing/2014/main" id="{FC620BFA-CFBE-2BD1-BFAF-48BC6F4F4B13}"/>
              </a:ext>
            </a:extLst>
          </p:cNvPr>
          <p:cNvSpPr txBox="1"/>
          <p:nvPr/>
        </p:nvSpPr>
        <p:spPr>
          <a:xfrm>
            <a:off x="0" y="6550223"/>
            <a:ext cx="10778247" cy="307777"/>
          </a:xfrm>
          <a:prstGeom prst="rect">
            <a:avLst/>
          </a:prstGeom>
          <a:noFill/>
        </p:spPr>
        <p:txBody>
          <a:bodyPr wrap="square" rtlCol="0">
            <a:spAutoFit/>
          </a:bodyPr>
          <a:lstStyle/>
          <a:p>
            <a:r>
              <a:rPr lang="en-US" sz="1400" b="0" i="0" dirty="0" err="1">
                <a:solidFill>
                  <a:srgbClr val="222222"/>
                </a:solidFill>
                <a:effectLst/>
                <a:latin typeface="Arial" panose="020B0604020202020204" pitchFamily="34" charset="0"/>
              </a:rPr>
              <a:t>Giorelli</a:t>
            </a:r>
            <a:r>
              <a:rPr lang="en-US" sz="1400" b="0" i="0" dirty="0">
                <a:solidFill>
                  <a:srgbClr val="222222"/>
                </a:solidFill>
                <a:effectLst/>
                <a:latin typeface="Arial" panose="020B0604020202020204" pitchFamily="34" charset="0"/>
              </a:rPr>
              <a:t> e Cols, </a:t>
            </a:r>
            <a:r>
              <a:rPr lang="en-US" sz="1400" b="0" i="1" dirty="0">
                <a:solidFill>
                  <a:srgbClr val="222222"/>
                </a:solidFill>
                <a:effectLst/>
                <a:latin typeface="Arial" panose="020B0604020202020204" pitchFamily="34" charset="0"/>
              </a:rPr>
              <a:t>2021</a:t>
            </a:r>
          </a:p>
        </p:txBody>
      </p:sp>
      <p:pic>
        <p:nvPicPr>
          <p:cNvPr id="3" name="Imagem 2" descr="Logo novo.png">
            <a:extLst>
              <a:ext uri="{FF2B5EF4-FFF2-40B4-BE49-F238E27FC236}">
                <a16:creationId xmlns:a16="http://schemas.microsoft.com/office/drawing/2014/main" id="{4A0B1585-62CD-16F4-A54C-69602E9048EC}"/>
              </a:ext>
            </a:extLst>
          </p:cNvPr>
          <p:cNvPicPr>
            <a:picLocks noChangeAspect="1"/>
          </p:cNvPicPr>
          <p:nvPr/>
        </p:nvPicPr>
        <p:blipFill>
          <a:blip r:embed="rId3" cstate="print"/>
          <a:srcRect l="12500" t="20000" r="12500" b="20000"/>
          <a:stretch>
            <a:fillRect/>
          </a:stretch>
        </p:blipFill>
        <p:spPr>
          <a:xfrm>
            <a:off x="11477620" y="6286496"/>
            <a:ext cx="714380" cy="571504"/>
          </a:xfrm>
          <a:prstGeom prst="rect">
            <a:avLst/>
          </a:prstGeom>
        </p:spPr>
      </p:pic>
    </p:spTree>
    <p:extLst>
      <p:ext uri="{BB962C8B-B14F-4D97-AF65-F5344CB8AC3E}">
        <p14:creationId xmlns:p14="http://schemas.microsoft.com/office/powerpoint/2010/main" val="313590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86DC8A27-8BB8-1AF9-1A90-856E032EB902}"/>
              </a:ext>
            </a:extLst>
          </p:cNvPr>
          <p:cNvPicPr>
            <a:picLocks noChangeAspect="1"/>
          </p:cNvPicPr>
          <p:nvPr/>
        </p:nvPicPr>
        <p:blipFill>
          <a:blip r:embed="rId3"/>
          <a:stretch>
            <a:fillRect/>
          </a:stretch>
        </p:blipFill>
        <p:spPr>
          <a:xfrm>
            <a:off x="1204980" y="678742"/>
            <a:ext cx="9782040" cy="5500517"/>
          </a:xfrm>
          <a:prstGeom prst="rect">
            <a:avLst/>
          </a:prstGeom>
        </p:spPr>
      </p:pic>
      <p:sp>
        <p:nvSpPr>
          <p:cNvPr id="2" name="CaixaDeTexto 1">
            <a:extLst>
              <a:ext uri="{FF2B5EF4-FFF2-40B4-BE49-F238E27FC236}">
                <a16:creationId xmlns:a16="http://schemas.microsoft.com/office/drawing/2014/main" id="{04410BB8-37FF-B420-E7A8-198FF20C9440}"/>
              </a:ext>
            </a:extLst>
          </p:cNvPr>
          <p:cNvSpPr txBox="1"/>
          <p:nvPr/>
        </p:nvSpPr>
        <p:spPr>
          <a:xfrm>
            <a:off x="0" y="6550223"/>
            <a:ext cx="10778247" cy="307777"/>
          </a:xfrm>
          <a:prstGeom prst="rect">
            <a:avLst/>
          </a:prstGeom>
          <a:noFill/>
        </p:spPr>
        <p:txBody>
          <a:bodyPr wrap="square" rtlCol="0">
            <a:spAutoFit/>
          </a:bodyPr>
          <a:lstStyle/>
          <a:p>
            <a:r>
              <a:rPr lang="en-US" sz="1400" b="0" i="0" dirty="0" err="1">
                <a:solidFill>
                  <a:srgbClr val="222222"/>
                </a:solidFill>
                <a:effectLst/>
                <a:latin typeface="Arial" panose="020B0604020202020204" pitchFamily="34" charset="0"/>
              </a:rPr>
              <a:t>Giorelli</a:t>
            </a:r>
            <a:r>
              <a:rPr lang="en-US" sz="1400" b="0" i="0" dirty="0">
                <a:solidFill>
                  <a:srgbClr val="222222"/>
                </a:solidFill>
                <a:effectLst/>
                <a:latin typeface="Arial" panose="020B0604020202020204" pitchFamily="34" charset="0"/>
              </a:rPr>
              <a:t> e Cols, </a:t>
            </a:r>
            <a:r>
              <a:rPr lang="en-US" sz="1400" b="0" i="1" dirty="0">
                <a:solidFill>
                  <a:srgbClr val="222222"/>
                </a:solidFill>
                <a:effectLst/>
                <a:latin typeface="Arial" panose="020B0604020202020204" pitchFamily="34" charset="0"/>
              </a:rPr>
              <a:t>2021</a:t>
            </a:r>
          </a:p>
        </p:txBody>
      </p:sp>
      <p:sp>
        <p:nvSpPr>
          <p:cNvPr id="4" name="Retângulo 3">
            <a:extLst>
              <a:ext uri="{FF2B5EF4-FFF2-40B4-BE49-F238E27FC236}">
                <a16:creationId xmlns:a16="http://schemas.microsoft.com/office/drawing/2014/main" id="{78B3CF1F-D0AF-A3D4-DC0B-204AB06AA391}"/>
              </a:ext>
            </a:extLst>
          </p:cNvPr>
          <p:cNvSpPr/>
          <p:nvPr/>
        </p:nvSpPr>
        <p:spPr>
          <a:xfrm>
            <a:off x="1204980" y="678740"/>
            <a:ext cx="4626194" cy="1314951"/>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5" name="Retângulo 4">
            <a:extLst>
              <a:ext uri="{FF2B5EF4-FFF2-40B4-BE49-F238E27FC236}">
                <a16:creationId xmlns:a16="http://schemas.microsoft.com/office/drawing/2014/main" id="{959541CD-B776-F581-7C3A-DFC5D27AC9EC}"/>
              </a:ext>
            </a:extLst>
          </p:cNvPr>
          <p:cNvSpPr/>
          <p:nvPr/>
        </p:nvSpPr>
        <p:spPr>
          <a:xfrm>
            <a:off x="1257605" y="3541866"/>
            <a:ext cx="4626194" cy="1314951"/>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6" name="Retângulo 5">
            <a:extLst>
              <a:ext uri="{FF2B5EF4-FFF2-40B4-BE49-F238E27FC236}">
                <a16:creationId xmlns:a16="http://schemas.microsoft.com/office/drawing/2014/main" id="{71B9428C-278E-9BFB-EF74-298CEF25C474}"/>
              </a:ext>
            </a:extLst>
          </p:cNvPr>
          <p:cNvSpPr/>
          <p:nvPr/>
        </p:nvSpPr>
        <p:spPr>
          <a:xfrm>
            <a:off x="6152053" y="645450"/>
            <a:ext cx="4626194" cy="1588084"/>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7" name="Retângulo 6">
            <a:extLst>
              <a:ext uri="{FF2B5EF4-FFF2-40B4-BE49-F238E27FC236}">
                <a16:creationId xmlns:a16="http://schemas.microsoft.com/office/drawing/2014/main" id="{22BF8F0A-8AC3-1C93-6A5D-46B3C5A78BDB}"/>
              </a:ext>
            </a:extLst>
          </p:cNvPr>
          <p:cNvSpPr/>
          <p:nvPr/>
        </p:nvSpPr>
        <p:spPr>
          <a:xfrm>
            <a:off x="6152053" y="2302030"/>
            <a:ext cx="4626194" cy="1246892"/>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pic>
        <p:nvPicPr>
          <p:cNvPr id="8" name="Imagem 7" descr="Logo novo.png">
            <a:extLst>
              <a:ext uri="{FF2B5EF4-FFF2-40B4-BE49-F238E27FC236}">
                <a16:creationId xmlns:a16="http://schemas.microsoft.com/office/drawing/2014/main" id="{B76793D1-D4C4-9A21-D038-B861026ACA33}"/>
              </a:ext>
            </a:extLst>
          </p:cNvPr>
          <p:cNvPicPr>
            <a:picLocks noChangeAspect="1"/>
          </p:cNvPicPr>
          <p:nvPr/>
        </p:nvPicPr>
        <p:blipFill>
          <a:blip r:embed="rId4" cstate="print"/>
          <a:srcRect l="12500" t="20000" r="12500" b="20000"/>
          <a:stretch>
            <a:fillRect/>
          </a:stretch>
        </p:blipFill>
        <p:spPr>
          <a:xfrm>
            <a:off x="11477620" y="6286496"/>
            <a:ext cx="714380" cy="571504"/>
          </a:xfrm>
          <a:prstGeom prst="rect">
            <a:avLst/>
          </a:prstGeom>
        </p:spPr>
      </p:pic>
    </p:spTree>
    <p:extLst>
      <p:ext uri="{BB962C8B-B14F-4D97-AF65-F5344CB8AC3E}">
        <p14:creationId xmlns:p14="http://schemas.microsoft.com/office/powerpoint/2010/main" val="342100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EDCC029594AF24B93EE7B28B4D354E6" ma:contentTypeVersion="21" ma:contentTypeDescription="Crie um novo documento." ma:contentTypeScope="" ma:versionID="a5e290435b4bb65b1bb911d87a70b4c2">
  <xsd:schema xmlns:xsd="http://www.w3.org/2001/XMLSchema" xmlns:xs="http://www.w3.org/2001/XMLSchema" xmlns:p="http://schemas.microsoft.com/office/2006/metadata/properties" xmlns:ns1="http://schemas.microsoft.com/sharepoint/v3" xmlns:ns2="61677ec9-1bb2-4e8b-bfc6-f0d46065ce54" xmlns:ns3="cffda810-2db4-42d9-aff9-b6f80e913acd" targetNamespace="http://schemas.microsoft.com/office/2006/metadata/properties" ma:root="true" ma:fieldsID="917127ad8431facd7e47de91e3da896c" ns1:_="" ns2:_="" ns3:_="">
    <xsd:import namespace="http://schemas.microsoft.com/sharepoint/v3"/>
    <xsd:import namespace="61677ec9-1bb2-4e8b-bfc6-f0d46065ce54"/>
    <xsd:import namespace="cffda810-2db4-42d9-aff9-b6f80e913a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AutoKeyPoints" minOccurs="0"/>
                <xsd:element ref="ns2:MediaServiceKeyPoints" minOccurs="0"/>
                <xsd:element ref="ns2:_Flow_SignoffStatu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Propriedades da Política de Conformidade Unificada" ma:hidden="true" ma:internalName="_ip_UnifiedCompliancePolicyProperties">
      <xsd:simpleType>
        <xsd:restriction base="dms:Note"/>
      </xsd:simpleType>
    </xsd:element>
    <xsd:element name="_ip_UnifiedCompliancePolicyUIAction" ma:index="26" nillable="true" ma:displayName="Ação de Interface do Usuário da Política de Conformidade Unificada"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677ec9-1bb2-4e8b-bfc6-f0d46065ce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Flow_SignoffStatus" ma:index="21" nillable="true" ma:displayName="Status de liberação" ma:internalName="Status_x0020_de_x0020_libera_x00e7__x00e3_o">
      <xsd:simpleType>
        <xsd:restriction base="dms:Text"/>
      </xsd:simpleType>
    </xsd:element>
    <xsd:element name="lcf76f155ced4ddcb4097134ff3c332f" ma:index="23" nillable="true" ma:taxonomy="true" ma:internalName="lcf76f155ced4ddcb4097134ff3c332f" ma:taxonomyFieldName="MediaServiceImageTags" ma:displayName="Marcações de imagem" ma:readOnly="false" ma:fieldId="{5cf76f15-5ced-4ddc-b409-7134ff3c332f}" ma:taxonomyMulti="true" ma:sspId="dc347893-ee36-4ef3-bdd8-129bdaede62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ffda810-2db4-42d9-aff9-b6f80e913acd" elementFormDefault="qualified">
    <xsd:import namespace="http://schemas.microsoft.com/office/2006/documentManagement/types"/>
    <xsd:import namespace="http://schemas.microsoft.com/office/infopath/2007/PartnerControls"/>
    <xsd:element name="SharedWithUsers" ma:index="11"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talhes de Compartilhado Com" ma:internalName="SharedWithDetails" ma:readOnly="true">
      <xsd:simpleType>
        <xsd:restriction base="dms:Note">
          <xsd:maxLength value="255"/>
        </xsd:restriction>
      </xsd:simpleType>
    </xsd:element>
    <xsd:element name="TaxCatchAll" ma:index="24" nillable="true" ma:displayName="Taxonomy Catch All Column" ma:hidden="true" ma:list="{1d548259-cb5d-4cb9-aba3-caba4f6c3c6a}" ma:internalName="TaxCatchAll" ma:showField="CatchAllData" ma:web="cffda810-2db4-42d9-aff9-b6f80e913a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DB5927-4C2C-41B9-A74C-27AA7AACA1A7}"/>
</file>

<file path=customXml/itemProps2.xml><?xml version="1.0" encoding="utf-8"?>
<ds:datastoreItem xmlns:ds="http://schemas.openxmlformats.org/officeDocument/2006/customXml" ds:itemID="{D816F237-BAF4-4988-B1D8-ECF905FEC77D}"/>
</file>

<file path=docProps/app.xml><?xml version="1.0" encoding="utf-8"?>
<Properties xmlns="http://schemas.openxmlformats.org/officeDocument/2006/extended-properties" xmlns:vt="http://schemas.openxmlformats.org/officeDocument/2006/docPropsVTypes">
  <TotalTime>627</TotalTime>
  <Words>789</Words>
  <Application>Microsoft Office PowerPoint</Application>
  <PresentationFormat>Widescreen</PresentationFormat>
  <Paragraphs>103</Paragraphs>
  <Slides>27</Slides>
  <Notes>26</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27</vt:i4>
      </vt:variant>
    </vt:vector>
  </HeadingPairs>
  <TitlesOfParts>
    <vt:vector size="32" baseType="lpstr">
      <vt:lpstr>Aptos</vt:lpstr>
      <vt:lpstr>Aptos Display</vt:lpstr>
      <vt:lpstr>Arial</vt:lpstr>
      <vt:lpstr>Google Sans</vt:lpstr>
      <vt:lpstr>Tema do Office</vt:lpstr>
      <vt:lpstr>Apresentação do PowerPoint</vt:lpstr>
      <vt:lpstr>OBESIDADE</vt:lpstr>
      <vt:lpstr>Apresentação do PowerPoint</vt:lpstr>
      <vt:lpstr>Apresentação do PowerPoint</vt:lpstr>
      <vt:lpstr>Apresentação do PowerPoint</vt:lpstr>
      <vt:lpstr>Apresentação do PowerPoint</vt:lpstr>
      <vt:lpstr>Apresentação do PowerPoint</vt:lpstr>
      <vt:lpstr>ABCDEFS FOCUSED ON OBESITY NUTROLOGY CARE</vt:lpstr>
      <vt:lpstr>Apresentação do PowerPoint</vt:lpstr>
      <vt:lpstr>Apresentação do PowerPoint</vt:lpstr>
      <vt:lpstr>PERDA DE MASSA MUSCULAR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BEYOND APPETITE REGULATION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Felipe Pereira</dc:creator>
  <cp:lastModifiedBy>Felipe Pereira</cp:lastModifiedBy>
  <cp:revision>10</cp:revision>
  <dcterms:created xsi:type="dcterms:W3CDTF">2024-09-30T02:26:00Z</dcterms:created>
  <dcterms:modified xsi:type="dcterms:W3CDTF">2024-10-04T19:35:17Z</dcterms:modified>
</cp:coreProperties>
</file>