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1493" r:id="rId3"/>
    <p:sldId id="884" r:id="rId4"/>
    <p:sldId id="899" r:id="rId5"/>
    <p:sldId id="257" r:id="rId6"/>
    <p:sldId id="905" r:id="rId7"/>
    <p:sldId id="1494" r:id="rId8"/>
    <p:sldId id="1495" r:id="rId9"/>
    <p:sldId id="259" r:id="rId10"/>
    <p:sldId id="1500" r:id="rId11"/>
    <p:sldId id="1501" r:id="rId12"/>
    <p:sldId id="882" r:id="rId13"/>
    <p:sldId id="1522" r:id="rId14"/>
    <p:sldId id="886" r:id="rId15"/>
    <p:sldId id="1502" r:id="rId16"/>
    <p:sldId id="892" r:id="rId17"/>
    <p:sldId id="702" r:id="rId18"/>
    <p:sldId id="1503" r:id="rId19"/>
    <p:sldId id="906" r:id="rId20"/>
    <p:sldId id="1237" r:id="rId21"/>
    <p:sldId id="910" r:id="rId22"/>
    <p:sldId id="1499" r:id="rId23"/>
    <p:sldId id="1529" r:id="rId24"/>
    <p:sldId id="1504" r:id="rId25"/>
    <p:sldId id="1505" r:id="rId26"/>
    <p:sldId id="1506" r:id="rId27"/>
    <p:sldId id="1507" r:id="rId28"/>
    <p:sldId id="1521" r:id="rId29"/>
    <p:sldId id="1518" r:id="rId30"/>
    <p:sldId id="1523" r:id="rId31"/>
    <p:sldId id="258" r:id="rId32"/>
    <p:sldId id="1262" r:id="rId33"/>
    <p:sldId id="1524" r:id="rId34"/>
    <p:sldId id="1260" r:id="rId35"/>
    <p:sldId id="1261" r:id="rId36"/>
    <p:sldId id="1509" r:id="rId37"/>
    <p:sldId id="1510" r:id="rId38"/>
    <p:sldId id="1511" r:id="rId39"/>
    <p:sldId id="1310" r:id="rId40"/>
    <p:sldId id="919" r:id="rId41"/>
    <p:sldId id="1530" r:id="rId42"/>
    <p:sldId id="1316" r:id="rId43"/>
    <p:sldId id="1514" r:id="rId44"/>
    <p:sldId id="1526" r:id="rId45"/>
    <p:sldId id="1528" r:id="rId46"/>
    <p:sldId id="1271" r:id="rId47"/>
    <p:sldId id="1213" r:id="rId48"/>
    <p:sldId id="1202" r:id="rId49"/>
    <p:sldId id="798" r:id="rId50"/>
    <p:sldId id="1508" r:id="rId51"/>
    <p:sldId id="1525" r:id="rId52"/>
    <p:sldId id="1531" r:id="rId53"/>
    <p:sldId id="1532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00019-1781-4087-8C3F-2135167C73D8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BB6D2-3D43-42DA-9BBF-775AB6F6A2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2772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BB6D2-3D43-42DA-9BBF-775AB6F6A29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405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BB6D2-3D43-42DA-9BBF-775AB6F6A29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61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BB6D2-3D43-42DA-9BBF-775AB6F6A29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073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BB6D2-3D43-42DA-9BBF-775AB6F6A297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28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02EA71-5EA5-4DB2-8BCA-2244C5AAD508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268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BBD7E-77D0-30EC-DF1E-1A8C29A9B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0FA17E-7527-D160-3EDC-257F06638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B17079-892C-C492-0F97-06C42428D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DF7854-80F2-AF4D-28F8-A8183890B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BF9624-E563-F419-D34C-FE4CDD5E6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97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413D9-B894-7A6F-6AB9-C9DD4DA2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D04D5C-3CDD-B02D-5C6F-1D7097170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78AE10-F856-97C8-0F4C-775ADB08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161A5A-0ECD-C732-788A-DFCE079A5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94E4F1-3E02-E6D0-2002-7C809AB2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918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044780-F401-42CE-F167-FA6B086BA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F55AFE1-1033-2D6B-4DA4-FD2C962CD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42C928-45FD-561D-37AD-289971CD4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104D29-4795-3ACD-C1B6-1CA702BBF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E94662-9531-6CC5-1687-ED13E79D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22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96269B-6440-1A28-47AB-968A8185B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89E8C7-8C90-10D8-FCB5-C975D0AC2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94656E-520E-C65B-94BD-1E1B1E11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CFE488-1B4F-5853-85BB-F2358A88D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3A8C77-9117-A407-741C-7D84743D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470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C4D3A-D834-664F-DA5F-1FA94E5D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450EFA-22DD-7DD1-39EC-4EED4D955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134C64-C860-8CD0-E3AB-3F2BC539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E75C1F-F54D-E16A-4A68-83F51AA5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D889C7-7984-01F3-B937-73D41D141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60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F2A93-4E9C-BBF9-6914-8289E407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67011A-15ED-BB7C-E5D0-9BC1AD94A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27436AD-438A-D769-0AD7-FAC7C1686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12F7715-6D93-9307-9F1A-6827A447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241464-4CB7-7B27-4A8C-09AE8377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F6BB47-086A-2C7A-2BC5-FF9BC288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66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7740D7-E06B-6C15-FE73-AD224424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5C279C-6C32-69BC-B9A9-D88E07C2B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B780081-9646-735D-16B8-D7FBD5103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3ED3B0B-D8E5-54B7-449B-C2578E338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C8382DA-7E01-C7C5-FB5B-670C447609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1F25659-E4B5-2FB7-6B5B-EF83E5EA1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DEE6824-8592-4861-79CA-E20BD4CB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37A6B02-2C4B-663A-71C2-5CF0EE6D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12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44416-958D-CB77-A8F6-600F2460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71F4091-E1CC-3D46-CEE0-679F3827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8529401-600A-DDF7-1D7A-CF85976A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753A04-245B-19E5-CE50-FC7D7926B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131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7DC85D9-6A69-1C00-EFF6-0E4C5651D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D5CCA99-D9A6-2ADF-711C-130842A31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8EBB76-6D40-802C-BBE1-775BEF78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12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ABA09B-84B4-8D9B-EBEC-9925BF8B7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7B8948-186E-0D54-2663-8AC8F5C37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63F39CB-EF3E-B9A2-3F0C-B6FF92BB6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F769A1-6B5F-4F9F-93F8-C10F07F1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9EEB0A-E0E6-6B90-60CB-9AD1490D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D49F81-3E1B-6239-E3CD-74152F3F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40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B8F8D5-06CB-EF83-943F-2BD59D6C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F165F62-136C-388C-84D6-D93CE9244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DDDFD4-E45A-D2CB-5EBE-A09757F9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476BD32-9E19-2F1F-03C0-D5D0C2F27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93962EE-8732-91DD-D136-C7F2E6FFD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90B907-C508-CA4B-0A79-89F279C0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306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0D00ECF-F4D5-857A-817C-67901D29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77E6E9A-3D2B-9551-89C0-601F42405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B883C3-232B-BC3C-FD55-3C56FBDC0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DFDD0-29F5-4C7C-A72F-961C4C38544A}" type="datetimeFigureOut">
              <a:rPr lang="pt-BR" smtClean="0"/>
              <a:t>05/10/2024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C251A4-5A52-2292-618A-5C5BBA108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63769B-6C0D-AE5A-32C7-6D39468E5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8DA9D-0E05-4A67-9703-8325E02A6F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498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956171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hyperlink" Target="https://www.ncbi.nlm.nih.gov/pubmed/25662535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90%2Fnu12082184" TargetMode="External"/><Relationship Id="rId3" Type="http://schemas.openxmlformats.org/officeDocument/2006/relationships/image" Target="../media/image19.jpeg"/><Relationship Id="rId7" Type="http://schemas.openxmlformats.org/officeDocument/2006/relationships/hyperlink" Target="https://www.ncbi.nlm.nih.gov/pmc/articles/PMC7468697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3390%2Fantiox12040803" TargetMode="External"/><Relationship Id="rId5" Type="http://schemas.openxmlformats.org/officeDocument/2006/relationships/hyperlink" Target="https://www.ncbi.nlm.nih.gov/pmc/articles/PMC10135327/" TargetMode="External"/><Relationship Id="rId10" Type="http://schemas.openxmlformats.org/officeDocument/2006/relationships/hyperlink" Target="https://doi.org/10.1177%2F21501327211038433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s://www.ncbi.nlm.nih.gov/pmc/articles/PMC8371721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588/rn.6712.2018067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588/rn.6712.2018067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s://doi.org/10.1007%2Fs11064-017-2288-7" TargetMode="External"/><Relationship Id="rId4" Type="http://schemas.openxmlformats.org/officeDocument/2006/relationships/hyperlink" Target="https://www.ncbi.nlm.nih.gov/entrez/eutils/elink.fcgi?dbfrom=pubmed&amp;retmode=ref&amp;cmd=prlinks&amp;id=28508995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7551150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8667465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hyperlink" Target="https://doi.org/10.1016%2Fj.amsu.2021.103145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8667465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doi.org/10.1016%2Fj.amsu.2021.103145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5563/clinexprheumatol/pmdzcq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7%2Fj.pain.0000000000002268" TargetMode="External"/><Relationship Id="rId2" Type="http://schemas.openxmlformats.org/officeDocument/2006/relationships/hyperlink" Target="https://www.ncbi.nlm.nih.gov/entrez/eutils/elink.fcgi?dbfrom=pubmed&amp;retmode=ref&amp;cmd=prlinks&amp;id=3372921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entrez/eutils/elink.fcgi?dbfrom=pubmed&amp;retmode=ref&amp;cmd=prlinks&amp;id=33729211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97%2Fj.pain.0000000000002268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588/rn.6712.2018067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7112704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hyperlink" Target="https://www.ncbi.nlm.nih.gov/pmc/articles/PMC6235666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371%2Fjournal.pone.0061839" TargetMode="External"/><Relationship Id="rId4" Type="http://schemas.openxmlformats.org/officeDocument/2006/relationships/hyperlink" Target="https://www.ncbi.nlm.nih.gov/pmc/articles/PMC362904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31922" y="1377170"/>
            <a:ext cx="10402528" cy="3420971"/>
          </a:xfrm>
        </p:spPr>
        <p:txBody>
          <a:bodyPr>
            <a:norm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NEURONUTRIÇÃO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MODULAÇÃO</a:t>
            </a:r>
            <a:r>
              <a:rPr lang="pt-BR" b="1" dirty="0"/>
              <a:t>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DOR CRÔNICA 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4733BF1-825D-8A60-B011-428694C4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5639" y="5693419"/>
            <a:ext cx="1407818" cy="105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97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04A62F-0D08-0854-D452-B24B70A28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668" y="1183926"/>
            <a:ext cx="1112635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DOR CRÔNICA 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 SURGE DA ALTERAÇÃO DA NOCICEPÇÃO SEM CAUSA APARENTE.</a:t>
            </a: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SEM LESÕES APARENTES </a:t>
            </a: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SEM SINAIS DE LESÕES NOS NERVOS ( NEUROPATIAS) </a:t>
            </a: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INTENSIDADE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DA DOR </a:t>
            </a:r>
            <a:r>
              <a:rPr lang="pt-BR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DESPROPORCIONAL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À NATUREZA DA LESÃO </a:t>
            </a:r>
            <a:r>
              <a:rPr lang="pt-BR" sz="2400" b="0" i="0" u="none" strike="noStrike" baseline="0" dirty="0">
                <a:solidFill>
                  <a:srgbClr val="FFFFFF"/>
                </a:solidFill>
                <a:latin typeface="AptosDisplay"/>
              </a:rPr>
              <a:t>., &amp; Mack S.H., </a:t>
            </a:r>
            <a:r>
              <a:rPr lang="pt-BR" sz="1800" b="0" i="0" u="none" strike="noStrike" baseline="0" dirty="0">
                <a:solidFill>
                  <a:srgbClr val="FFFFFF"/>
                </a:solidFill>
                <a:latin typeface="AptosDisplay"/>
              </a:rPr>
              <a:t>&amp;</a:t>
            </a:r>
            <a:r>
              <a:rPr lang="pt-BR" sz="1800" b="0" i="1" u="none" strike="noStrike" baseline="0" dirty="0">
                <a:solidFill>
                  <a:srgbClr val="FFFFFF"/>
                </a:solidFill>
                <a:latin typeface="AptosDisplay-Italic"/>
              </a:rPr>
              <a:t>, 6e</a:t>
            </a:r>
            <a:r>
              <a:rPr lang="pt-BR" sz="1800" b="0" i="0" u="none" strike="noStrike" baseline="0" dirty="0">
                <a:solidFill>
                  <a:srgbClr val="FFFFFF"/>
                </a:solidFill>
                <a:latin typeface="AptosDisplay"/>
              </a:rPr>
              <a:t>. McGraw Hill.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615A7FE-E1A6-F655-A0CA-08803618525C}"/>
              </a:ext>
            </a:extLst>
          </p:cNvPr>
          <p:cNvSpPr/>
          <p:nvPr/>
        </p:nvSpPr>
        <p:spPr>
          <a:xfrm>
            <a:off x="10805652" y="-1814"/>
            <a:ext cx="1386348" cy="1053866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1AC6DB-3800-F759-2387-26F8A0919C18}"/>
              </a:ext>
            </a:extLst>
          </p:cNvPr>
          <p:cNvSpPr txBox="1"/>
          <p:nvPr/>
        </p:nvSpPr>
        <p:spPr>
          <a:xfrm>
            <a:off x="5724831" y="6611779"/>
            <a:ext cx="83775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0" i="0" u="none" strike="noStrike" baseline="0" dirty="0">
                <a:latin typeface="AptosDisplay"/>
              </a:rPr>
              <a:t>Kandel E.R., &amp; </a:t>
            </a:r>
            <a:r>
              <a:rPr lang="pt-BR" sz="1000" b="0" i="0" u="none" strike="noStrike" baseline="0" dirty="0" err="1">
                <a:latin typeface="AptosDisplay"/>
              </a:rPr>
              <a:t>Koester</a:t>
            </a:r>
            <a:r>
              <a:rPr lang="pt-BR" sz="1000" b="0" i="0" u="none" strike="noStrike" baseline="0" dirty="0">
                <a:latin typeface="AptosDisplay"/>
              </a:rPr>
              <a:t> J.D., &amp; Mack S.H., &amp; </a:t>
            </a:r>
            <a:r>
              <a:rPr lang="pt-BR" sz="1000" b="0" i="0" u="none" strike="noStrike" baseline="0" dirty="0" err="1">
                <a:latin typeface="AptosDisplay"/>
              </a:rPr>
              <a:t>Siegelbaum</a:t>
            </a:r>
            <a:r>
              <a:rPr lang="pt-BR" sz="1000" b="0" i="0" u="none" strike="noStrike" baseline="0" dirty="0">
                <a:latin typeface="AptosDisplay"/>
              </a:rPr>
              <a:t> S.A.(Eds.),[2023] </a:t>
            </a:r>
            <a:r>
              <a:rPr lang="pt-BR" sz="1000" b="0" i="1" u="none" strike="noStrike" baseline="0" dirty="0" err="1">
                <a:latin typeface="AptosDisplay-Italic"/>
              </a:rPr>
              <a:t>Principles</a:t>
            </a:r>
            <a:r>
              <a:rPr lang="pt-BR" sz="1000" b="0" i="1" u="none" strike="noStrike" baseline="0" dirty="0">
                <a:latin typeface="AptosDisplay-Italic"/>
              </a:rPr>
              <a:t> </a:t>
            </a:r>
            <a:r>
              <a:rPr lang="pt-BR" sz="1000" b="0" i="1" u="none" strike="noStrike" baseline="0" dirty="0" err="1">
                <a:latin typeface="AptosDisplay-Italic"/>
              </a:rPr>
              <a:t>of</a:t>
            </a:r>
            <a:r>
              <a:rPr lang="pt-BR" sz="1000" b="0" i="1" u="none" strike="noStrike" baseline="0" dirty="0">
                <a:latin typeface="AptosDisplay-Italic"/>
              </a:rPr>
              <a:t> Neural Science, 6e</a:t>
            </a:r>
            <a:r>
              <a:rPr lang="pt-BR" sz="1000" b="0" i="0" u="none" strike="noStrike" baseline="0" dirty="0">
                <a:latin typeface="AptosDisplay"/>
              </a:rPr>
              <a:t>. McGraw Hill.</a:t>
            </a:r>
            <a:endParaRPr lang="pt-BR" sz="1000" dirty="0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069D2E9-7471-FF74-2A72-52A7D6994F29}"/>
              </a:ext>
            </a:extLst>
          </p:cNvPr>
          <p:cNvSpPr/>
          <p:nvPr/>
        </p:nvSpPr>
        <p:spPr>
          <a:xfrm rot="3206532">
            <a:off x="-2700605" y="3932385"/>
            <a:ext cx="5091040" cy="5358787"/>
          </a:xfrm>
          <a:custGeom>
            <a:avLst/>
            <a:gdLst/>
            <a:ahLst/>
            <a:cxnLst/>
            <a:rect l="l" t="t" r="r" b="b"/>
            <a:pathLst>
              <a:path w="9395203" h="9152493">
                <a:moveTo>
                  <a:pt x="0" y="0"/>
                </a:moveTo>
                <a:lnTo>
                  <a:pt x="9395202" y="0"/>
                </a:lnTo>
                <a:lnTo>
                  <a:pt x="9395202" y="9152493"/>
                </a:lnTo>
                <a:lnTo>
                  <a:pt x="0" y="9152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402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04A62F-0D08-0854-D452-B24B70A28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173" y="526932"/>
            <a:ext cx="11206924" cy="60397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sz="4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FIBROMIALGIA</a:t>
            </a:r>
          </a:p>
          <a:p>
            <a:pPr marL="0" indent="0">
              <a:buNone/>
            </a:pPr>
            <a:endParaRPr lang="pt-BR" sz="44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pt-BR" sz="44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sz="44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ENXAQUECA </a:t>
            </a:r>
          </a:p>
          <a:p>
            <a:pPr marL="0" indent="0">
              <a:buNone/>
            </a:pPr>
            <a:endParaRPr lang="pt-BR" sz="44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pt-BR" sz="44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QUANDO HÁ ESTÍMULO NOCICEPTIVO PERSISTENTE </a:t>
            </a:r>
          </a:p>
          <a:p>
            <a:pPr marL="0" indent="0">
              <a:buNone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LESÃO CRÔNICA / PONTOS-GATILHO MIOFASCIAIS </a:t>
            </a:r>
          </a:p>
          <a:p>
            <a:pPr marL="0" indent="0">
              <a:buNone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ARTRITE </a:t>
            </a:r>
          </a:p>
          <a:p>
            <a:pPr marL="0" indent="0">
              <a:buNone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ARTRITE REUMATÓIDE </a:t>
            </a:r>
          </a:p>
          <a:p>
            <a:pPr marL="0" indent="0">
              <a:buNone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ESPONDILITE ANQUILOSANTE </a:t>
            </a:r>
            <a:endParaRPr lang="pt-BR" sz="44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pt-BR" sz="4400" b="1" i="0" u="none" strike="noStrike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sz="4400" b="1" i="0" u="none" strike="noStrike" baseline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t-BR" sz="4400" b="0" i="0" u="none" strike="noStrike" baseline="0" dirty="0">
                <a:solidFill>
                  <a:srgbClr val="FFFFFF"/>
                </a:solidFill>
                <a:latin typeface="AptosDisplay"/>
              </a:rPr>
              <a:t>&amp; Mack </a:t>
            </a:r>
            <a:r>
              <a:rPr lang="pt-BR" sz="2500" b="0" i="0" u="none" strike="noStrike" baseline="0" dirty="0">
                <a:solidFill>
                  <a:srgbClr val="FFFFFF"/>
                </a:solidFill>
                <a:latin typeface="AptosDisplay"/>
              </a:rPr>
              <a:t>S.H., &amp;</a:t>
            </a:r>
            <a:r>
              <a:rPr lang="pt-BR" sz="2500" b="0" i="1" u="none" strike="noStrike" baseline="0" dirty="0">
                <a:solidFill>
                  <a:srgbClr val="FFFFFF"/>
                </a:solidFill>
                <a:latin typeface="AptosDisplay-Italic"/>
              </a:rPr>
              <a:t>, 6e</a:t>
            </a:r>
            <a:r>
              <a:rPr lang="pt-BR" sz="2500" b="0" i="0" u="none" strike="noStrike" baseline="0" dirty="0">
                <a:solidFill>
                  <a:srgbClr val="FFFFFF"/>
                </a:solidFill>
                <a:latin typeface="AptosDisplay"/>
              </a:rPr>
              <a:t>. McGraw Hill.</a:t>
            </a: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615A7FE-E1A6-F655-A0CA-08803618525C}"/>
              </a:ext>
            </a:extLst>
          </p:cNvPr>
          <p:cNvSpPr/>
          <p:nvPr/>
        </p:nvSpPr>
        <p:spPr>
          <a:xfrm>
            <a:off x="10559845" y="0"/>
            <a:ext cx="1553497" cy="1053866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9FFD5242-0623-6A5C-FF26-CB4EFC31FBD9}"/>
              </a:ext>
            </a:extLst>
          </p:cNvPr>
          <p:cNvSpPr/>
          <p:nvPr/>
        </p:nvSpPr>
        <p:spPr>
          <a:xfrm rot="3206532">
            <a:off x="-1933689" y="3887291"/>
            <a:ext cx="5091040" cy="5358787"/>
          </a:xfrm>
          <a:custGeom>
            <a:avLst/>
            <a:gdLst/>
            <a:ahLst/>
            <a:cxnLst/>
            <a:rect l="l" t="t" r="r" b="b"/>
            <a:pathLst>
              <a:path w="9395203" h="9152493">
                <a:moveTo>
                  <a:pt x="0" y="0"/>
                </a:moveTo>
                <a:lnTo>
                  <a:pt x="9395202" y="0"/>
                </a:lnTo>
                <a:lnTo>
                  <a:pt x="9395202" y="9152493"/>
                </a:lnTo>
                <a:lnTo>
                  <a:pt x="0" y="9152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9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32B5774A-1283-4072-AE4E-E2D738D5C894}"/>
              </a:ext>
            </a:extLst>
          </p:cNvPr>
          <p:cNvSpPr/>
          <p:nvPr/>
        </p:nvSpPr>
        <p:spPr>
          <a:xfrm>
            <a:off x="38931" y="5815584"/>
            <a:ext cx="1350957" cy="1057656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3"/>
                </a:lnTo>
                <a:lnTo>
                  <a:pt x="0" y="206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EC9717E-186D-4400-9CB7-B4719BFC0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48" t="21313" r="8461" b="34405"/>
          <a:stretch/>
        </p:blipFill>
        <p:spPr>
          <a:xfrm>
            <a:off x="2872957" y="174477"/>
            <a:ext cx="9142105" cy="663731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D213706-2DA7-4488-B681-D898D33FBD2A}"/>
              </a:ext>
            </a:extLst>
          </p:cNvPr>
          <p:cNvSpPr txBox="1"/>
          <p:nvPr/>
        </p:nvSpPr>
        <p:spPr>
          <a:xfrm>
            <a:off x="10403919" y="6555251"/>
            <a:ext cx="4101352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67" i="1" dirty="0">
                <a:latin typeface="Arial" panose="020B0604020202020204" pitchFamily="34" charset="0"/>
                <a:ea typeface="Cascadia Mono ExtraLight" panose="020B0609020000020004" pitchFamily="49" charset="0"/>
                <a:cs typeface="Arial" panose="020B0604020202020204" pitchFamily="34" charset="0"/>
              </a:rPr>
              <a:t>doi:10.3390/ijms22083891 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57C1C58-8EBB-E135-85C3-129BF0A9997C}"/>
              </a:ext>
            </a:extLst>
          </p:cNvPr>
          <p:cNvSpPr txBox="1"/>
          <p:nvPr/>
        </p:nvSpPr>
        <p:spPr>
          <a:xfrm>
            <a:off x="38931" y="3537968"/>
            <a:ext cx="4084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j-lt"/>
              </a:rPr>
              <a:t>SENSIBILIZAÇÃO DOS NOCICEPORES PERIFÉRICOS SEM QUE TENHA HAVIDO LESÃO TECIDUAL  </a:t>
            </a:r>
          </a:p>
          <a:p>
            <a:pPr algn="ctr"/>
            <a:endParaRPr lang="pt-BR" b="1" dirty="0">
              <a:latin typeface="+mj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C8667D0-2176-9D6D-F229-B077A6C81419}"/>
              </a:ext>
            </a:extLst>
          </p:cNvPr>
          <p:cNvSpPr txBox="1"/>
          <p:nvPr/>
        </p:nvSpPr>
        <p:spPr>
          <a:xfrm>
            <a:off x="38931" y="4701859"/>
            <a:ext cx="408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j-lt"/>
              </a:rPr>
              <a:t>SENSIBILIZAÇÃO CRÔNICA / INFLAMAÇÃO CRÔNICA  </a:t>
            </a:r>
            <a:endParaRPr lang="pt-BR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2346F38-2C6B-1118-71E3-89115EBEAA78}"/>
              </a:ext>
            </a:extLst>
          </p:cNvPr>
          <p:cNvSpPr txBox="1"/>
          <p:nvPr/>
        </p:nvSpPr>
        <p:spPr>
          <a:xfrm>
            <a:off x="307975" y="5616857"/>
            <a:ext cx="408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+mj-lt"/>
              </a:rPr>
              <a:t>SENSIBILIZAÇÃO POR GATILHOS PSICOLÓGICOS / NÃO DOLOROSOS</a:t>
            </a:r>
            <a:endParaRPr lang="pt-BR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808F8E39-7441-14BC-1AB0-4927D0A9E08C}"/>
              </a:ext>
            </a:extLst>
          </p:cNvPr>
          <p:cNvCxnSpPr>
            <a:cxnSpLocks/>
          </p:cNvCxnSpPr>
          <p:nvPr/>
        </p:nvCxnSpPr>
        <p:spPr>
          <a:xfrm>
            <a:off x="3685064" y="4234465"/>
            <a:ext cx="630936" cy="322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E86F3FF6-3B6A-5E89-F1E3-F684E9382F71}"/>
              </a:ext>
            </a:extLst>
          </p:cNvPr>
          <p:cNvCxnSpPr>
            <a:cxnSpLocks/>
          </p:cNvCxnSpPr>
          <p:nvPr/>
        </p:nvCxnSpPr>
        <p:spPr>
          <a:xfrm>
            <a:off x="4014359" y="4883524"/>
            <a:ext cx="573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7C64788F-9010-8A38-7765-D3D43C16D8AC}"/>
              </a:ext>
            </a:extLst>
          </p:cNvPr>
          <p:cNvCxnSpPr>
            <a:cxnSpLocks/>
          </p:cNvCxnSpPr>
          <p:nvPr/>
        </p:nvCxnSpPr>
        <p:spPr>
          <a:xfrm flipV="1">
            <a:off x="3541744" y="5210417"/>
            <a:ext cx="759143" cy="417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Elipse 20">
            <a:extLst>
              <a:ext uri="{FF2B5EF4-FFF2-40B4-BE49-F238E27FC236}">
                <a16:creationId xmlns:a16="http://schemas.microsoft.com/office/drawing/2014/main" id="{6CC08D97-6741-6034-0AA8-15A8362DCF86}"/>
              </a:ext>
            </a:extLst>
          </p:cNvPr>
          <p:cNvSpPr/>
          <p:nvPr/>
        </p:nvSpPr>
        <p:spPr>
          <a:xfrm>
            <a:off x="8924544" y="3062726"/>
            <a:ext cx="1479375" cy="741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EAA15B90-094B-3FA9-D76E-1690B08ECA12}"/>
              </a:ext>
            </a:extLst>
          </p:cNvPr>
          <p:cNvCxnSpPr/>
          <p:nvPr/>
        </p:nvCxnSpPr>
        <p:spPr>
          <a:xfrm>
            <a:off x="7827546" y="5606582"/>
            <a:ext cx="235915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304DB6E-AAA6-E95A-8914-AF784F12CC84}"/>
              </a:ext>
            </a:extLst>
          </p:cNvPr>
          <p:cNvSpPr txBox="1"/>
          <p:nvPr/>
        </p:nvSpPr>
        <p:spPr>
          <a:xfrm>
            <a:off x="1879155" y="2119703"/>
            <a:ext cx="4084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SINAL É AMPLIFICADO NA MEDULA POR EXCESSO DE NEUROTRANSMISSÃO EXCITATÓRIA E DEFICIÊNCIA DE NEUROTRANSMISSÃO INIBITÓRIA 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90D021C-27A4-0A37-0F70-80DEF0A1FE88}"/>
              </a:ext>
            </a:extLst>
          </p:cNvPr>
          <p:cNvSpPr txBox="1"/>
          <p:nvPr/>
        </p:nvSpPr>
        <p:spPr>
          <a:xfrm>
            <a:off x="9772089" y="176572"/>
            <a:ext cx="2419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DEFICIÊNCIA DE NEUROTRANSMISSORES NÃO PERMITE A INIBIÇÃO DA PERCEPÇÃO DA DOR </a:t>
            </a:r>
          </a:p>
          <a:p>
            <a:pPr algn="ctr"/>
            <a:endParaRPr lang="pt-BR" b="1" dirty="0">
              <a:latin typeface="+mj-lt"/>
            </a:endParaRPr>
          </a:p>
        </p:txBody>
      </p: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FC977ED3-2A74-2F4D-87E6-B49340DAAB48}"/>
              </a:ext>
            </a:extLst>
          </p:cNvPr>
          <p:cNvCxnSpPr>
            <a:cxnSpLocks/>
          </p:cNvCxnSpPr>
          <p:nvPr/>
        </p:nvCxnSpPr>
        <p:spPr>
          <a:xfrm>
            <a:off x="5644896" y="3041390"/>
            <a:ext cx="3553968" cy="387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711AB66E-53A7-F9AA-CA89-DE4EB6692759}"/>
              </a:ext>
            </a:extLst>
          </p:cNvPr>
          <p:cNvCxnSpPr>
            <a:cxnSpLocks/>
          </p:cNvCxnSpPr>
          <p:nvPr/>
        </p:nvCxnSpPr>
        <p:spPr>
          <a:xfrm flipH="1">
            <a:off x="8604504" y="956558"/>
            <a:ext cx="1289304" cy="1163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813B0112-A45D-F53D-1A47-1D9666EA461F}"/>
              </a:ext>
            </a:extLst>
          </p:cNvPr>
          <p:cNvCxnSpPr>
            <a:cxnSpLocks/>
          </p:cNvCxnSpPr>
          <p:nvPr/>
        </p:nvCxnSpPr>
        <p:spPr>
          <a:xfrm flipV="1">
            <a:off x="7207946" y="1781666"/>
            <a:ext cx="0" cy="1756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485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2B531-77EE-ED8D-B784-50E539A7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AONDE ESTÁ O ¨ERRO¨?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53CC24-E2C8-DF23-1B26-7F49CB29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619"/>
            <a:ext cx="10515600" cy="4351338"/>
          </a:xfrm>
        </p:spPr>
        <p:txBody>
          <a:bodyPr/>
          <a:lstStyle/>
          <a:p>
            <a:r>
              <a:rPr lang="pt-BR" dirty="0"/>
              <a:t>1. </a:t>
            </a:r>
            <a:r>
              <a:rPr lang="pt-BR" b="1" dirty="0"/>
              <a:t>HIPERSENSIBILIDADE</a:t>
            </a:r>
            <a:r>
              <a:rPr lang="pt-BR" dirty="0"/>
              <a:t> DAS TERMINAÇÕES SENSORIAIS PERIFÉRICAS</a:t>
            </a:r>
          </a:p>
          <a:p>
            <a:pPr marL="0" indent="0">
              <a:buNone/>
            </a:pPr>
            <a:r>
              <a:rPr lang="pt-BR" dirty="0"/>
              <a:t> </a:t>
            </a:r>
          </a:p>
          <a:p>
            <a:r>
              <a:rPr lang="pt-BR" dirty="0"/>
              <a:t>2. </a:t>
            </a:r>
            <a:r>
              <a:rPr lang="pt-BR" b="1" dirty="0"/>
              <a:t>SINAPSE NA MEDULA </a:t>
            </a:r>
            <a:r>
              <a:rPr lang="pt-BR" dirty="0"/>
              <a:t>– AMPLIFICA O SINAL E PERMITE QUE ESTÍMULOS RELATIVAMENTE NÃO DOLOROSOS CHEGUEM AO SNC </a:t>
            </a:r>
          </a:p>
          <a:p>
            <a:endParaRPr lang="pt-BR" dirty="0"/>
          </a:p>
          <a:p>
            <a:r>
              <a:rPr lang="pt-BR" dirty="0"/>
              <a:t>3. </a:t>
            </a:r>
            <a:r>
              <a:rPr lang="pt-BR" b="1" dirty="0"/>
              <a:t>SNC</a:t>
            </a:r>
            <a:r>
              <a:rPr lang="pt-BR" dirty="0"/>
              <a:t>  - NÃO CONSEGUE FREAR A DOR / INTERPRETAÇÃO, MODULAÇÃO DO SINAL É INEFICIENTE 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01DA00C-8CDF-140B-D449-0AF49515C48B}"/>
              </a:ext>
            </a:extLst>
          </p:cNvPr>
          <p:cNvSpPr/>
          <p:nvPr/>
        </p:nvSpPr>
        <p:spPr>
          <a:xfrm rot="3206532">
            <a:off x="-2545520" y="3813481"/>
            <a:ext cx="5091040" cy="5358787"/>
          </a:xfrm>
          <a:custGeom>
            <a:avLst/>
            <a:gdLst/>
            <a:ahLst/>
            <a:cxnLst/>
            <a:rect l="l" t="t" r="r" b="b"/>
            <a:pathLst>
              <a:path w="9395203" h="9152493">
                <a:moveTo>
                  <a:pt x="0" y="0"/>
                </a:moveTo>
                <a:lnTo>
                  <a:pt x="9395202" y="0"/>
                </a:lnTo>
                <a:lnTo>
                  <a:pt x="9395202" y="9152493"/>
                </a:lnTo>
                <a:lnTo>
                  <a:pt x="0" y="9152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23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32B5774A-1283-4072-AE4E-E2D738D5C894}"/>
              </a:ext>
            </a:extLst>
          </p:cNvPr>
          <p:cNvSpPr/>
          <p:nvPr/>
        </p:nvSpPr>
        <p:spPr>
          <a:xfrm>
            <a:off x="143173" y="5664200"/>
            <a:ext cx="1533227" cy="114493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3"/>
                </a:lnTo>
                <a:lnTo>
                  <a:pt x="0" y="206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5" name="Picture 2" descr="Imagem relacionada">
            <a:extLst>
              <a:ext uri="{FF2B5EF4-FFF2-40B4-BE49-F238E27FC236}">
                <a16:creationId xmlns:a16="http://schemas.microsoft.com/office/drawing/2014/main" id="{74EC8AED-DA19-4DE0-B0A2-34020B811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0"/>
          <a:stretch/>
        </p:blipFill>
        <p:spPr bwMode="auto">
          <a:xfrm>
            <a:off x="2217534" y="-20644"/>
            <a:ext cx="6897897" cy="689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6175CD4-48BF-4440-B819-3E743D7CC568}"/>
              </a:ext>
            </a:extLst>
          </p:cNvPr>
          <p:cNvSpPr txBox="1"/>
          <p:nvPr/>
        </p:nvSpPr>
        <p:spPr>
          <a:xfrm>
            <a:off x="8204249" y="2846769"/>
            <a:ext cx="3451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b="1" dirty="0">
                <a:solidFill>
                  <a:srgbClr val="7030A0"/>
                </a:solidFill>
              </a:rPr>
              <a:t>1</a:t>
            </a:r>
            <a:r>
              <a:rPr lang="pt-BR" sz="2133" b="1" dirty="0">
                <a:solidFill>
                  <a:srgbClr val="7030A0"/>
                </a:solidFill>
              </a:rPr>
              <a:t> . Sensibilização nociceptores </a:t>
            </a:r>
            <a:endParaRPr lang="pt-BR" sz="2133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0083B77-6CBA-473C-9168-4A2A05E55B30}"/>
              </a:ext>
            </a:extLst>
          </p:cNvPr>
          <p:cNvSpPr txBox="1"/>
          <p:nvPr/>
        </p:nvSpPr>
        <p:spPr>
          <a:xfrm>
            <a:off x="5486400" y="4495800"/>
            <a:ext cx="8293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b="1" dirty="0">
                <a:solidFill>
                  <a:srgbClr val="7030A0"/>
                </a:solidFill>
              </a:rPr>
              <a:t>2</a:t>
            </a:r>
            <a:r>
              <a:rPr lang="pt-BR" sz="2133" b="1" dirty="0"/>
              <a:t>.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1D26401-3B28-410C-B79D-D3D71BB098ED}"/>
              </a:ext>
            </a:extLst>
          </p:cNvPr>
          <p:cNvSpPr txBox="1"/>
          <p:nvPr/>
        </p:nvSpPr>
        <p:spPr>
          <a:xfrm>
            <a:off x="1737944" y="5428238"/>
            <a:ext cx="143262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b="1" dirty="0">
                <a:solidFill>
                  <a:srgbClr val="7030A0"/>
                </a:solidFill>
              </a:rPr>
              <a:t>3</a:t>
            </a:r>
            <a:r>
              <a:rPr lang="pt-BR" sz="2133" b="1" dirty="0"/>
              <a:t>.</a:t>
            </a:r>
            <a:r>
              <a:rPr lang="pt-BR" sz="2133" b="1" dirty="0">
                <a:solidFill>
                  <a:srgbClr val="7030A0"/>
                </a:solidFill>
              </a:rPr>
              <a:t>Sinapse 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58612027-4289-4B6B-BE29-8F66F0C0A469}"/>
              </a:ext>
            </a:extLst>
          </p:cNvPr>
          <p:cNvCxnSpPr/>
          <p:nvPr/>
        </p:nvCxnSpPr>
        <p:spPr>
          <a:xfrm flipV="1">
            <a:off x="1981200" y="2242562"/>
            <a:ext cx="0" cy="28087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BA5D233-E9EC-44B7-939A-AF3C946FE889}"/>
              </a:ext>
            </a:extLst>
          </p:cNvPr>
          <p:cNvSpPr txBox="1"/>
          <p:nvPr/>
        </p:nvSpPr>
        <p:spPr>
          <a:xfrm>
            <a:off x="500947" y="3010852"/>
            <a:ext cx="1432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67" b="1" dirty="0">
                <a:solidFill>
                  <a:srgbClr val="7030A0"/>
                </a:solidFill>
              </a:rPr>
              <a:t>4</a:t>
            </a:r>
            <a:r>
              <a:rPr lang="pt-BR" sz="2133" b="1" dirty="0"/>
              <a:t>.</a:t>
            </a:r>
            <a:r>
              <a:rPr lang="pt-BR" sz="2133" b="1" dirty="0">
                <a:solidFill>
                  <a:srgbClr val="7030A0"/>
                </a:solidFill>
              </a:rPr>
              <a:t>Estímulo ao SNC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D4DE847-EDD4-4D3E-BFF5-7FFA30C6C6CF}"/>
              </a:ext>
            </a:extLst>
          </p:cNvPr>
          <p:cNvSpPr txBox="1"/>
          <p:nvPr/>
        </p:nvSpPr>
        <p:spPr>
          <a:xfrm>
            <a:off x="239512" y="380547"/>
            <a:ext cx="2198885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b="1" dirty="0">
                <a:solidFill>
                  <a:srgbClr val="7030A0"/>
                </a:solidFill>
              </a:rPr>
              <a:t>5</a:t>
            </a:r>
            <a:r>
              <a:rPr lang="pt-BR" sz="2133" b="1" dirty="0"/>
              <a:t>. </a:t>
            </a:r>
            <a:r>
              <a:rPr lang="pt-BR" sz="2133" b="1" dirty="0">
                <a:solidFill>
                  <a:srgbClr val="7030A0"/>
                </a:solidFill>
              </a:rPr>
              <a:t>Percepção</a:t>
            </a:r>
            <a:r>
              <a:rPr lang="pt-BR" sz="2133" b="1" dirty="0"/>
              <a:t> </a:t>
            </a:r>
            <a:r>
              <a:rPr lang="pt-BR" sz="2133" b="1" dirty="0">
                <a:solidFill>
                  <a:srgbClr val="7030A0"/>
                </a:solidFill>
              </a:rPr>
              <a:t>Interpretação /</a:t>
            </a:r>
            <a:r>
              <a:rPr lang="pt-BR" sz="2133" b="1" dirty="0"/>
              <a:t> </a:t>
            </a:r>
            <a:r>
              <a:rPr lang="pt-BR" sz="2133" b="1" dirty="0">
                <a:solidFill>
                  <a:srgbClr val="7030A0"/>
                </a:solidFill>
              </a:rPr>
              <a:t>Modulação da dor  </a:t>
            </a: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A336471D-031D-4C00-AD9E-869BE28A5F70}"/>
              </a:ext>
            </a:extLst>
          </p:cNvPr>
          <p:cNvCxnSpPr>
            <a:cxnSpLocks/>
          </p:cNvCxnSpPr>
          <p:nvPr/>
        </p:nvCxnSpPr>
        <p:spPr>
          <a:xfrm>
            <a:off x="5638800" y="1414453"/>
            <a:ext cx="0" cy="1656219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642C16E-E0D4-4F80-B280-157684C22628}"/>
              </a:ext>
            </a:extLst>
          </p:cNvPr>
          <p:cNvSpPr txBox="1"/>
          <p:nvPr/>
        </p:nvSpPr>
        <p:spPr>
          <a:xfrm>
            <a:off x="5963399" y="1654106"/>
            <a:ext cx="34510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b="1" dirty="0">
                <a:solidFill>
                  <a:srgbClr val="7030A0"/>
                </a:solidFill>
              </a:rPr>
              <a:t>6</a:t>
            </a:r>
            <a:r>
              <a:rPr lang="pt-BR" sz="2133" b="1" dirty="0"/>
              <a:t>. </a:t>
            </a:r>
            <a:r>
              <a:rPr lang="pt-BR" sz="2133" b="1" dirty="0">
                <a:solidFill>
                  <a:srgbClr val="7030A0"/>
                </a:solidFill>
              </a:rPr>
              <a:t>Resposta ao estímulo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39E5E85-D366-4580-9EC1-58FBB4C362F7}"/>
              </a:ext>
            </a:extLst>
          </p:cNvPr>
          <p:cNvSpPr txBox="1"/>
          <p:nvPr/>
        </p:nvSpPr>
        <p:spPr>
          <a:xfrm>
            <a:off x="8056364" y="5026826"/>
            <a:ext cx="34510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b="1" dirty="0">
                <a:solidFill>
                  <a:srgbClr val="7030A0"/>
                </a:solidFill>
              </a:rPr>
              <a:t>7</a:t>
            </a:r>
            <a:r>
              <a:rPr lang="pt-BR" sz="2133" b="1" dirty="0"/>
              <a:t>. </a:t>
            </a:r>
            <a:r>
              <a:rPr lang="pt-BR" sz="2133" b="1" dirty="0">
                <a:solidFill>
                  <a:srgbClr val="7030A0"/>
                </a:solidFill>
              </a:rPr>
              <a:t>Inflamação , dor </a:t>
            </a:r>
          </a:p>
        </p:txBody>
      </p:sp>
      <p:sp>
        <p:nvSpPr>
          <p:cNvPr id="2" name="Sinal de Multiplicação 1">
            <a:extLst>
              <a:ext uri="{FF2B5EF4-FFF2-40B4-BE49-F238E27FC236}">
                <a16:creationId xmlns:a16="http://schemas.microsoft.com/office/drawing/2014/main" id="{CF63CDA5-4F8A-E789-EC04-68F83EC8B4FF}"/>
              </a:ext>
            </a:extLst>
          </p:cNvPr>
          <p:cNvSpPr/>
          <p:nvPr/>
        </p:nvSpPr>
        <p:spPr>
          <a:xfrm>
            <a:off x="6666252" y="2866339"/>
            <a:ext cx="1154616" cy="925033"/>
          </a:xfrm>
          <a:prstGeom prst="mathMultipl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03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que é sinapse, quais os tipos e como ocorrem - Enciclopédia Significados">
            <a:extLst>
              <a:ext uri="{FF2B5EF4-FFF2-40B4-BE49-F238E27FC236}">
                <a16:creationId xmlns:a16="http://schemas.microsoft.com/office/drawing/2014/main" id="{73D223AE-D0C4-934C-B95A-5D44E5CFB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882" y="219634"/>
            <a:ext cx="6286443" cy="636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F56F8B75-D7FD-10AF-5E51-391BA99DDEF9}"/>
              </a:ext>
            </a:extLst>
          </p:cNvPr>
          <p:cNvSpPr/>
          <p:nvPr/>
        </p:nvSpPr>
        <p:spPr>
          <a:xfrm>
            <a:off x="10963835" y="5898776"/>
            <a:ext cx="1228164" cy="959224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CF45E89-9DF7-6CB7-5033-BC5634441428}"/>
              </a:ext>
            </a:extLst>
          </p:cNvPr>
          <p:cNvSpPr txBox="1"/>
          <p:nvPr/>
        </p:nvSpPr>
        <p:spPr>
          <a:xfrm>
            <a:off x="9663952" y="4277217"/>
            <a:ext cx="273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2. SINAPSE MEDULA 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D398C8CA-EA83-936A-8B8A-63C641AA3517}"/>
              </a:ext>
            </a:extLst>
          </p:cNvPr>
          <p:cNvCxnSpPr>
            <a:cxnSpLocks/>
          </p:cNvCxnSpPr>
          <p:nvPr/>
        </p:nvCxnSpPr>
        <p:spPr>
          <a:xfrm>
            <a:off x="9906000" y="600635"/>
            <a:ext cx="0" cy="3307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AA84123-11AC-9FC5-0E20-A753FDE812AB}"/>
              </a:ext>
            </a:extLst>
          </p:cNvPr>
          <p:cNvSpPr txBox="1"/>
          <p:nvPr/>
        </p:nvSpPr>
        <p:spPr>
          <a:xfrm>
            <a:off x="10210799" y="2016459"/>
            <a:ext cx="2734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1. ESTÍMULO</a:t>
            </a:r>
          </a:p>
          <a:p>
            <a:r>
              <a:rPr lang="pt-BR" sz="2000" b="1" dirty="0"/>
              <a:t>NOCICEPTIVO 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A13F4BB-038B-9350-0372-0B47173866E2}"/>
              </a:ext>
            </a:extLst>
          </p:cNvPr>
          <p:cNvSpPr txBox="1"/>
          <p:nvPr/>
        </p:nvSpPr>
        <p:spPr>
          <a:xfrm>
            <a:off x="363069" y="3200726"/>
            <a:ext cx="36665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3. EXCESSO DE GLUTAMATO </a:t>
            </a:r>
          </a:p>
          <a:p>
            <a:r>
              <a:rPr lang="pt-BR" sz="2000" b="1" dirty="0"/>
              <a:t>(EXCITATÓRIO)</a:t>
            </a:r>
          </a:p>
          <a:p>
            <a:endParaRPr lang="pt-BR" sz="2000" b="1" dirty="0"/>
          </a:p>
          <a:p>
            <a:r>
              <a:rPr lang="pt-BR" sz="2000" b="1" dirty="0"/>
              <a:t>DEFICIÊNCIA DE GABA  (INIBITÓRIO)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36E5EE99-E85C-E30D-FF02-0EFE880CFF9C}"/>
              </a:ext>
            </a:extLst>
          </p:cNvPr>
          <p:cNvCxnSpPr>
            <a:cxnSpLocks/>
          </p:cNvCxnSpPr>
          <p:nvPr/>
        </p:nvCxnSpPr>
        <p:spPr>
          <a:xfrm>
            <a:off x="2803708" y="3684494"/>
            <a:ext cx="2886083" cy="4123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4904AC37-3CA1-3826-0E4C-45312324CC60}"/>
              </a:ext>
            </a:extLst>
          </p:cNvPr>
          <p:cNvCxnSpPr>
            <a:cxnSpLocks/>
          </p:cNvCxnSpPr>
          <p:nvPr/>
        </p:nvCxnSpPr>
        <p:spPr>
          <a:xfrm flipV="1">
            <a:off x="2688338" y="4195482"/>
            <a:ext cx="3001453" cy="3851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8F3FE05-DC4B-BE90-A9A2-A05C53B70CF9}"/>
              </a:ext>
            </a:extLst>
          </p:cNvPr>
          <p:cNvSpPr txBox="1"/>
          <p:nvPr/>
        </p:nvSpPr>
        <p:spPr>
          <a:xfrm>
            <a:off x="5689791" y="4831942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FBB7945-5A53-F544-9DBB-7D82382AA372}"/>
              </a:ext>
            </a:extLst>
          </p:cNvPr>
          <p:cNvSpPr txBox="1"/>
          <p:nvPr/>
        </p:nvSpPr>
        <p:spPr>
          <a:xfrm>
            <a:off x="5892895" y="4753508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61FBA4F-6936-7FFA-71D3-AAD6C265FCC0}"/>
              </a:ext>
            </a:extLst>
          </p:cNvPr>
          <p:cNvSpPr txBox="1"/>
          <p:nvPr/>
        </p:nvSpPr>
        <p:spPr>
          <a:xfrm>
            <a:off x="6221506" y="4984341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E1DCCD3-9A3E-454D-0122-65FA41AD33B8}"/>
              </a:ext>
            </a:extLst>
          </p:cNvPr>
          <p:cNvSpPr txBox="1"/>
          <p:nvPr/>
        </p:nvSpPr>
        <p:spPr>
          <a:xfrm>
            <a:off x="6270480" y="5493368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E892425-9EEA-9F78-6E83-5541AB2D53E8}"/>
              </a:ext>
            </a:extLst>
          </p:cNvPr>
          <p:cNvSpPr txBox="1"/>
          <p:nvPr/>
        </p:nvSpPr>
        <p:spPr>
          <a:xfrm>
            <a:off x="7050820" y="5080293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DE1963E-1F98-FCE2-D0DD-0E3A4EAC2148}"/>
              </a:ext>
            </a:extLst>
          </p:cNvPr>
          <p:cNvSpPr txBox="1"/>
          <p:nvPr/>
        </p:nvSpPr>
        <p:spPr>
          <a:xfrm>
            <a:off x="6747296" y="5057611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56837C3-05DF-066C-B76F-116CF44C735E}"/>
              </a:ext>
            </a:extLst>
          </p:cNvPr>
          <p:cNvSpPr txBox="1"/>
          <p:nvPr/>
        </p:nvSpPr>
        <p:spPr>
          <a:xfrm>
            <a:off x="6816013" y="5598407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41036FA-0EFE-3174-C4C6-0D291DAC7AE2}"/>
              </a:ext>
            </a:extLst>
          </p:cNvPr>
          <p:cNvSpPr txBox="1"/>
          <p:nvPr/>
        </p:nvSpPr>
        <p:spPr>
          <a:xfrm>
            <a:off x="7142914" y="5605105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A47AEB3-79B5-13C2-F216-2F25998F10C9}"/>
              </a:ext>
            </a:extLst>
          </p:cNvPr>
          <p:cNvSpPr txBox="1"/>
          <p:nvPr/>
        </p:nvSpPr>
        <p:spPr>
          <a:xfrm>
            <a:off x="7913038" y="5428146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0D865E5-0A20-B95A-7CD8-73270F0D6633}"/>
              </a:ext>
            </a:extLst>
          </p:cNvPr>
          <p:cNvSpPr txBox="1"/>
          <p:nvPr/>
        </p:nvSpPr>
        <p:spPr>
          <a:xfrm>
            <a:off x="7926100" y="5143440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54F6F99-4C6E-B093-23CA-A64B1F571A13}"/>
              </a:ext>
            </a:extLst>
          </p:cNvPr>
          <p:cNvSpPr txBox="1"/>
          <p:nvPr/>
        </p:nvSpPr>
        <p:spPr>
          <a:xfrm>
            <a:off x="8186049" y="5136741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2CDD0ED-6A87-86F4-9DC1-0B13D5A242AF}"/>
              </a:ext>
            </a:extLst>
          </p:cNvPr>
          <p:cNvSpPr txBox="1"/>
          <p:nvPr/>
        </p:nvSpPr>
        <p:spPr>
          <a:xfrm>
            <a:off x="7492818" y="5519974"/>
            <a:ext cx="40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+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15CF491-6D70-A4EE-D8AA-80E7A8FA4DBC}"/>
              </a:ext>
            </a:extLst>
          </p:cNvPr>
          <p:cNvSpPr txBox="1"/>
          <p:nvPr/>
        </p:nvSpPr>
        <p:spPr>
          <a:xfrm>
            <a:off x="6561917" y="4974162"/>
            <a:ext cx="406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-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9DCF5A16-487C-B605-DFBC-86278F8D10A5}"/>
              </a:ext>
            </a:extLst>
          </p:cNvPr>
          <p:cNvSpPr txBox="1"/>
          <p:nvPr/>
        </p:nvSpPr>
        <p:spPr>
          <a:xfrm>
            <a:off x="6561917" y="5648097"/>
            <a:ext cx="406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-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CE000E5-CAD5-42B1-E421-B459919A429D}"/>
              </a:ext>
            </a:extLst>
          </p:cNvPr>
          <p:cNvSpPr txBox="1"/>
          <p:nvPr/>
        </p:nvSpPr>
        <p:spPr>
          <a:xfrm>
            <a:off x="5609976" y="4626239"/>
            <a:ext cx="406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-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EAB58CD-EE26-50BD-1DFD-30E0A02865E1}"/>
              </a:ext>
            </a:extLst>
          </p:cNvPr>
          <p:cNvSpPr txBox="1"/>
          <p:nvPr/>
        </p:nvSpPr>
        <p:spPr>
          <a:xfrm>
            <a:off x="8220276" y="5405050"/>
            <a:ext cx="406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-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E47B67E5-FC3A-50A7-D651-4328B81FBE46}"/>
              </a:ext>
            </a:extLst>
          </p:cNvPr>
          <p:cNvSpPr txBox="1"/>
          <p:nvPr/>
        </p:nvSpPr>
        <p:spPr>
          <a:xfrm>
            <a:off x="5131429" y="4710961"/>
            <a:ext cx="373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4</a:t>
            </a:r>
          </a:p>
        </p:txBody>
      </p: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9033F2EC-C277-A613-BCDA-859AD9E2252D}"/>
              </a:ext>
            </a:extLst>
          </p:cNvPr>
          <p:cNvCxnSpPr>
            <a:cxnSpLocks/>
          </p:cNvCxnSpPr>
          <p:nvPr/>
        </p:nvCxnSpPr>
        <p:spPr>
          <a:xfrm flipH="1">
            <a:off x="2962804" y="5089436"/>
            <a:ext cx="2514697" cy="9050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CDC9787-3CD6-B77C-1478-60709AAB7BA3}"/>
              </a:ext>
            </a:extLst>
          </p:cNvPr>
          <p:cNvSpPr txBox="1"/>
          <p:nvPr/>
        </p:nvSpPr>
        <p:spPr>
          <a:xfrm>
            <a:off x="499499" y="5266179"/>
            <a:ext cx="3277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5. ESTÍMULO</a:t>
            </a:r>
          </a:p>
          <a:p>
            <a:r>
              <a:rPr lang="pt-BR" sz="2000" b="1" dirty="0"/>
              <a:t>SEGUE AO SNC</a:t>
            </a:r>
          </a:p>
          <a:p>
            <a:endParaRPr lang="pt-BR" sz="2000" b="1" dirty="0"/>
          </a:p>
          <a:p>
            <a:r>
              <a:rPr lang="pt-BR" sz="2000" b="1" dirty="0"/>
              <a:t>PERCEPÇÃO DA DOR  </a:t>
            </a:r>
          </a:p>
        </p:txBody>
      </p:sp>
    </p:spTree>
    <p:extLst>
      <p:ext uri="{BB962C8B-B14F-4D97-AF65-F5344CB8AC3E}">
        <p14:creationId xmlns:p14="http://schemas.microsoft.com/office/powerpoint/2010/main" val="1904109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676964" y="5755341"/>
            <a:ext cx="1515035" cy="110265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3B4888-653C-4829-BF66-10CA3BE07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82" t="48927" r="56732" b="25637"/>
          <a:stretch/>
        </p:blipFill>
        <p:spPr>
          <a:xfrm>
            <a:off x="994742" y="1102659"/>
            <a:ext cx="9816694" cy="465268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10C05D4-73FC-4AAF-8C50-B74F30F5D741}"/>
              </a:ext>
            </a:extLst>
          </p:cNvPr>
          <p:cNvSpPr txBox="1"/>
          <p:nvPr/>
        </p:nvSpPr>
        <p:spPr>
          <a:xfrm>
            <a:off x="0" y="6581001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/>
              <a:t>Rheumatic Disease Clinics of North America, 35(2), 421–435. </a:t>
            </a:r>
            <a:r>
              <a:rPr lang="en-US" sz="1050" dirty="0"/>
              <a:t>doi:10.1016/j.rdc.2009.06.005 </a:t>
            </a:r>
            <a:endParaRPr lang="pt-BR" sz="105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55AEAD6-1428-220E-D3C3-15B774CFED86}"/>
              </a:ext>
            </a:extLst>
          </p:cNvPr>
          <p:cNvSpPr/>
          <p:nvPr/>
        </p:nvSpPr>
        <p:spPr>
          <a:xfrm>
            <a:off x="4392890" y="2196445"/>
            <a:ext cx="1703110" cy="556181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028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n external file that holds a picture, illustration, etc.&#10;Object name is 10.1177_1744806916650690-fig3.jpg">
            <a:extLst>
              <a:ext uri="{FF2B5EF4-FFF2-40B4-BE49-F238E27FC236}">
                <a16:creationId xmlns:a16="http://schemas.microsoft.com/office/drawing/2014/main" id="{D202C8AF-A8F0-4932-8545-4D95E62A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62" y="343597"/>
            <a:ext cx="6418761" cy="59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767FD6B-4E61-4C0A-9D34-86F8F3149446}"/>
              </a:ext>
            </a:extLst>
          </p:cNvPr>
          <p:cNvSpPr/>
          <p:nvPr/>
        </p:nvSpPr>
        <p:spPr>
          <a:xfrm>
            <a:off x="0" y="6581001"/>
            <a:ext cx="108836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050" i="1" dirty="0">
                <a:solidFill>
                  <a:srgbClr val="642A8F"/>
                </a:solidFill>
                <a:latin typeface="arial" panose="020B0604020202020204" pitchFamily="34" charset="0"/>
                <a:hlinkClick r:id="rId3"/>
              </a:rPr>
              <a:t>Mol Pain</a:t>
            </a:r>
            <a:r>
              <a:rPr lang="en-US" sz="1050" i="1" dirty="0">
                <a:solidFill>
                  <a:srgbClr val="000000"/>
                </a:solidFill>
                <a:latin typeface="arial" panose="020B0604020202020204" pitchFamily="34" charset="0"/>
              </a:rPr>
              <a:t>. 2016; 12: 1744806916650690.Cingulate GABA levels inversely correlate with the intensity of ongoing chronic knee osteoarthritis pain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58912443-DE1C-FD73-1FD9-AD9F66150D18}"/>
              </a:ext>
            </a:extLst>
          </p:cNvPr>
          <p:cNvSpPr/>
          <p:nvPr/>
        </p:nvSpPr>
        <p:spPr>
          <a:xfrm>
            <a:off x="10832436" y="242047"/>
            <a:ext cx="1108551" cy="788894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3" y="0"/>
                </a:lnTo>
                <a:lnTo>
                  <a:pt x="2745883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979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8857"/>
            <a:ext cx="9144000" cy="2387600"/>
          </a:xfrm>
        </p:spPr>
        <p:txBody>
          <a:bodyPr/>
          <a:lstStyle/>
          <a:p>
            <a:r>
              <a:rPr lang="pt-BR" dirty="0"/>
              <a:t>TRATAMENTO MEDICAMENTOSO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BA2CD0-34A9-010B-14D4-D0BB2602FC31}"/>
              </a:ext>
            </a:extLst>
          </p:cNvPr>
          <p:cNvSpPr/>
          <p:nvPr/>
        </p:nvSpPr>
        <p:spPr>
          <a:xfrm>
            <a:off x="10676964" y="5755341"/>
            <a:ext cx="1515035" cy="110265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0292EE7-7A74-ACC7-1F67-EC47389B0F61}"/>
              </a:ext>
            </a:extLst>
          </p:cNvPr>
          <p:cNvSpPr/>
          <p:nvPr/>
        </p:nvSpPr>
        <p:spPr>
          <a:xfrm rot="3206532">
            <a:off x="-1550230" y="3714320"/>
            <a:ext cx="5091040" cy="5358787"/>
          </a:xfrm>
          <a:custGeom>
            <a:avLst/>
            <a:gdLst/>
            <a:ahLst/>
            <a:cxnLst/>
            <a:rect l="l" t="t" r="r" b="b"/>
            <a:pathLst>
              <a:path w="9395203" h="9152493">
                <a:moveTo>
                  <a:pt x="0" y="0"/>
                </a:moveTo>
                <a:lnTo>
                  <a:pt x="9395202" y="0"/>
                </a:lnTo>
                <a:lnTo>
                  <a:pt x="9395202" y="9152493"/>
                </a:lnTo>
                <a:lnTo>
                  <a:pt x="0" y="9152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0035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>
            <a:extLst>
              <a:ext uri="{FF2B5EF4-FFF2-40B4-BE49-F238E27FC236}">
                <a16:creationId xmlns:a16="http://schemas.microsoft.com/office/drawing/2014/main" id="{AFD8659B-7575-4E2E-8341-B1FD33B2D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71" y="372165"/>
            <a:ext cx="5452039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40E00CF9-6B65-4573-88B1-6EB32DBB8E5B}"/>
              </a:ext>
            </a:extLst>
          </p:cNvPr>
          <p:cNvSpPr/>
          <p:nvPr/>
        </p:nvSpPr>
        <p:spPr>
          <a:xfrm>
            <a:off x="143173" y="5664200"/>
            <a:ext cx="1533227" cy="114493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3"/>
                </a:lnTo>
                <a:lnTo>
                  <a:pt x="0" y="206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AD79E4-3902-467D-A587-4DD2FBBD6B87}"/>
              </a:ext>
            </a:extLst>
          </p:cNvPr>
          <p:cNvSpPr txBox="1"/>
          <p:nvPr/>
        </p:nvSpPr>
        <p:spPr>
          <a:xfrm>
            <a:off x="339228" y="889000"/>
            <a:ext cx="7452360" cy="3540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67" b="1" i="1" dirty="0" err="1">
                <a:solidFill>
                  <a:srgbClr val="212121"/>
                </a:solidFill>
                <a:latin typeface="BlinkMacSystemFont"/>
              </a:rPr>
              <a:t>Duloxetina</a:t>
            </a:r>
            <a:endParaRPr lang="pt-BR" sz="1867" b="1" i="1" dirty="0">
              <a:solidFill>
                <a:srgbClr val="212121"/>
              </a:solidFill>
              <a:latin typeface="BlinkMacSystemFont"/>
            </a:endParaRPr>
          </a:p>
          <a:p>
            <a:endParaRPr lang="pt-BR" sz="1867" b="1" i="1" dirty="0">
              <a:solidFill>
                <a:srgbClr val="212121"/>
              </a:solidFill>
              <a:latin typeface="BlinkMacSystemFont"/>
            </a:endParaRPr>
          </a:p>
          <a:p>
            <a:r>
              <a:rPr lang="pt-BR" sz="1867" b="1" i="1" dirty="0" err="1">
                <a:solidFill>
                  <a:srgbClr val="212121"/>
                </a:solidFill>
                <a:latin typeface="BlinkMacSystemFont"/>
              </a:rPr>
              <a:t>Milnacipran</a:t>
            </a:r>
            <a:endParaRPr lang="pt-BR" sz="1867" b="1" i="1" dirty="0">
              <a:solidFill>
                <a:srgbClr val="212121"/>
              </a:solidFill>
              <a:latin typeface="BlinkMacSystemFont"/>
            </a:endParaRPr>
          </a:p>
          <a:p>
            <a:endParaRPr lang="pt-BR" sz="1867" b="1" i="1" dirty="0">
              <a:solidFill>
                <a:srgbClr val="212121"/>
              </a:solidFill>
              <a:latin typeface="BlinkMacSystemFont"/>
            </a:endParaRPr>
          </a:p>
          <a:p>
            <a:r>
              <a:rPr lang="pt-BR" sz="1867" b="1" i="1" dirty="0">
                <a:solidFill>
                  <a:srgbClr val="212121"/>
                </a:solidFill>
                <a:latin typeface="BlinkMacSystemFont"/>
              </a:rPr>
              <a:t>Amitriptilina </a:t>
            </a:r>
          </a:p>
          <a:p>
            <a:endParaRPr lang="pt-BR" sz="1867" b="1" i="1" dirty="0">
              <a:solidFill>
                <a:srgbClr val="212121"/>
              </a:solidFill>
              <a:latin typeface="BlinkMacSystemFont"/>
            </a:endParaRPr>
          </a:p>
          <a:p>
            <a:endParaRPr lang="pt-BR" sz="1867" b="1" i="1" dirty="0">
              <a:solidFill>
                <a:srgbClr val="212121"/>
              </a:solidFill>
              <a:latin typeface="BlinkMacSystemFont"/>
            </a:endParaRPr>
          </a:p>
          <a:p>
            <a:r>
              <a:rPr lang="pt-BR" sz="1867" b="1" i="1" dirty="0" err="1">
                <a:solidFill>
                  <a:srgbClr val="212121"/>
                </a:solidFill>
                <a:latin typeface="BlinkMacSystemFont"/>
              </a:rPr>
              <a:t>Pregabalina</a:t>
            </a:r>
            <a:endParaRPr lang="pt-BR" sz="1867" b="1" i="1" dirty="0">
              <a:solidFill>
                <a:srgbClr val="212121"/>
              </a:solidFill>
              <a:latin typeface="BlinkMacSystemFont"/>
            </a:endParaRPr>
          </a:p>
          <a:p>
            <a:r>
              <a:rPr lang="pt-BR" sz="1867" b="1" i="1" dirty="0" err="1">
                <a:solidFill>
                  <a:srgbClr val="212121"/>
                </a:solidFill>
                <a:latin typeface="BlinkMacSystemFont"/>
              </a:rPr>
              <a:t>Gabapentina</a:t>
            </a:r>
            <a:endParaRPr lang="pt-BR" sz="1867" b="1" i="1" dirty="0">
              <a:solidFill>
                <a:srgbClr val="212121"/>
              </a:solidFill>
              <a:latin typeface="BlinkMacSystemFont"/>
            </a:endParaRPr>
          </a:p>
          <a:p>
            <a:endParaRPr lang="pt-BR" sz="1867" i="1" dirty="0">
              <a:solidFill>
                <a:srgbClr val="212121"/>
              </a:solidFill>
              <a:latin typeface="BlinkMacSystemFont"/>
            </a:endParaRPr>
          </a:p>
          <a:p>
            <a:endParaRPr lang="pt-BR" sz="1867" i="1" dirty="0">
              <a:solidFill>
                <a:srgbClr val="212121"/>
              </a:solidFill>
              <a:latin typeface="BlinkMacSystemFont"/>
            </a:endParaRPr>
          </a:p>
          <a:p>
            <a:endParaRPr lang="pt-BR" sz="1867" i="1" dirty="0">
              <a:solidFill>
                <a:srgbClr val="212121"/>
              </a:solidFill>
              <a:latin typeface="BlinkMacSystemFon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E4A14A1-E0EA-4138-91A9-3256D9CA522B}"/>
              </a:ext>
            </a:extLst>
          </p:cNvPr>
          <p:cNvSpPr txBox="1"/>
          <p:nvPr/>
        </p:nvSpPr>
        <p:spPr>
          <a:xfrm>
            <a:off x="1858145" y="6581001"/>
            <a:ext cx="7452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 dirty="0">
                <a:latin typeface="BlinkMacSystemFont"/>
              </a:rPr>
              <a:t>Am </a:t>
            </a:r>
            <a:r>
              <a:rPr lang="pt-BR" sz="1200" i="1" dirty="0" err="1">
                <a:latin typeface="BlinkMacSystemFont"/>
              </a:rPr>
              <a:t>Fam</a:t>
            </a:r>
            <a:r>
              <a:rPr lang="pt-BR" sz="1200" i="1" dirty="0">
                <a:latin typeface="BlinkMacSystemFont"/>
              </a:rPr>
              <a:t> </a:t>
            </a:r>
            <a:r>
              <a:rPr lang="pt-BR" sz="1200" i="1" dirty="0" err="1">
                <a:latin typeface="BlinkMacSystemFont"/>
              </a:rPr>
              <a:t>Physician</a:t>
            </a:r>
            <a:r>
              <a:rPr lang="pt-BR" sz="1200" i="1" dirty="0">
                <a:latin typeface="BlinkMacSystemFont"/>
              </a:rPr>
              <a:t>. 2023 Feb;107(2):137-144.</a:t>
            </a:r>
            <a:endParaRPr lang="pt-BR" sz="1200" i="1" dirty="0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BD951483-171E-4000-B795-52FE863AE85F}"/>
              </a:ext>
            </a:extLst>
          </p:cNvPr>
          <p:cNvCxnSpPr/>
          <p:nvPr/>
        </p:nvCxnSpPr>
        <p:spPr>
          <a:xfrm flipV="1">
            <a:off x="1981200" y="1346200"/>
            <a:ext cx="4157171" cy="81280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9A5E80D-73DC-4B05-9AC4-EB61D893E602}"/>
              </a:ext>
            </a:extLst>
          </p:cNvPr>
          <p:cNvSpPr txBox="1"/>
          <p:nvPr/>
        </p:nvSpPr>
        <p:spPr>
          <a:xfrm>
            <a:off x="3189753" y="1346200"/>
            <a:ext cx="2590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33" b="1" i="1" dirty="0"/>
              <a:t>IRSN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9DC8FD05-6C67-40F0-8782-9C21550DBF31}"/>
              </a:ext>
            </a:extLst>
          </p:cNvPr>
          <p:cNvCxnSpPr>
            <a:cxnSpLocks/>
          </p:cNvCxnSpPr>
          <p:nvPr/>
        </p:nvCxnSpPr>
        <p:spPr>
          <a:xfrm flipV="1">
            <a:off x="1828800" y="1116644"/>
            <a:ext cx="4224830" cy="42448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AD176E1-EC69-4D5D-A700-429340E176CB}"/>
              </a:ext>
            </a:extLst>
          </p:cNvPr>
          <p:cNvSpPr txBox="1"/>
          <p:nvPr/>
        </p:nvSpPr>
        <p:spPr>
          <a:xfrm>
            <a:off x="2884421" y="996065"/>
            <a:ext cx="2590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33" b="1" i="1" dirty="0"/>
              <a:t>IRSN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DC02C1B0-1772-441E-8AC9-520B37E0D530}"/>
              </a:ext>
            </a:extLst>
          </p:cNvPr>
          <p:cNvCxnSpPr>
            <a:cxnSpLocks/>
          </p:cNvCxnSpPr>
          <p:nvPr/>
        </p:nvCxnSpPr>
        <p:spPr>
          <a:xfrm flipV="1">
            <a:off x="1676400" y="862601"/>
            <a:ext cx="4377230" cy="18418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DA09795-2460-4D25-B5AE-E2A3DA76CE57}"/>
              </a:ext>
            </a:extLst>
          </p:cNvPr>
          <p:cNvSpPr txBox="1"/>
          <p:nvPr/>
        </p:nvSpPr>
        <p:spPr>
          <a:xfrm>
            <a:off x="2837486" y="552683"/>
            <a:ext cx="2590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33" b="1" i="1" dirty="0"/>
              <a:t>IRSN</a:t>
            </a:r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0BC253D7-D7B2-48AD-8AB7-7CFA3048528C}"/>
              </a:ext>
            </a:extLst>
          </p:cNvPr>
          <p:cNvCxnSpPr>
            <a:cxnSpLocks/>
          </p:cNvCxnSpPr>
          <p:nvPr/>
        </p:nvCxnSpPr>
        <p:spPr>
          <a:xfrm>
            <a:off x="1749042" y="3099800"/>
            <a:ext cx="5623762" cy="149760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F704EAC8-2E19-43A7-9712-93E04338ED9C}"/>
              </a:ext>
            </a:extLst>
          </p:cNvPr>
          <p:cNvSpPr txBox="1"/>
          <p:nvPr/>
        </p:nvSpPr>
        <p:spPr>
          <a:xfrm>
            <a:off x="3292894" y="2819400"/>
            <a:ext cx="266656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33" b="1" i="1" dirty="0"/>
              <a:t>Neurotransmissão inibitória </a:t>
            </a:r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2B8DAA6E-84D1-42AF-9FAF-25FD2D190A0A}"/>
              </a:ext>
            </a:extLst>
          </p:cNvPr>
          <p:cNvCxnSpPr>
            <a:cxnSpLocks/>
          </p:cNvCxnSpPr>
          <p:nvPr/>
        </p:nvCxnSpPr>
        <p:spPr>
          <a:xfrm flipV="1">
            <a:off x="1858145" y="1987581"/>
            <a:ext cx="4301778" cy="90275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A648ADCA-2AA1-C41F-88C1-D2669E08FEE4}"/>
              </a:ext>
            </a:extLst>
          </p:cNvPr>
          <p:cNvSpPr txBox="1"/>
          <p:nvPr/>
        </p:nvSpPr>
        <p:spPr>
          <a:xfrm>
            <a:off x="1512954" y="4766915"/>
            <a:ext cx="3924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Fibromialgia </a:t>
            </a:r>
          </a:p>
        </p:txBody>
      </p:sp>
    </p:spTree>
    <p:extLst>
      <p:ext uri="{BB962C8B-B14F-4D97-AF65-F5344CB8AC3E}">
        <p14:creationId xmlns:p14="http://schemas.microsoft.com/office/powerpoint/2010/main" val="3622081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48922" y="764090"/>
            <a:ext cx="10214269" cy="6128304"/>
            <a:chOff x="0" y="0"/>
            <a:chExt cx="4455448" cy="244874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4391948" cy="2385247"/>
            </a:xfrm>
            <a:custGeom>
              <a:avLst/>
              <a:gdLst/>
              <a:ahLst/>
              <a:cxnLst/>
              <a:rect l="l" t="t" r="r" b="b"/>
              <a:pathLst>
                <a:path w="4391948" h="2385247">
                  <a:moveTo>
                    <a:pt x="4299238" y="2385247"/>
                  </a:moveTo>
                  <a:lnTo>
                    <a:pt x="92710" y="2385247"/>
                  </a:lnTo>
                  <a:cubicBezTo>
                    <a:pt x="41910" y="2385247"/>
                    <a:pt x="0" y="2343337"/>
                    <a:pt x="0" y="229253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97968" y="0"/>
                  </a:lnTo>
                  <a:cubicBezTo>
                    <a:pt x="4348768" y="0"/>
                    <a:pt x="4390678" y="41910"/>
                    <a:pt x="4390678" y="92710"/>
                  </a:cubicBezTo>
                  <a:lnTo>
                    <a:pt x="4390678" y="2291267"/>
                  </a:lnTo>
                  <a:cubicBezTo>
                    <a:pt x="4391948" y="2343337"/>
                    <a:pt x="4350038" y="2385247"/>
                    <a:pt x="4299238" y="2385247"/>
                  </a:cubicBezTo>
                  <a:close/>
                </a:path>
              </a:pathLst>
            </a:custGeom>
            <a:solidFill>
              <a:srgbClr val="F5F2D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455448" cy="2448747"/>
            </a:xfrm>
            <a:custGeom>
              <a:avLst/>
              <a:gdLst/>
              <a:ahLst/>
              <a:cxnLst/>
              <a:rect l="l" t="t" r="r" b="b"/>
              <a:pathLst>
                <a:path w="4455448" h="2448747">
                  <a:moveTo>
                    <a:pt x="4330988" y="59690"/>
                  </a:moveTo>
                  <a:cubicBezTo>
                    <a:pt x="4366548" y="59690"/>
                    <a:pt x="4395758" y="88900"/>
                    <a:pt x="4395758" y="124460"/>
                  </a:cubicBezTo>
                  <a:lnTo>
                    <a:pt x="4395758" y="2324287"/>
                  </a:lnTo>
                  <a:cubicBezTo>
                    <a:pt x="4395758" y="2359847"/>
                    <a:pt x="4366548" y="2389057"/>
                    <a:pt x="4330988" y="2389057"/>
                  </a:cubicBezTo>
                  <a:lnTo>
                    <a:pt x="124460" y="2389057"/>
                  </a:lnTo>
                  <a:cubicBezTo>
                    <a:pt x="88900" y="2389057"/>
                    <a:pt x="59690" y="2359847"/>
                    <a:pt x="59690" y="232428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330988" y="59690"/>
                  </a:lnTo>
                  <a:moveTo>
                    <a:pt x="433098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24287"/>
                  </a:lnTo>
                  <a:cubicBezTo>
                    <a:pt x="0" y="2392867"/>
                    <a:pt x="55880" y="2448747"/>
                    <a:pt x="124460" y="2448747"/>
                  </a:cubicBezTo>
                  <a:lnTo>
                    <a:pt x="4330988" y="2448747"/>
                  </a:lnTo>
                  <a:cubicBezTo>
                    <a:pt x="4399568" y="2448747"/>
                    <a:pt x="4455448" y="2392867"/>
                    <a:pt x="4455448" y="2324287"/>
                  </a:cubicBezTo>
                  <a:lnTo>
                    <a:pt x="4455448" y="124460"/>
                  </a:lnTo>
                  <a:cubicBezTo>
                    <a:pt x="4455448" y="55880"/>
                    <a:pt x="4399568" y="0"/>
                    <a:pt x="4330988" y="0"/>
                  </a:cubicBezTo>
                  <a:close/>
                </a:path>
              </a:pathLst>
            </a:custGeom>
            <a:solidFill>
              <a:srgbClr val="3B3D50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675358" y="990603"/>
            <a:ext cx="4527402" cy="67911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25953" y="5516438"/>
            <a:ext cx="1407818" cy="105762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2640536" y="62888"/>
            <a:ext cx="10820400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rgbClr val="3B3D50"/>
                </a:solidFill>
                <a:latin typeface="Hertical Smooth"/>
              </a:rPr>
              <a:t>Danielle Lodetti </a:t>
            </a:r>
            <a:r>
              <a:rPr lang="en-US" sz="1600" dirty="0">
                <a:solidFill>
                  <a:srgbClr val="3B3D50"/>
                </a:solidFill>
                <a:latin typeface="Hertical Smooth"/>
              </a:rPr>
              <a:t>@danylodetti</a:t>
            </a:r>
            <a:endParaRPr lang="en-US" sz="4000" dirty="0">
              <a:solidFill>
                <a:srgbClr val="3B3D50"/>
              </a:solidFill>
              <a:latin typeface="Hertical Smooth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46500" y="1217406"/>
            <a:ext cx="9293595" cy="4649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Nutricionista 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Mestrado - Neurociências 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Criadora da Neuronutrição ®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Nutricionista pela Universidade Federal de Santa Catarina (2000)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Especialista em Fisiologia do Exercício pela Escola Paulista de Medicina (2002)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Especialista em Nutrição Estética pelo IPGS – Rio de Janeiro (2010)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Aperfeiçoamento em Bioquímica Aplicada à Patologia   - 2010 / 2016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Especialização em Nutrição Ortomolecular e Nutrigenômica – FAPES – SP (2012)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Especialização em Fitoterapia Integrativa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 Especialização Psiquiatria Ortomolecular  -FAPES   -  SP (2022)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Aperfeiçoamento em Bioquímica  - Arvore do conhecimento (2022)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Professora e palestrante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Idealizadora científica da Academia da Neuronutrição ®</a:t>
            </a:r>
          </a:p>
          <a:p>
            <a:pPr marL="403073" lvl="1" indent="-201537">
              <a:lnSpc>
                <a:spcPts val="2613"/>
              </a:lnSpc>
              <a:buFont typeface="Arial"/>
              <a:buChar char="•"/>
            </a:pPr>
            <a:r>
              <a:rPr lang="pt-BR" sz="2133" i="1" dirty="0">
                <a:latin typeface="Amasis MT Pro" panose="02040504050005020304" pitchFamily="18" charset="0"/>
              </a:rPr>
              <a:t>Coordenadora pós graduação em Neuronutrição ®</a:t>
            </a:r>
            <a:endParaRPr lang="en-US" sz="2133" i="1" dirty="0">
              <a:latin typeface="Amasis MT Pro" panose="020405040500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2B20F4E-4F58-4521-AE1B-55F45A42B0C0}"/>
              </a:ext>
            </a:extLst>
          </p:cNvPr>
          <p:cNvSpPr txBox="1"/>
          <p:nvPr/>
        </p:nvSpPr>
        <p:spPr>
          <a:xfrm>
            <a:off x="3520440" y="6354102"/>
            <a:ext cx="73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academia.neuronutricao.com.br                       neuronutricao.com.br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E8ECAA-63EE-49CC-8F91-070005B53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6" t="24803" r="54431" b="10511"/>
          <a:stretch/>
        </p:blipFill>
        <p:spPr>
          <a:xfrm>
            <a:off x="2578750" y="0"/>
            <a:ext cx="3940618" cy="683547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0113329-388A-48CA-B01D-7E1EE110B0E7}"/>
              </a:ext>
            </a:extLst>
          </p:cNvPr>
          <p:cNvSpPr txBox="1"/>
          <p:nvPr/>
        </p:nvSpPr>
        <p:spPr>
          <a:xfrm>
            <a:off x="7642942" y="6581001"/>
            <a:ext cx="87579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Fundamentals of Pain Medicine –. doi:10.1007/978-3-319-64922-1 </a:t>
            </a:r>
            <a:endParaRPr lang="pt-BR" sz="1200" i="1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396353F-1E65-4305-99FF-4AD0D5DE114A}"/>
              </a:ext>
            </a:extLst>
          </p:cNvPr>
          <p:cNvSpPr txBox="1"/>
          <p:nvPr/>
        </p:nvSpPr>
        <p:spPr>
          <a:xfrm>
            <a:off x="8394511" y="1580637"/>
            <a:ext cx="3627391" cy="1959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133" b="1" i="1" dirty="0"/>
          </a:p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SEROTONINA, DOPAMINA E NOREPINEFRINA </a:t>
            </a:r>
          </a:p>
          <a:p>
            <a:pPr algn="ctr"/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INIBIÇÃO DA DOR </a:t>
            </a:r>
          </a:p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VIA DESCENDENTE 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791CC28A-B712-7DF0-82C8-C4CAA99AEB64}"/>
              </a:ext>
            </a:extLst>
          </p:cNvPr>
          <p:cNvCxnSpPr>
            <a:cxnSpLocks/>
          </p:cNvCxnSpPr>
          <p:nvPr/>
        </p:nvCxnSpPr>
        <p:spPr>
          <a:xfrm flipH="1">
            <a:off x="5053781" y="2055539"/>
            <a:ext cx="3588774" cy="50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FB625F4-3D15-D6B6-9FE5-CCAF0A9929C1}"/>
              </a:ext>
            </a:extLst>
          </p:cNvPr>
          <p:cNvCxnSpPr>
            <a:cxnSpLocks/>
          </p:cNvCxnSpPr>
          <p:nvPr/>
        </p:nvCxnSpPr>
        <p:spPr>
          <a:xfrm flipH="1">
            <a:off x="5137356" y="2356601"/>
            <a:ext cx="3790334" cy="1322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8E420-564A-0D50-214D-08F19F08FD91}"/>
              </a:ext>
            </a:extLst>
          </p:cNvPr>
          <p:cNvSpPr txBox="1"/>
          <p:nvPr/>
        </p:nvSpPr>
        <p:spPr>
          <a:xfrm>
            <a:off x="7642942" y="2896210"/>
            <a:ext cx="134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-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690143-DCE5-9BD4-CD08-173A312ED947}"/>
              </a:ext>
            </a:extLst>
          </p:cNvPr>
          <p:cNvSpPr txBox="1"/>
          <p:nvPr/>
        </p:nvSpPr>
        <p:spPr>
          <a:xfrm>
            <a:off x="6935497" y="2115950"/>
            <a:ext cx="134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4950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429B5B9D-476B-4F73-833B-5A7752E1798B}"/>
              </a:ext>
            </a:extLst>
          </p:cNvPr>
          <p:cNvSpPr/>
          <p:nvPr/>
        </p:nvSpPr>
        <p:spPr>
          <a:xfrm>
            <a:off x="10811434" y="5956968"/>
            <a:ext cx="1380565" cy="901032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E2BBD0F-AD4C-48C5-B231-0CF20FC70E16}"/>
              </a:ext>
            </a:extLst>
          </p:cNvPr>
          <p:cNvSpPr/>
          <p:nvPr/>
        </p:nvSpPr>
        <p:spPr>
          <a:xfrm>
            <a:off x="38931" y="77516"/>
            <a:ext cx="1513112" cy="1373149"/>
          </a:xfrm>
          <a:custGeom>
            <a:avLst/>
            <a:gdLst/>
            <a:ahLst/>
            <a:cxnLst/>
            <a:rect l="l" t="t" r="r" b="b"/>
            <a:pathLst>
              <a:path w="2269668" h="2059724">
                <a:moveTo>
                  <a:pt x="0" y="0"/>
                </a:moveTo>
                <a:lnTo>
                  <a:pt x="2269669" y="0"/>
                </a:lnTo>
                <a:lnTo>
                  <a:pt x="2269669" y="2059723"/>
                </a:lnTo>
                <a:lnTo>
                  <a:pt x="0" y="2059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4931CE7-4B3B-4561-84A3-E0ACF9343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1" t="32963" b="32963"/>
          <a:stretch/>
        </p:blipFill>
        <p:spPr bwMode="auto">
          <a:xfrm>
            <a:off x="2756734" y="1262742"/>
            <a:ext cx="6678532" cy="497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B7535B1-D8A0-48B0-B41E-5954584CB1E6}"/>
              </a:ext>
            </a:extLst>
          </p:cNvPr>
          <p:cNvSpPr txBox="1"/>
          <p:nvPr/>
        </p:nvSpPr>
        <p:spPr>
          <a:xfrm>
            <a:off x="355600" y="6534263"/>
            <a:ext cx="74595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 dirty="0">
                <a:latin typeface="BlinkMacSystemFont"/>
              </a:rPr>
              <a:t>JAMA </a:t>
            </a:r>
            <a:r>
              <a:rPr lang="pt-BR" sz="1200" i="1" dirty="0" err="1">
                <a:latin typeface="BlinkMacSystemFont"/>
              </a:rPr>
              <a:t>Netw</a:t>
            </a:r>
            <a:r>
              <a:rPr lang="pt-BR" sz="1200" i="1" dirty="0">
                <a:latin typeface="BlinkMacSystemFont"/>
              </a:rPr>
              <a:t> Open. 2022 May 2;5(5):e2212939. </a:t>
            </a:r>
            <a:r>
              <a:rPr lang="pt-BR" sz="1200" i="1" dirty="0" err="1">
                <a:latin typeface="BlinkMacSystemFont"/>
              </a:rPr>
              <a:t>doi</a:t>
            </a:r>
            <a:r>
              <a:rPr lang="pt-BR" sz="1200" i="1" dirty="0">
                <a:latin typeface="BlinkMacSystemFont"/>
              </a:rPr>
              <a:t>: 10.1001/jamanetworkopen.2022.12939.</a:t>
            </a:r>
            <a:endParaRPr lang="pt-BR" sz="1200" i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FEE3C0A-176A-4356-AF21-BAAF6A2F6560}"/>
              </a:ext>
            </a:extLst>
          </p:cNvPr>
          <p:cNvSpPr txBox="1"/>
          <p:nvPr/>
        </p:nvSpPr>
        <p:spPr>
          <a:xfrm>
            <a:off x="2017336" y="621743"/>
            <a:ext cx="9832157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1333"/>
              </a:spcBef>
              <a:spcAft>
                <a:spcPts val="667"/>
              </a:spcAft>
            </a:pPr>
            <a:r>
              <a:rPr lang="en-US" sz="1600" dirty="0">
                <a:solidFill>
                  <a:srgbClr val="000000"/>
                </a:solidFill>
                <a:latin typeface="Cambria" panose="02040503050406030204" pitchFamily="18" charset="0"/>
              </a:rPr>
              <a:t>Comparison of Amitriptyline and US Food and Drug Administration–Approved Treatments for Fibromyalgia</a:t>
            </a:r>
          </a:p>
        </p:txBody>
      </p:sp>
    </p:spTree>
    <p:extLst>
      <p:ext uri="{BB962C8B-B14F-4D97-AF65-F5344CB8AC3E}">
        <p14:creationId xmlns:p14="http://schemas.microsoft.com/office/powerpoint/2010/main" val="1839592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9209"/>
            <a:ext cx="9144000" cy="2387600"/>
          </a:xfrm>
        </p:spPr>
        <p:txBody>
          <a:bodyPr/>
          <a:lstStyle/>
          <a:p>
            <a:r>
              <a:rPr lang="pt-BR" dirty="0"/>
              <a:t>PONTOS DE INTERVENÇÃO NA DOR CRÔNICA 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BA2CD0-34A9-010B-14D4-D0BB2602FC31}"/>
              </a:ext>
            </a:extLst>
          </p:cNvPr>
          <p:cNvSpPr/>
          <p:nvPr/>
        </p:nvSpPr>
        <p:spPr>
          <a:xfrm>
            <a:off x="10676964" y="5755341"/>
            <a:ext cx="1515035" cy="110265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BA3C9F6-3D32-C474-B0CC-427CA986E82D}"/>
              </a:ext>
            </a:extLst>
          </p:cNvPr>
          <p:cNvSpPr txBox="1"/>
          <p:nvPr/>
        </p:nvSpPr>
        <p:spPr>
          <a:xfrm>
            <a:off x="1739153" y="4601143"/>
            <a:ext cx="5602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Por DANIELLE LODETTI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234A74B-4455-0CAF-3864-A189637891E2}"/>
              </a:ext>
            </a:extLst>
          </p:cNvPr>
          <p:cNvSpPr/>
          <p:nvPr/>
        </p:nvSpPr>
        <p:spPr>
          <a:xfrm rot="3206532">
            <a:off x="-2336811" y="3733984"/>
            <a:ext cx="5091040" cy="5358787"/>
          </a:xfrm>
          <a:custGeom>
            <a:avLst/>
            <a:gdLst/>
            <a:ahLst/>
            <a:cxnLst/>
            <a:rect l="l" t="t" r="r" b="b"/>
            <a:pathLst>
              <a:path w="9395203" h="9152493">
                <a:moveTo>
                  <a:pt x="0" y="0"/>
                </a:moveTo>
                <a:lnTo>
                  <a:pt x="9395202" y="0"/>
                </a:lnTo>
                <a:lnTo>
                  <a:pt x="9395202" y="9152493"/>
                </a:lnTo>
                <a:lnTo>
                  <a:pt x="0" y="9152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44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361" y="1393906"/>
            <a:ext cx="9655277" cy="3089604"/>
          </a:xfrm>
        </p:spPr>
        <p:txBody>
          <a:bodyPr>
            <a:normAutofit/>
          </a:bodyPr>
          <a:lstStyle/>
          <a:p>
            <a:r>
              <a:rPr lang="pt-BR" dirty="0"/>
              <a:t>ABORDAGEM PERIFÉRICA </a:t>
            </a:r>
            <a:br>
              <a:rPr lang="pt-BR" dirty="0"/>
            </a:br>
            <a:r>
              <a:rPr lang="pt-BR" dirty="0"/>
              <a:t>+</a:t>
            </a:r>
            <a:br>
              <a:rPr lang="pt-BR" dirty="0"/>
            </a:br>
            <a:r>
              <a:rPr lang="pt-BR" dirty="0"/>
              <a:t> CENTRAL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BA2CD0-34A9-010B-14D4-D0BB2602FC31}"/>
              </a:ext>
            </a:extLst>
          </p:cNvPr>
          <p:cNvSpPr/>
          <p:nvPr/>
        </p:nvSpPr>
        <p:spPr>
          <a:xfrm>
            <a:off x="10676964" y="5755341"/>
            <a:ext cx="1515035" cy="110265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234A74B-4455-0CAF-3864-A189637891E2}"/>
              </a:ext>
            </a:extLst>
          </p:cNvPr>
          <p:cNvSpPr/>
          <p:nvPr/>
        </p:nvSpPr>
        <p:spPr>
          <a:xfrm rot="3206532">
            <a:off x="-2366308" y="3724152"/>
            <a:ext cx="5091040" cy="5358787"/>
          </a:xfrm>
          <a:custGeom>
            <a:avLst/>
            <a:gdLst/>
            <a:ahLst/>
            <a:cxnLst/>
            <a:rect l="l" t="t" r="r" b="b"/>
            <a:pathLst>
              <a:path w="9395203" h="9152493">
                <a:moveTo>
                  <a:pt x="0" y="0"/>
                </a:moveTo>
                <a:lnTo>
                  <a:pt x="9395202" y="0"/>
                </a:lnTo>
                <a:lnTo>
                  <a:pt x="9395202" y="9152493"/>
                </a:lnTo>
                <a:lnTo>
                  <a:pt x="0" y="9152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811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436" y="0"/>
            <a:ext cx="11815483" cy="238760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1</a:t>
            </a:r>
            <a:r>
              <a:rPr lang="pt-BR" sz="3200" dirty="0"/>
              <a:t>. </a:t>
            </a:r>
            <a:r>
              <a:rPr lang="pt-BR" sz="3200" b="1" dirty="0"/>
              <a:t>REDUZIR A SENSIBILIDADE DOS NOCICEPTORES PERIFÉRICOS  (HIPERALGESIA) </a:t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BA2CD0-34A9-010B-14D4-D0BB2602FC31}"/>
              </a:ext>
            </a:extLst>
          </p:cNvPr>
          <p:cNvSpPr/>
          <p:nvPr/>
        </p:nvSpPr>
        <p:spPr>
          <a:xfrm>
            <a:off x="10676964" y="5755341"/>
            <a:ext cx="1515035" cy="110265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52F13D1-2C09-4D19-3668-C90083022EFF}"/>
              </a:ext>
            </a:extLst>
          </p:cNvPr>
          <p:cNvSpPr txBox="1"/>
          <p:nvPr/>
        </p:nvSpPr>
        <p:spPr>
          <a:xfrm>
            <a:off x="143436" y="645348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i="1" u="sng" dirty="0" err="1">
                <a:latin typeface="arial" panose="020B0604020202020204" pitchFamily="34" charset="0"/>
                <a:hlinkClick r:id="rId4" tooltip="Mitochondrion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Mitochondrion</a:t>
            </a:r>
            <a:r>
              <a:rPr lang="pt-BR" sz="1050" i="1" u="sng" dirty="0">
                <a:latin typeface="arial" panose="020B0604020202020204" pitchFamily="34" charset="0"/>
                <a:hlinkClick r:id="rId4" tooltip="Mitochondrion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t-BR" sz="1050" i="1" dirty="0">
                <a:latin typeface="arial" panose="020B0604020202020204" pitchFamily="34" charset="0"/>
              </a:rPr>
              <a:t> 2015 Mar;21:69-75. </a:t>
            </a:r>
            <a:r>
              <a:rPr lang="pt-BR" sz="1050" i="1" dirty="0" err="1">
                <a:latin typeface="arial" panose="020B0604020202020204" pitchFamily="34" charset="0"/>
              </a:rPr>
              <a:t>doi</a:t>
            </a:r>
            <a:r>
              <a:rPr lang="pt-BR" sz="1050" i="1" dirty="0">
                <a:latin typeface="arial" panose="020B0604020202020204" pitchFamily="34" charset="0"/>
              </a:rPr>
              <a:t>: 10.1016/j.mito.2015.01.010</a:t>
            </a:r>
            <a:r>
              <a:rPr lang="pt-BR" sz="1200" i="1" dirty="0">
                <a:latin typeface="arial" panose="020B0604020202020204" pitchFamily="34" charset="0"/>
              </a:rPr>
              <a:t>. </a:t>
            </a:r>
            <a:endParaRPr lang="pt-BR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99C6424B-1C8F-009F-204C-835B24BA76C3}"/>
              </a:ext>
            </a:extLst>
          </p:cNvPr>
          <p:cNvSpPr/>
          <p:nvPr/>
        </p:nvSpPr>
        <p:spPr>
          <a:xfrm>
            <a:off x="5800164" y="2649210"/>
            <a:ext cx="322729" cy="94609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219103-3F0C-865E-00DA-956791E894CB}"/>
              </a:ext>
            </a:extLst>
          </p:cNvPr>
          <p:cNvSpPr txBox="1">
            <a:spLocks/>
          </p:cNvSpPr>
          <p:nvPr/>
        </p:nvSpPr>
        <p:spPr>
          <a:xfrm>
            <a:off x="331694" y="2622887"/>
            <a:ext cx="118154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/>
              <a:t>TRATAR FUNÇÃO MITOCONDRIAL E STRESS OXIDATIVO</a:t>
            </a:r>
          </a:p>
          <a:p>
            <a:r>
              <a:rPr lang="pt-BR" sz="3200" b="1" dirty="0"/>
              <a:t>( </a:t>
            </a: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mais</a:t>
            </a:r>
            <a:r>
              <a:rPr lang="pt-BR" sz="3200" b="1" dirty="0"/>
              <a:t> ATP e </a:t>
            </a: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menos </a:t>
            </a:r>
            <a:r>
              <a:rPr lang="pt-BR" sz="3200" b="1" dirty="0"/>
              <a:t>RADICAIS LIVRES)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F4A1AF-90B6-8C8A-4615-18201EE20A6C}"/>
              </a:ext>
            </a:extLst>
          </p:cNvPr>
          <p:cNvSpPr txBox="1"/>
          <p:nvPr/>
        </p:nvSpPr>
        <p:spPr>
          <a:xfrm>
            <a:off x="4526196" y="6453481"/>
            <a:ext cx="61507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 dirty="0">
                <a:effectLst/>
                <a:latin typeface="Arial Narrow" panose="020B0606020202030204" pitchFamily="34" charset="0"/>
              </a:rPr>
              <a:t>Arthritis Research &amp; Therapy, 12(1), R17.</a:t>
            </a:r>
            <a:r>
              <a:rPr lang="en-US" sz="1100" b="0" i="0" dirty="0">
                <a:effectLst/>
                <a:latin typeface="Arial Narrow" panose="020B0606020202030204" pitchFamily="34" charset="0"/>
              </a:rPr>
              <a:t> doi:10.1186/ar2918 </a:t>
            </a:r>
            <a:endParaRPr lang="pt-BR" sz="1100" dirty="0">
              <a:latin typeface="Arial Narrow" panose="020B0606020202030204" pitchFamily="34" charset="0"/>
            </a:endParaRPr>
          </a:p>
        </p:txBody>
      </p:sp>
      <p:pic>
        <p:nvPicPr>
          <p:cNvPr id="2050" name="Picture 2" descr="Más de 10 imágenes gratis de ...">
            <a:extLst>
              <a:ext uri="{FF2B5EF4-FFF2-40B4-BE49-F238E27FC236}">
                <a16:creationId xmlns:a16="http://schemas.microsoft.com/office/drawing/2014/main" id="{9F9A7B88-64BF-4AA1-34E4-0DDBAD1A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788" y="1818276"/>
            <a:ext cx="2304335" cy="17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6A1C2364-C5AA-1C03-1E43-9ADBF2FF4356}"/>
              </a:ext>
            </a:extLst>
          </p:cNvPr>
          <p:cNvSpPr/>
          <p:nvPr/>
        </p:nvSpPr>
        <p:spPr>
          <a:xfrm>
            <a:off x="105880" y="6053371"/>
            <a:ext cx="4325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/>
              <a:t> </a:t>
            </a:r>
            <a:r>
              <a:rPr lang="pt-BR" sz="1100" i="1" dirty="0" err="1"/>
              <a:t>Free</a:t>
            </a:r>
            <a:r>
              <a:rPr lang="pt-BR" sz="1100" i="1" dirty="0"/>
              <a:t> Radical </a:t>
            </a:r>
            <a:r>
              <a:rPr lang="pt-BR" sz="1100" i="1" dirty="0" err="1"/>
              <a:t>Research</a:t>
            </a:r>
            <a:r>
              <a:rPr lang="pt-BR" sz="1100" i="1" dirty="0"/>
              <a:t>, 1–9. doi:10.1080/10715762.2019.1645955 </a:t>
            </a:r>
            <a:endParaRPr lang="pt-BR" sz="2700" i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774D5A3-0AD1-32BB-0259-89396A321B2D}"/>
              </a:ext>
            </a:extLst>
          </p:cNvPr>
          <p:cNvSpPr txBox="1"/>
          <p:nvPr/>
        </p:nvSpPr>
        <p:spPr>
          <a:xfrm>
            <a:off x="4191202" y="6157524"/>
            <a:ext cx="9144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/>
              <a:t>Nutrients 2016, 8, 68; doi:10.3390/nu8020068</a:t>
            </a:r>
            <a:endParaRPr lang="pt-BR" sz="1100" i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DF2B61A-3ACE-58BD-C0A9-D6A00666D171}"/>
              </a:ext>
            </a:extLst>
          </p:cNvPr>
          <p:cNvSpPr txBox="1"/>
          <p:nvPr/>
        </p:nvSpPr>
        <p:spPr>
          <a:xfrm>
            <a:off x="143436" y="5880525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1" dirty="0" err="1">
                <a:effectLst/>
                <a:latin typeface="BlinkMacSystemFont"/>
              </a:rPr>
              <a:t>Int</a:t>
            </a:r>
            <a:r>
              <a:rPr lang="pt-BR" sz="1100" b="0" i="1" dirty="0">
                <a:effectLst/>
                <a:latin typeface="BlinkMacSystemFont"/>
              </a:rPr>
              <a:t> J Mol </a:t>
            </a:r>
            <a:r>
              <a:rPr lang="pt-BR" sz="1100" b="0" i="1" dirty="0" err="1">
                <a:effectLst/>
                <a:latin typeface="BlinkMacSystemFont"/>
              </a:rPr>
              <a:t>Sci</a:t>
            </a:r>
            <a:r>
              <a:rPr lang="pt-BR" sz="1100" b="0" i="1" dirty="0">
                <a:effectLst/>
                <a:latin typeface="BlinkMacSystemFont"/>
              </a:rPr>
              <a:t>. 2021 </a:t>
            </a:r>
            <a:r>
              <a:rPr lang="pt-BR" sz="1100" b="0" i="1" dirty="0" err="1">
                <a:effectLst/>
                <a:latin typeface="BlinkMacSystemFont"/>
              </a:rPr>
              <a:t>Apr</a:t>
            </a:r>
            <a:r>
              <a:rPr lang="pt-BR" sz="1100" b="0" i="1" dirty="0">
                <a:effectLst/>
                <a:latin typeface="BlinkMacSystemFont"/>
              </a:rPr>
              <a:t> 9;22(8):3891. </a:t>
            </a:r>
            <a:r>
              <a:rPr lang="pt-BR" sz="1100" b="0" i="1" dirty="0" err="1">
                <a:effectLst/>
                <a:latin typeface="BlinkMacSystemFont"/>
              </a:rPr>
              <a:t>doi</a:t>
            </a:r>
            <a:r>
              <a:rPr lang="pt-BR" sz="1100" b="0" i="1" dirty="0">
                <a:effectLst/>
                <a:latin typeface="BlinkMacSystemFont"/>
              </a:rPr>
              <a:t>: 10.3390/ijms22083891.</a:t>
            </a:r>
            <a:endParaRPr lang="pt-BR" sz="1100" i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6439771-594A-306F-2B32-F175D0C48D25}"/>
              </a:ext>
            </a:extLst>
          </p:cNvPr>
          <p:cNvSpPr txBox="1"/>
          <p:nvPr/>
        </p:nvSpPr>
        <p:spPr>
          <a:xfrm>
            <a:off x="4109050" y="5846178"/>
            <a:ext cx="92261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 dirty="0"/>
              <a:t>https://onlinelibrary.wiley.com/doi/epdf/10.1002/acr.22020</a:t>
            </a:r>
          </a:p>
        </p:txBody>
      </p:sp>
    </p:spTree>
    <p:extLst>
      <p:ext uri="{BB962C8B-B14F-4D97-AF65-F5344CB8AC3E}">
        <p14:creationId xmlns:p14="http://schemas.microsoft.com/office/powerpoint/2010/main" val="1114008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75" y="2184400"/>
            <a:ext cx="11815483" cy="3651623"/>
          </a:xfrm>
        </p:spPr>
        <p:txBody>
          <a:bodyPr>
            <a:normAutofit fontScale="90000"/>
          </a:bodyPr>
          <a:lstStyle/>
          <a:p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COENZIMAS MITOCONDRIAIS </a:t>
            </a:r>
            <a:br>
              <a:rPr lang="pt-BR" sz="3200" b="1" dirty="0"/>
            </a:br>
            <a:r>
              <a:rPr lang="pt-BR" sz="3200" b="1" dirty="0"/>
              <a:t>(COQ 10, CARNITINA, ACIDO ALFA LIPÓICO)</a:t>
            </a:r>
            <a:br>
              <a:rPr lang="pt-BR" sz="3200" b="1" dirty="0"/>
            </a:br>
            <a:br>
              <a:rPr lang="pt-BR" sz="3200" b="1" dirty="0"/>
            </a:br>
            <a:br>
              <a:rPr lang="pt-BR" sz="3200" b="1" dirty="0"/>
            </a:b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COMPLEXO B </a:t>
            </a:r>
            <a:br>
              <a:rPr lang="pt-BR" sz="3200" b="1" dirty="0"/>
            </a:br>
            <a:br>
              <a:rPr lang="pt-BR" sz="3200" b="1" dirty="0"/>
            </a:br>
            <a:br>
              <a:rPr lang="pt-BR" sz="3200" b="1" dirty="0"/>
            </a:b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ANTIOXIDANTES </a:t>
            </a:r>
            <a:br>
              <a:rPr lang="pt-BR" sz="3200" b="1" dirty="0"/>
            </a:br>
            <a:r>
              <a:rPr lang="pt-BR" sz="3200" b="1" dirty="0"/>
              <a:t>( COQ 10, LIPÓICO, NAC, FITOQUÍMICOS, CAROTENÓIDES, E, SOD, Se, Zn, </a:t>
            </a:r>
            <a:r>
              <a:rPr lang="pt-BR" sz="3200" b="1" dirty="0" err="1"/>
              <a:t>etc</a:t>
            </a:r>
            <a:r>
              <a:rPr lang="pt-BR" sz="3200" b="1" dirty="0"/>
              <a:t>)</a:t>
            </a:r>
            <a:br>
              <a:rPr lang="pt-BR" sz="3200" b="1" dirty="0"/>
            </a:br>
            <a:br>
              <a:rPr lang="pt-BR" sz="3200" b="1" dirty="0"/>
            </a:b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  <a:t>CREATINA </a:t>
            </a:r>
            <a:br>
              <a:rPr lang="pt-BR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t-BR" sz="3200" b="1" dirty="0"/>
              <a:t>( aumento das reserva de ATP intracelulares)</a:t>
            </a:r>
            <a:endParaRPr lang="pt-BR" sz="3200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BA2CD0-34A9-010B-14D4-D0BB2602FC31}"/>
              </a:ext>
            </a:extLst>
          </p:cNvPr>
          <p:cNvSpPr/>
          <p:nvPr/>
        </p:nvSpPr>
        <p:spPr>
          <a:xfrm>
            <a:off x="10757647" y="5836023"/>
            <a:ext cx="1434352" cy="1021977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" name="Picture 2" descr="Más de 10 imágenes gratis de ...">
            <a:extLst>
              <a:ext uri="{FF2B5EF4-FFF2-40B4-BE49-F238E27FC236}">
                <a16:creationId xmlns:a16="http://schemas.microsoft.com/office/drawing/2014/main" id="{292F4A66-F470-ED71-837C-B6032625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8" y="2096182"/>
            <a:ext cx="2304335" cy="177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508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2752" y="0"/>
            <a:ext cx="12021672" cy="2387600"/>
          </a:xfrm>
        </p:spPr>
        <p:txBody>
          <a:bodyPr>
            <a:normAutofit/>
          </a:bodyPr>
          <a:lstStyle/>
          <a:p>
            <a:r>
              <a:rPr lang="pt-BR" sz="6600" b="1" dirty="0">
                <a:solidFill>
                  <a:srgbClr val="FF0000"/>
                </a:solidFill>
              </a:rPr>
              <a:t>2</a:t>
            </a:r>
            <a:r>
              <a:rPr lang="pt-BR" sz="3200" dirty="0"/>
              <a:t>. </a:t>
            </a:r>
            <a:r>
              <a:rPr lang="pt-BR" sz="3200" b="1" dirty="0"/>
              <a:t>REDUZIR A NEUROTRANSMISSÃO EXCITATÓRIA NA MEDULA  (GLUTAMATO) E AUMENTAR A INIBITÓRIA (GABA)</a:t>
            </a:r>
            <a:endParaRPr lang="pt-BR" sz="3200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BA2CD0-34A9-010B-14D4-D0BB2602FC31}"/>
              </a:ext>
            </a:extLst>
          </p:cNvPr>
          <p:cNvSpPr/>
          <p:nvPr/>
        </p:nvSpPr>
        <p:spPr>
          <a:xfrm>
            <a:off x="10676964" y="5755341"/>
            <a:ext cx="1515035" cy="110265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99C6424B-1C8F-009F-204C-835B24BA76C3}"/>
              </a:ext>
            </a:extLst>
          </p:cNvPr>
          <p:cNvSpPr/>
          <p:nvPr/>
        </p:nvSpPr>
        <p:spPr>
          <a:xfrm>
            <a:off x="5916706" y="2870591"/>
            <a:ext cx="322729" cy="94609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219103-3F0C-865E-00DA-956791E894CB}"/>
              </a:ext>
            </a:extLst>
          </p:cNvPr>
          <p:cNvSpPr txBox="1">
            <a:spLocks/>
          </p:cNvSpPr>
          <p:nvPr/>
        </p:nvSpPr>
        <p:spPr>
          <a:xfrm>
            <a:off x="331694" y="2622887"/>
            <a:ext cx="118154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/>
              <a:t>MODULAR CANAIS NMDA E GABA</a:t>
            </a:r>
          </a:p>
        </p:txBody>
      </p:sp>
    </p:spTree>
    <p:extLst>
      <p:ext uri="{BB962C8B-B14F-4D97-AF65-F5344CB8AC3E}">
        <p14:creationId xmlns:p14="http://schemas.microsoft.com/office/powerpoint/2010/main" val="1339374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7B5D655-989C-791D-1F40-0EC924D607D7}"/>
              </a:ext>
            </a:extLst>
          </p:cNvPr>
          <p:cNvSpPr/>
          <p:nvPr/>
        </p:nvSpPr>
        <p:spPr>
          <a:xfrm>
            <a:off x="10847294" y="5880847"/>
            <a:ext cx="1344705" cy="977153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4C33B6-C309-61CE-4B5F-E51E003B5836}"/>
              </a:ext>
            </a:extLst>
          </p:cNvPr>
          <p:cNvSpPr txBox="1"/>
          <p:nvPr/>
        </p:nvSpPr>
        <p:spPr>
          <a:xfrm>
            <a:off x="703908" y="4379952"/>
            <a:ext cx="2734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SINAPSE MEDULA </a:t>
            </a:r>
          </a:p>
        </p:txBody>
      </p:sp>
      <p:pic>
        <p:nvPicPr>
          <p:cNvPr id="3076" name="Picture 4" descr="Pitt Medical Neuroscience | Glutamate Receptors">
            <a:extLst>
              <a:ext uri="{FF2B5EF4-FFF2-40B4-BE49-F238E27FC236}">
                <a16:creationId xmlns:a16="http://schemas.microsoft.com/office/drawing/2014/main" id="{180BD28E-8C47-071C-11C5-6319594C7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2" t="7100"/>
          <a:stretch/>
        </p:blipFill>
        <p:spPr bwMode="auto">
          <a:xfrm>
            <a:off x="6110977" y="221422"/>
            <a:ext cx="4562856" cy="634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CEPTORES DO GLUTAMATO - Fisiologia Humana">
            <a:extLst>
              <a:ext uri="{FF2B5EF4-FFF2-40B4-BE49-F238E27FC236}">
                <a16:creationId xmlns:a16="http://schemas.microsoft.com/office/drawing/2014/main" id="{D80FCC2C-7D10-C2D8-3BF3-9391D620F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t="45066" r="32541" b="3467"/>
          <a:stretch/>
        </p:blipFill>
        <p:spPr bwMode="auto">
          <a:xfrm>
            <a:off x="192121" y="221422"/>
            <a:ext cx="3246023" cy="40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68352AA-0013-2237-5FDA-0964DC548F72}"/>
              </a:ext>
            </a:extLst>
          </p:cNvPr>
          <p:cNvCxnSpPr>
            <a:cxnSpLocks/>
          </p:cNvCxnSpPr>
          <p:nvPr/>
        </p:nvCxnSpPr>
        <p:spPr>
          <a:xfrm>
            <a:off x="3438144" y="2706624"/>
            <a:ext cx="2377440" cy="8869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51C38D3-59C3-A7AD-8261-16F454EDCC83}"/>
              </a:ext>
            </a:extLst>
          </p:cNvPr>
          <p:cNvCxnSpPr/>
          <p:nvPr/>
        </p:nvCxnSpPr>
        <p:spPr>
          <a:xfrm>
            <a:off x="5591556" y="1837968"/>
            <a:ext cx="448056" cy="164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37964728-66CD-13F7-9299-DCC785C65F26}"/>
              </a:ext>
            </a:extLst>
          </p:cNvPr>
          <p:cNvSpPr/>
          <p:nvPr/>
        </p:nvSpPr>
        <p:spPr>
          <a:xfrm>
            <a:off x="5656328" y="2651760"/>
            <a:ext cx="1440180" cy="9966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1F7381A-40D1-C280-00A7-47FC8151E454}"/>
              </a:ext>
            </a:extLst>
          </p:cNvPr>
          <p:cNvSpPr/>
          <p:nvPr/>
        </p:nvSpPr>
        <p:spPr>
          <a:xfrm>
            <a:off x="9192006" y="1600200"/>
            <a:ext cx="1440180" cy="9966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A61AA89-6589-3295-0D45-C1F9B312C896}"/>
              </a:ext>
            </a:extLst>
          </p:cNvPr>
          <p:cNvSpPr/>
          <p:nvPr/>
        </p:nvSpPr>
        <p:spPr>
          <a:xfrm>
            <a:off x="8717280" y="1158264"/>
            <a:ext cx="1440180" cy="9966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2A810B7-0F55-6F4B-AF86-E6F2D27735C2}"/>
              </a:ext>
            </a:extLst>
          </p:cNvPr>
          <p:cNvSpPr txBox="1"/>
          <p:nvPr/>
        </p:nvSpPr>
        <p:spPr>
          <a:xfrm>
            <a:off x="64952" y="6480962"/>
            <a:ext cx="6096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000" b="0" i="0" u="sng" dirty="0" err="1">
                <a:effectLst/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Antioxidants</a:t>
            </a:r>
            <a:r>
              <a:rPr lang="pt-BR" sz="1000" b="0" i="0" u="sng" dirty="0">
                <a:effectLst/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(Basel).</a:t>
            </a:r>
            <a:r>
              <a:rPr lang="pt-BR" sz="1000" b="0" i="0" dirty="0">
                <a:effectLst/>
                <a:latin typeface="Helvetica Neue"/>
              </a:rPr>
              <a:t> 2023 </a:t>
            </a:r>
            <a:r>
              <a:rPr lang="pt-BR" sz="1000" b="0" i="0" dirty="0" err="1">
                <a:effectLst/>
                <a:latin typeface="Helvetica Neue"/>
              </a:rPr>
              <a:t>Apr</a:t>
            </a:r>
            <a:r>
              <a:rPr lang="pt-BR" sz="1000" b="0" i="0" dirty="0">
                <a:effectLst/>
                <a:latin typeface="Helvetica Neue"/>
              </a:rPr>
              <a:t>; 12(4): 803.doi: </a:t>
            </a:r>
            <a:r>
              <a:rPr lang="pt-BR" sz="1000" b="0" i="0" u="sng" dirty="0">
                <a:effectLst/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10.3390/antiox12040803</a:t>
            </a:r>
            <a:endParaRPr lang="pt-BR" sz="1000" b="0" i="0" dirty="0">
              <a:effectLst/>
              <a:latin typeface="Helvetica Neue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0E4FA03-8ADC-4B12-8184-83807512631D}"/>
              </a:ext>
            </a:extLst>
          </p:cNvPr>
          <p:cNvSpPr txBox="1"/>
          <p:nvPr/>
        </p:nvSpPr>
        <p:spPr>
          <a:xfrm>
            <a:off x="5551754" y="1133904"/>
            <a:ext cx="164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badi Extra Light" panose="020B0204020104020204" pitchFamily="34" charset="0"/>
              </a:rPr>
              <a:t>L-</a:t>
            </a:r>
            <a:r>
              <a:rPr lang="pt-BR" sz="2800" b="1" dirty="0" err="1">
                <a:latin typeface="Abadi Extra Light" panose="020B0204020104020204" pitchFamily="34" charset="0"/>
              </a:rPr>
              <a:t>teanina</a:t>
            </a:r>
            <a:r>
              <a:rPr lang="pt-BR" dirty="0"/>
              <a:t> 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48692063-47BA-D757-2A08-1AB6B2071273}"/>
              </a:ext>
            </a:extLst>
          </p:cNvPr>
          <p:cNvCxnSpPr/>
          <p:nvPr/>
        </p:nvCxnSpPr>
        <p:spPr>
          <a:xfrm>
            <a:off x="7096508" y="1600200"/>
            <a:ext cx="640033" cy="498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DFC1E8A-BC31-8268-B4EF-3E7C12732B4A}"/>
              </a:ext>
            </a:extLst>
          </p:cNvPr>
          <p:cNvSpPr txBox="1"/>
          <p:nvPr/>
        </p:nvSpPr>
        <p:spPr>
          <a:xfrm>
            <a:off x="55810" y="6238618"/>
            <a:ext cx="6140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>
                <a:effectLst/>
                <a:latin typeface="BlinkMacSystemFont"/>
              </a:rPr>
              <a:t>J Formos Med Assoc. 2022 Apr;121(4):802-814. doi: 10.1016/j.jfma.2021.08.023.</a:t>
            </a:r>
            <a:endParaRPr lang="pt-BR" sz="11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E34957F-71F7-B4A9-31A5-307A260659CF}"/>
              </a:ext>
            </a:extLst>
          </p:cNvPr>
          <p:cNvSpPr txBox="1"/>
          <p:nvPr/>
        </p:nvSpPr>
        <p:spPr>
          <a:xfrm>
            <a:off x="100632" y="5977008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BlinkMacSystemFont"/>
              </a:rPr>
              <a:t>Brain Res Bull. 2017 May;131:70-77. </a:t>
            </a:r>
            <a:r>
              <a:rPr lang="en-US" sz="1100" b="0" i="0" dirty="0" err="1">
                <a:effectLst/>
                <a:latin typeface="BlinkMacSystemFont"/>
              </a:rPr>
              <a:t>doi</a:t>
            </a:r>
            <a:r>
              <a:rPr lang="en-US" sz="1100" b="0" i="0" dirty="0">
                <a:effectLst/>
                <a:latin typeface="BlinkMacSystemFont"/>
              </a:rPr>
              <a:t>: 10.1016/j.brainresbull.2017.03.004. </a:t>
            </a:r>
            <a:endParaRPr lang="pt-BR" sz="110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F4F5A46-D383-1404-2B89-F6BF42059BD8}"/>
              </a:ext>
            </a:extLst>
          </p:cNvPr>
          <p:cNvSpPr txBox="1"/>
          <p:nvPr/>
        </p:nvSpPr>
        <p:spPr>
          <a:xfrm>
            <a:off x="100632" y="5674702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050" b="0" i="0" u="sng" dirty="0" err="1">
                <a:effectLst/>
                <a:latin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Nutrients</a:t>
            </a:r>
            <a:r>
              <a:rPr lang="pt-BR" sz="1050" b="0" i="0" u="sng" dirty="0">
                <a:effectLst/>
                <a:latin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t-BR" sz="1050" b="0" i="0" dirty="0">
                <a:effectLst/>
                <a:latin typeface="Helvetica Neue"/>
              </a:rPr>
              <a:t> 2020 </a:t>
            </a:r>
            <a:r>
              <a:rPr lang="pt-BR" sz="1050" b="0" i="0" dirty="0" err="1">
                <a:effectLst/>
                <a:latin typeface="Helvetica Neue"/>
              </a:rPr>
              <a:t>Aug</a:t>
            </a:r>
            <a:r>
              <a:rPr lang="pt-BR" sz="1050" b="0" i="0" dirty="0">
                <a:effectLst/>
                <a:latin typeface="Helvetica Neue"/>
              </a:rPr>
              <a:t>; 12(8): 2184. </a:t>
            </a:r>
            <a:r>
              <a:rPr lang="pt-BR" sz="1050" b="0" i="0" dirty="0" err="1">
                <a:effectLst/>
                <a:latin typeface="Helvetica Neue"/>
              </a:rPr>
              <a:t>doi</a:t>
            </a:r>
            <a:r>
              <a:rPr lang="pt-BR" sz="1050" b="0" i="0" dirty="0">
                <a:effectLst/>
                <a:latin typeface="Helvetica Neue"/>
              </a:rPr>
              <a:t>: </a:t>
            </a:r>
            <a:r>
              <a:rPr lang="pt-BR" sz="1050" b="0" i="0" u="sng" dirty="0">
                <a:effectLst/>
                <a:latin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10.3390/nu12082184</a:t>
            </a:r>
            <a:endParaRPr lang="pt-BR" sz="1050" b="0" i="0" dirty="0">
              <a:effectLst/>
              <a:latin typeface="Helvetica Neue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12861F3-BF58-7140-AD7A-9D89BC3DABD6}"/>
              </a:ext>
            </a:extLst>
          </p:cNvPr>
          <p:cNvSpPr txBox="1"/>
          <p:nvPr/>
        </p:nvSpPr>
        <p:spPr>
          <a:xfrm>
            <a:off x="78221" y="540416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effectLst/>
                <a:latin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 Prim Care Community Health.</a:t>
            </a:r>
            <a:r>
              <a:rPr lang="en-US" sz="900" b="0" i="0" dirty="0">
                <a:effectLst/>
                <a:latin typeface="Helvetica Neue"/>
              </a:rPr>
              <a:t> 2021 Jan-Dec; 12: 21501327211038433.doi: </a:t>
            </a:r>
            <a:r>
              <a:rPr lang="en-US" sz="900" b="0" i="0" dirty="0">
                <a:effectLst/>
                <a:latin typeface="Helvetica Neue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10.1177/21501327211038433</a:t>
            </a:r>
            <a:endParaRPr lang="en-US" sz="900" b="0" i="0" dirty="0">
              <a:effectLst/>
              <a:latin typeface="Helvetica Neue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4C205FDD-22B6-EFF5-7BBE-DCBCF6BB1CCD}"/>
              </a:ext>
            </a:extLst>
          </p:cNvPr>
          <p:cNvSpPr txBox="1"/>
          <p:nvPr/>
        </p:nvSpPr>
        <p:spPr>
          <a:xfrm>
            <a:off x="9103748" y="408231"/>
            <a:ext cx="164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badi Extra Light" panose="020B0204020104020204" pitchFamily="34" charset="0"/>
              </a:rPr>
              <a:t>NAC</a:t>
            </a:r>
            <a:r>
              <a:rPr lang="pt-BR" dirty="0"/>
              <a:t> </a:t>
            </a:r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B1A666CB-D4BE-A6BE-FDC1-B62EC7D1A4C1}"/>
              </a:ext>
            </a:extLst>
          </p:cNvPr>
          <p:cNvCxnSpPr>
            <a:cxnSpLocks/>
          </p:cNvCxnSpPr>
          <p:nvPr/>
        </p:nvCxnSpPr>
        <p:spPr>
          <a:xfrm flipH="1">
            <a:off x="8402933" y="875039"/>
            <a:ext cx="739141" cy="725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914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7B5D655-989C-791D-1F40-0EC924D607D7}"/>
              </a:ext>
            </a:extLst>
          </p:cNvPr>
          <p:cNvSpPr/>
          <p:nvPr/>
        </p:nvSpPr>
        <p:spPr>
          <a:xfrm>
            <a:off x="11232776" y="6078071"/>
            <a:ext cx="959223" cy="77992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080" name="Picture 8" descr="RECEPTORES DO GLUTAMATO - Fisiologia Humana">
            <a:extLst>
              <a:ext uri="{FF2B5EF4-FFF2-40B4-BE49-F238E27FC236}">
                <a16:creationId xmlns:a16="http://schemas.microsoft.com/office/drawing/2014/main" id="{D80FCC2C-7D10-C2D8-3BF3-9391D620F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t="45066" r="32541" b="3467"/>
          <a:stretch/>
        </p:blipFill>
        <p:spPr bwMode="auto">
          <a:xfrm>
            <a:off x="5592895" y="230175"/>
            <a:ext cx="5347623" cy="659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BD40A54-8F57-32EA-13E1-8D685C5744F1}"/>
              </a:ext>
            </a:extLst>
          </p:cNvPr>
          <p:cNvSpPr txBox="1"/>
          <p:nvPr/>
        </p:nvSpPr>
        <p:spPr>
          <a:xfrm>
            <a:off x="313940" y="1890299"/>
            <a:ext cx="5690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ÓXIDO NÍTRICO ESTIMULA A LIBERAÇÃO DE GLUTAMATO NA FENDA SINÁPTICA </a:t>
            </a:r>
          </a:p>
          <a:p>
            <a:endParaRPr lang="pt-BR" sz="2000" dirty="0"/>
          </a:p>
          <a:p>
            <a:endParaRPr lang="pt-BR" sz="2000" dirty="0"/>
          </a:p>
          <a:p>
            <a:r>
              <a:rPr lang="pt-BR" sz="2400" dirty="0"/>
              <a:t>ARGININA</a:t>
            </a:r>
            <a:r>
              <a:rPr lang="pt-BR" sz="2000" dirty="0"/>
              <a:t>                                           ÓXIDO NÍTRICO 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6E0E076B-E005-80D7-E7C2-F7F579BBA685}"/>
              </a:ext>
            </a:extLst>
          </p:cNvPr>
          <p:cNvCxnSpPr/>
          <p:nvPr/>
        </p:nvCxnSpPr>
        <p:spPr>
          <a:xfrm>
            <a:off x="1809946" y="3454924"/>
            <a:ext cx="208877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2801522E-E90F-601D-33B8-ABBD3CE21537}"/>
              </a:ext>
            </a:extLst>
          </p:cNvPr>
          <p:cNvCxnSpPr>
            <a:cxnSpLocks/>
          </p:cNvCxnSpPr>
          <p:nvPr/>
        </p:nvCxnSpPr>
        <p:spPr>
          <a:xfrm flipV="1">
            <a:off x="5244353" y="2429435"/>
            <a:ext cx="2301775" cy="609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0A5774C-E7B0-5183-A081-9F640419CBA1}"/>
              </a:ext>
            </a:extLst>
          </p:cNvPr>
          <p:cNvSpPr txBox="1"/>
          <p:nvPr/>
        </p:nvSpPr>
        <p:spPr>
          <a:xfrm>
            <a:off x="313940" y="4587550"/>
            <a:ext cx="4881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REVEJA A SUPLEMENTAÇÃO COM ARGININA EM PACIENTES COM DOR CRÔNICA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81CB84E-5FC8-08FF-64E6-4BB9A5EC7FB0}"/>
              </a:ext>
            </a:extLst>
          </p:cNvPr>
          <p:cNvSpPr txBox="1"/>
          <p:nvPr/>
        </p:nvSpPr>
        <p:spPr>
          <a:xfrm>
            <a:off x="7546128" y="2336575"/>
            <a:ext cx="81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+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6C6C80A-0641-089A-99F7-6700B630A348}"/>
              </a:ext>
            </a:extLst>
          </p:cNvPr>
          <p:cNvSpPr txBox="1"/>
          <p:nvPr/>
        </p:nvSpPr>
        <p:spPr>
          <a:xfrm>
            <a:off x="917201" y="575035"/>
            <a:ext cx="46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07A6393-3C9A-3E0F-56D1-6F55397DCB6E}"/>
              </a:ext>
            </a:extLst>
          </p:cNvPr>
          <p:cNvSpPr txBox="1"/>
          <p:nvPr/>
        </p:nvSpPr>
        <p:spPr>
          <a:xfrm>
            <a:off x="8925585" y="5302849"/>
            <a:ext cx="72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B56A30-1DF0-7F97-5633-16BEC410F5E7}"/>
              </a:ext>
            </a:extLst>
          </p:cNvPr>
          <p:cNvSpPr txBox="1"/>
          <p:nvPr/>
        </p:nvSpPr>
        <p:spPr>
          <a:xfrm>
            <a:off x="8226943" y="4662074"/>
            <a:ext cx="72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4EB593-4C6D-2287-22ED-15F0A8909F8B}"/>
              </a:ext>
            </a:extLst>
          </p:cNvPr>
          <p:cNvSpPr txBox="1"/>
          <p:nvPr/>
        </p:nvSpPr>
        <p:spPr>
          <a:xfrm>
            <a:off x="9570119" y="5351671"/>
            <a:ext cx="72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0BCEC3A-A681-1E72-FF9E-838F8DCF2640}"/>
              </a:ext>
            </a:extLst>
          </p:cNvPr>
          <p:cNvSpPr txBox="1"/>
          <p:nvPr/>
        </p:nvSpPr>
        <p:spPr>
          <a:xfrm>
            <a:off x="7903774" y="5040765"/>
            <a:ext cx="72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NO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EFE07EC-16F0-5DE0-4FF4-391F9F823AA8}"/>
              </a:ext>
            </a:extLst>
          </p:cNvPr>
          <p:cNvCxnSpPr/>
          <p:nvPr/>
        </p:nvCxnSpPr>
        <p:spPr>
          <a:xfrm flipV="1">
            <a:off x="8107052" y="3280528"/>
            <a:ext cx="0" cy="15837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689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459B89B-D3EE-5BFC-83B5-EDE9FC6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69" y="824670"/>
            <a:ext cx="8500779" cy="520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5CCF8BB-42A2-E0C4-1D29-A518D6654857}"/>
              </a:ext>
            </a:extLst>
          </p:cNvPr>
          <p:cNvSpPr txBox="1"/>
          <p:nvPr/>
        </p:nvSpPr>
        <p:spPr>
          <a:xfrm>
            <a:off x="161365" y="6480558"/>
            <a:ext cx="105962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Fisiopatologia dos transportadores de glutamato e glicina: novos alvos terapêuticos. </a:t>
            </a:r>
            <a:r>
              <a:rPr lang="pt-BR" sz="1000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Rev</a:t>
            </a:r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t-BR" sz="1000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Neurol</a:t>
            </a:r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 2018;67 (12):491-504 </a:t>
            </a:r>
            <a:r>
              <a:rPr lang="pt-BR" sz="1000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doi</a:t>
            </a:r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: </a:t>
            </a:r>
            <a:r>
              <a:rPr lang="pt-BR" sz="1000" b="0" i="0" u="none" strike="noStrike" dirty="0">
                <a:solidFill>
                  <a:srgbClr val="D51E18"/>
                </a:solidFill>
                <a:effectLst/>
                <a:latin typeface="Open Sans" panose="020B0606030504020204" pitchFamily="34" charset="0"/>
                <a:hlinkClick r:id="rId3"/>
              </a:rPr>
              <a:t>10.33588/rn.6712.2018067</a:t>
            </a:r>
            <a:endParaRPr lang="pt-BR" sz="10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CBA9B62-2687-5D5E-3FC4-3BEEB8DDA407}"/>
              </a:ext>
            </a:extLst>
          </p:cNvPr>
          <p:cNvSpPr/>
          <p:nvPr/>
        </p:nvSpPr>
        <p:spPr>
          <a:xfrm>
            <a:off x="4894729" y="4123765"/>
            <a:ext cx="1340223" cy="11564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F1413B-FE19-F2FF-A421-73C6785AB966}"/>
              </a:ext>
            </a:extLst>
          </p:cNvPr>
          <p:cNvSpPr txBox="1"/>
          <p:nvPr/>
        </p:nvSpPr>
        <p:spPr>
          <a:xfrm>
            <a:off x="4966447" y="4222377"/>
            <a:ext cx="1129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GLICINA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5D014B4-841D-7B14-E790-362AA16C7781}"/>
              </a:ext>
            </a:extLst>
          </p:cNvPr>
          <p:cNvSpPr txBox="1"/>
          <p:nvPr/>
        </p:nvSpPr>
        <p:spPr>
          <a:xfrm>
            <a:off x="4957483" y="3822267"/>
            <a:ext cx="502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_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0F6024A-A488-9127-19C8-8C415C8DA734}"/>
              </a:ext>
            </a:extLst>
          </p:cNvPr>
          <p:cNvSpPr/>
          <p:nvPr/>
        </p:nvSpPr>
        <p:spPr>
          <a:xfrm>
            <a:off x="6992470" y="5002306"/>
            <a:ext cx="2662518" cy="7530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954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32B5774A-1283-4072-AE4E-E2D738D5C894}"/>
              </a:ext>
            </a:extLst>
          </p:cNvPr>
          <p:cNvSpPr/>
          <p:nvPr/>
        </p:nvSpPr>
        <p:spPr>
          <a:xfrm>
            <a:off x="143173" y="6009643"/>
            <a:ext cx="1120851" cy="799496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3"/>
                </a:lnTo>
                <a:lnTo>
                  <a:pt x="0" y="206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4" name="Picture 2" descr="Imagem relacionada">
            <a:extLst>
              <a:ext uri="{FF2B5EF4-FFF2-40B4-BE49-F238E27FC236}">
                <a16:creationId xmlns:a16="http://schemas.microsoft.com/office/drawing/2014/main" id="{569E95E5-90C5-4109-B543-0CF3420CE6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r="12632"/>
          <a:stretch/>
        </p:blipFill>
        <p:spPr bwMode="auto">
          <a:xfrm>
            <a:off x="3066025" y="7937"/>
            <a:ext cx="6324965" cy="68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4DC9717-2D9F-48D7-8A8A-E3A714E16B10}"/>
              </a:ext>
            </a:extLst>
          </p:cNvPr>
          <p:cNvSpPr txBox="1"/>
          <p:nvPr/>
        </p:nvSpPr>
        <p:spPr>
          <a:xfrm>
            <a:off x="307975" y="1715903"/>
            <a:ext cx="192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A DOR 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467260FD-FA3E-9A68-7F16-34D61E9FF5C1}"/>
              </a:ext>
            </a:extLst>
          </p:cNvPr>
          <p:cNvSpPr/>
          <p:nvPr/>
        </p:nvSpPr>
        <p:spPr>
          <a:xfrm>
            <a:off x="5432613" y="1837765"/>
            <a:ext cx="1120588" cy="815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6706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7B65C1E-3C8E-6A8B-EADF-C69738993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31" y="598514"/>
            <a:ext cx="6560638" cy="56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F3BE517-60CA-F8AF-9973-19D9F739FC75}"/>
              </a:ext>
            </a:extLst>
          </p:cNvPr>
          <p:cNvSpPr txBox="1"/>
          <p:nvPr/>
        </p:nvSpPr>
        <p:spPr>
          <a:xfrm>
            <a:off x="161365" y="6480558"/>
            <a:ext cx="105962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Fisiopatologia dos transportadores de glutamato e glicina: novos alvos terapêuticos. </a:t>
            </a:r>
            <a:r>
              <a:rPr lang="pt-BR" sz="1000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Rev</a:t>
            </a:r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t-BR" sz="1000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Neurol</a:t>
            </a:r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 2018;67 (12):491-504 </a:t>
            </a:r>
            <a:r>
              <a:rPr lang="pt-BR" sz="1000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doi</a:t>
            </a:r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: </a:t>
            </a:r>
            <a:r>
              <a:rPr lang="pt-BR" sz="1000" b="0" i="0" u="none" strike="noStrike" dirty="0">
                <a:solidFill>
                  <a:srgbClr val="D51E18"/>
                </a:solidFill>
                <a:effectLst/>
                <a:latin typeface="Open Sans" panose="020B0606030504020204" pitchFamily="34" charset="0"/>
                <a:hlinkClick r:id="rId3"/>
              </a:rPr>
              <a:t>10.33588/rn.6712.2018067</a:t>
            </a:r>
            <a:endParaRPr lang="pt-BR" sz="1000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B919772-8FFE-5855-6FF8-BE28D8B0761A}"/>
              </a:ext>
            </a:extLst>
          </p:cNvPr>
          <p:cNvSpPr/>
          <p:nvPr/>
        </p:nvSpPr>
        <p:spPr>
          <a:xfrm>
            <a:off x="4062953" y="2403835"/>
            <a:ext cx="1640263" cy="5279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196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tt Medical Neuroscience | Glutamate Receptors">
            <a:extLst>
              <a:ext uri="{FF2B5EF4-FFF2-40B4-BE49-F238E27FC236}">
                <a16:creationId xmlns:a16="http://schemas.microsoft.com/office/drawing/2014/main" id="{8D007620-1AD0-4FF1-9B85-4BAB2A731A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2" t="7100"/>
          <a:stretch/>
        </p:blipFill>
        <p:spPr bwMode="auto">
          <a:xfrm>
            <a:off x="853857" y="1200222"/>
            <a:ext cx="2711380" cy="376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2A1D164-31B8-2A2F-9A51-7FB2B3E07508}"/>
              </a:ext>
            </a:extLst>
          </p:cNvPr>
          <p:cNvSpPr txBox="1"/>
          <p:nvPr/>
        </p:nvSpPr>
        <p:spPr>
          <a:xfrm>
            <a:off x="4671315" y="929009"/>
            <a:ext cx="641460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Magnésio glicina ----------------------------- 250 a 350 mg</a:t>
            </a:r>
          </a:p>
          <a:p>
            <a:r>
              <a:rPr lang="pt-BR" sz="2000" dirty="0"/>
              <a:t>Zinco quelado --------------------------------- ??</a:t>
            </a:r>
          </a:p>
          <a:p>
            <a:r>
              <a:rPr lang="pt-BR" sz="2000" dirty="0"/>
              <a:t>NAC ---------------------------------------------- 300 mg </a:t>
            </a:r>
          </a:p>
          <a:p>
            <a:r>
              <a:rPr lang="pt-BR" sz="2000" dirty="0"/>
              <a:t>L-</a:t>
            </a:r>
            <a:r>
              <a:rPr lang="pt-BR" sz="2000" dirty="0" err="1"/>
              <a:t>teanina</a:t>
            </a:r>
            <a:r>
              <a:rPr lang="pt-BR" sz="2000" dirty="0"/>
              <a:t> ---------------------------------------- 150 mg</a:t>
            </a:r>
          </a:p>
          <a:p>
            <a:r>
              <a:rPr lang="pt-BR" sz="2000" dirty="0"/>
              <a:t>NADH --------------------------------------------- 10 mg</a:t>
            </a:r>
          </a:p>
          <a:p>
            <a:r>
              <a:rPr lang="pt-BR" sz="2000" dirty="0" err="1"/>
              <a:t>Ubiqsome</a:t>
            </a:r>
            <a:r>
              <a:rPr lang="pt-BR" sz="2000" dirty="0"/>
              <a:t> ----------------------------------------- 50 mg </a:t>
            </a:r>
          </a:p>
          <a:p>
            <a:endParaRPr lang="pt-BR" sz="2000" dirty="0"/>
          </a:p>
          <a:p>
            <a:r>
              <a:rPr lang="pt-BR" sz="2000" dirty="0"/>
              <a:t>2 x dia </a:t>
            </a:r>
          </a:p>
          <a:p>
            <a:endParaRPr lang="pt-BR" sz="2000" dirty="0"/>
          </a:p>
          <a:p>
            <a:endParaRPr lang="pt-BR" sz="2000" dirty="0"/>
          </a:p>
          <a:p>
            <a:r>
              <a:rPr lang="pt-BR" sz="3200" dirty="0"/>
              <a:t>+</a:t>
            </a:r>
          </a:p>
          <a:p>
            <a:endParaRPr lang="pt-BR" sz="2000" dirty="0"/>
          </a:p>
          <a:p>
            <a:r>
              <a:rPr lang="pt-BR" sz="2000" dirty="0"/>
              <a:t>Complexo B e outros nutrientes hidrossolúveis podem fazer parte da formulação ( analisar exames bioquímicos)</a:t>
            </a:r>
          </a:p>
          <a:p>
            <a:endParaRPr lang="pt-BR" sz="2000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5CAF870-1668-F0A4-0142-B3160ABCDD31}"/>
              </a:ext>
            </a:extLst>
          </p:cNvPr>
          <p:cNvSpPr/>
          <p:nvPr/>
        </p:nvSpPr>
        <p:spPr>
          <a:xfrm>
            <a:off x="10972800" y="5988424"/>
            <a:ext cx="1219199" cy="869576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345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651642" y="29296"/>
            <a:ext cx="1450942" cy="1057835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3F3492-502B-4817-82A1-222B174C6FD3}"/>
              </a:ext>
            </a:extLst>
          </p:cNvPr>
          <p:cNvSpPr txBox="1"/>
          <p:nvPr/>
        </p:nvSpPr>
        <p:spPr>
          <a:xfrm>
            <a:off x="86659" y="6596390"/>
            <a:ext cx="96491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Pharmacological</a:t>
            </a:r>
            <a:r>
              <a:rPr lang="pt-BR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pt-BR" sz="1050" i="1" dirty="0">
                <a:latin typeface="Arial" panose="020B0604020202020204" pitchFamily="34" charset="0"/>
                <a:cs typeface="Arial" panose="020B0604020202020204" pitchFamily="34" charset="0"/>
              </a:rPr>
              <a:t>, 105874. doi:10.1016/j.phrs.2021.105874 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FD9128-08A1-A6C2-09D2-19EDC05B8FD1}"/>
              </a:ext>
            </a:extLst>
          </p:cNvPr>
          <p:cNvSpPr txBox="1"/>
          <p:nvPr/>
        </p:nvSpPr>
        <p:spPr>
          <a:xfrm>
            <a:off x="1858899" y="2634964"/>
            <a:ext cx="8302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CARNITINA E REDUÇÃO DE GLUTAMATO NA FENDA SINÁPTICA </a:t>
            </a:r>
          </a:p>
        </p:txBody>
      </p:sp>
    </p:spTree>
    <p:extLst>
      <p:ext uri="{BB962C8B-B14F-4D97-AF65-F5344CB8AC3E}">
        <p14:creationId xmlns:p14="http://schemas.microsoft.com/office/powerpoint/2010/main" val="3077340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802471" y="0"/>
            <a:ext cx="1450942" cy="1057835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3F3492-502B-4817-82A1-222B174C6FD3}"/>
              </a:ext>
            </a:extLst>
          </p:cNvPr>
          <p:cNvSpPr txBox="1"/>
          <p:nvPr/>
        </p:nvSpPr>
        <p:spPr>
          <a:xfrm>
            <a:off x="86659" y="6596390"/>
            <a:ext cx="96491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Pharmacological</a:t>
            </a:r>
            <a:r>
              <a:rPr lang="pt-BR" sz="105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50" i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pt-BR" sz="1050" i="1" dirty="0">
                <a:latin typeface="Arial" panose="020B0604020202020204" pitchFamily="34" charset="0"/>
                <a:cs typeface="Arial" panose="020B0604020202020204" pitchFamily="34" charset="0"/>
              </a:rPr>
              <a:t>, 105874. doi:10.1016/j.phrs.2021.105874 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FD9128-08A1-A6C2-09D2-19EDC05B8FD1}"/>
              </a:ext>
            </a:extLst>
          </p:cNvPr>
          <p:cNvSpPr txBox="1"/>
          <p:nvPr/>
        </p:nvSpPr>
        <p:spPr>
          <a:xfrm>
            <a:off x="412376" y="344251"/>
            <a:ext cx="618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CARNITINA E REDUÇÃO DE GLUTAMATO NA FENDA SINÁPTICA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5B06D3A-6124-4818-D026-56EAA41561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739" t="53333" r="-1537" b="3241"/>
          <a:stretch/>
        </p:blipFill>
        <p:spPr>
          <a:xfrm>
            <a:off x="663387" y="1586753"/>
            <a:ext cx="10999696" cy="383030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094C21-437E-3131-00B4-CD23A4343166}"/>
              </a:ext>
            </a:extLst>
          </p:cNvPr>
          <p:cNvSpPr txBox="1"/>
          <p:nvPr/>
        </p:nvSpPr>
        <p:spPr>
          <a:xfrm>
            <a:off x="2554941" y="169432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SINAPSE MEDULA 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90441D0-C671-1A1F-BCD3-63D48976C802}"/>
              </a:ext>
            </a:extLst>
          </p:cNvPr>
          <p:cNvSpPr/>
          <p:nvPr/>
        </p:nvSpPr>
        <p:spPr>
          <a:xfrm>
            <a:off x="6325386" y="3888308"/>
            <a:ext cx="1429086" cy="15287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7196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739516" y="-1814"/>
            <a:ext cx="1452483" cy="925180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97325" y="5485626"/>
            <a:ext cx="1513112" cy="1373149"/>
          </a:xfrm>
          <a:custGeom>
            <a:avLst/>
            <a:gdLst/>
            <a:ahLst/>
            <a:cxnLst/>
            <a:rect l="l" t="t" r="r" b="b"/>
            <a:pathLst>
              <a:path w="2269668" h="2059724">
                <a:moveTo>
                  <a:pt x="0" y="0"/>
                </a:moveTo>
                <a:lnTo>
                  <a:pt x="2269668" y="0"/>
                </a:lnTo>
                <a:lnTo>
                  <a:pt x="2269668" y="2059724"/>
                </a:lnTo>
                <a:lnTo>
                  <a:pt x="0" y="205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4ED3345-FF26-4787-A104-78BAEB145542}"/>
              </a:ext>
            </a:extLst>
          </p:cNvPr>
          <p:cNvSpPr txBox="1"/>
          <p:nvPr/>
        </p:nvSpPr>
        <p:spPr>
          <a:xfrm>
            <a:off x="2056609" y="6430825"/>
            <a:ext cx="65263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i="1" u="sng" dirty="0" err="1"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Neurochem</a:t>
            </a:r>
            <a:r>
              <a:rPr lang="en-US" sz="1200" i="1" u="sng" dirty="0"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Res. 2017 Jun; 42(6): 1661–1675.</a:t>
            </a:r>
            <a:r>
              <a:rPr lang="en-US" sz="1200" i="1" u="sng" dirty="0">
                <a:latin typeface="Helvetica Neue"/>
              </a:rPr>
              <a:t> </a:t>
            </a:r>
            <a:r>
              <a:rPr lang="en-US" sz="1200" i="1" u="sng" dirty="0" err="1">
                <a:latin typeface="Helvetica Neue"/>
              </a:rPr>
              <a:t>doi</a:t>
            </a:r>
            <a:r>
              <a:rPr lang="en-US" sz="1200" i="1" u="sng" dirty="0">
                <a:latin typeface="Helvetica Neue"/>
              </a:rPr>
              <a:t>: </a:t>
            </a:r>
            <a:r>
              <a:rPr lang="en-US" sz="1200" i="1" u="sng" dirty="0"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10.1007/s11064-017-2288-7</a:t>
            </a:r>
            <a:endParaRPr lang="pt-BR" sz="1200" i="1" u="sng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0B1EA99-99C1-49D4-AF43-463AD6E7E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43" y="712590"/>
            <a:ext cx="9460774" cy="533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5EBCD563-D456-49B2-9332-00F146F82681}"/>
              </a:ext>
            </a:extLst>
          </p:cNvPr>
          <p:cNvSpPr/>
          <p:nvPr/>
        </p:nvSpPr>
        <p:spPr>
          <a:xfrm>
            <a:off x="695927" y="3478654"/>
            <a:ext cx="756556" cy="25400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4EAE949-40FF-EEA2-EBDB-91CB722115A8}"/>
              </a:ext>
            </a:extLst>
          </p:cNvPr>
          <p:cNvSpPr/>
          <p:nvPr/>
        </p:nvSpPr>
        <p:spPr>
          <a:xfrm>
            <a:off x="1115515" y="4117378"/>
            <a:ext cx="1835076" cy="11204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813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928945" y="0"/>
            <a:ext cx="1111624" cy="898286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3F3492-502B-4817-82A1-222B174C6FD3}"/>
              </a:ext>
            </a:extLst>
          </p:cNvPr>
          <p:cNvSpPr txBox="1"/>
          <p:nvPr/>
        </p:nvSpPr>
        <p:spPr>
          <a:xfrm>
            <a:off x="140447" y="6505068"/>
            <a:ext cx="96491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Pharmacological</a:t>
            </a:r>
            <a:r>
              <a:rPr lang="pt-BR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pt-BR" sz="1000" i="1" dirty="0">
                <a:latin typeface="Arial" panose="020B0604020202020204" pitchFamily="34" charset="0"/>
                <a:cs typeface="Arial" panose="020B0604020202020204" pitchFamily="34" charset="0"/>
              </a:rPr>
              <a:t>, 105874. doi:10.1016/j.phrs.2021.105874 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CEAFC1B-B52D-B20D-1342-4BCC3A4A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5" r="8770" b="46275"/>
          <a:stretch/>
        </p:blipFill>
        <p:spPr>
          <a:xfrm>
            <a:off x="1186673" y="676973"/>
            <a:ext cx="9531600" cy="3989295"/>
          </a:xfrm>
          <a:prstGeom prst="rect">
            <a:avLst/>
          </a:prstGeom>
        </p:spPr>
      </p:pic>
      <p:sp>
        <p:nvSpPr>
          <p:cNvPr id="11" name="Seta: para Cima 10">
            <a:extLst>
              <a:ext uri="{FF2B5EF4-FFF2-40B4-BE49-F238E27FC236}">
                <a16:creationId xmlns:a16="http://schemas.microsoft.com/office/drawing/2014/main" id="{26B2B0C9-E7DA-500A-817B-2D27E49D17D1}"/>
              </a:ext>
            </a:extLst>
          </p:cNvPr>
          <p:cNvSpPr/>
          <p:nvPr/>
        </p:nvSpPr>
        <p:spPr>
          <a:xfrm>
            <a:off x="9676457" y="2894028"/>
            <a:ext cx="226243" cy="763572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F01D90A-A15F-6E2C-CCC6-73EB6A37C2B6}"/>
              </a:ext>
            </a:extLst>
          </p:cNvPr>
          <p:cNvSpPr txBox="1"/>
          <p:nvPr/>
        </p:nvSpPr>
        <p:spPr>
          <a:xfrm>
            <a:off x="3855562" y="5111030"/>
            <a:ext cx="791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 DO NÚMERO DE RECEPTORES M2 DE GLUTAMATO E REDUÇÃO DA LIBERAÇÃ DE GLUTAMATO NA MEDULA </a:t>
            </a:r>
          </a:p>
        </p:txBody>
      </p:sp>
    </p:spTree>
    <p:extLst>
      <p:ext uri="{BB962C8B-B14F-4D97-AF65-F5344CB8AC3E}">
        <p14:creationId xmlns:p14="http://schemas.microsoft.com/office/powerpoint/2010/main" val="419815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6777" y="536251"/>
            <a:ext cx="12021672" cy="2387600"/>
          </a:xfrm>
        </p:spPr>
        <p:txBody>
          <a:bodyPr>
            <a:normAutofit/>
          </a:bodyPr>
          <a:lstStyle/>
          <a:p>
            <a:r>
              <a:rPr lang="pt-BR" sz="3200" b="1" dirty="0"/>
              <a:t>REDUÇÃO DE DOR ( VAS SCORE em FM) – 500 mg, 3 x dia </a:t>
            </a:r>
            <a:br>
              <a:rPr lang="pt-BR" sz="3200" b="1" dirty="0"/>
            </a:br>
            <a:br>
              <a:rPr lang="pt-BR" sz="3200" b="1" dirty="0"/>
            </a:br>
            <a:endParaRPr lang="pt-BR" sz="3200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BA2CD0-34A9-010B-14D4-D0BB2602FC31}"/>
              </a:ext>
            </a:extLst>
          </p:cNvPr>
          <p:cNvSpPr/>
          <p:nvPr/>
        </p:nvSpPr>
        <p:spPr>
          <a:xfrm>
            <a:off x="10676964" y="5755341"/>
            <a:ext cx="1515035" cy="110265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70B59CE-FEB6-2CAB-E4B3-08AC2C58447D}"/>
              </a:ext>
            </a:extLst>
          </p:cNvPr>
          <p:cNvSpPr txBox="1"/>
          <p:nvPr/>
        </p:nvSpPr>
        <p:spPr>
          <a:xfrm>
            <a:off x="9640341" y="2150259"/>
            <a:ext cx="2449764" cy="269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Nutrients.</a:t>
            </a:r>
            <a:r>
              <a:rPr lang="fr-FR" sz="1100" i="1" dirty="0">
                <a:latin typeface="arial" panose="020B0604020202020204" pitchFamily="34" charset="0"/>
              </a:rPr>
              <a:t> 2020 Sep; 12(9): 2664.</a:t>
            </a:r>
            <a:endParaRPr lang="pt-BR" sz="1100" i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DD29E8B-1852-A456-BA12-DFE331A1AAC4}"/>
              </a:ext>
            </a:extLst>
          </p:cNvPr>
          <p:cNvSpPr txBox="1"/>
          <p:nvPr/>
        </p:nvSpPr>
        <p:spPr>
          <a:xfrm>
            <a:off x="5904381" y="4691747"/>
            <a:ext cx="6127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BlinkMacSystemFont"/>
              </a:rPr>
              <a:t>Clin Exp </a:t>
            </a:r>
            <a:r>
              <a:rPr lang="en-US" sz="1100" i="1" dirty="0" err="1">
                <a:latin typeface="BlinkMacSystemFont"/>
              </a:rPr>
              <a:t>Rheumatol</a:t>
            </a:r>
            <a:r>
              <a:rPr lang="en-US" sz="1100" i="1" dirty="0">
                <a:latin typeface="BlinkMacSystemFont"/>
              </a:rPr>
              <a:t>. 2015 Jan-Feb;33(1 Suppl 88):S82-5. </a:t>
            </a:r>
            <a:r>
              <a:rPr lang="en-US" sz="1100" i="1" dirty="0" err="1">
                <a:latin typeface="BlinkMacSystemFont"/>
              </a:rPr>
              <a:t>Epub</a:t>
            </a:r>
            <a:r>
              <a:rPr lang="en-US" sz="1100" i="1" dirty="0">
                <a:latin typeface="BlinkMacSystemFont"/>
              </a:rPr>
              <a:t> 2015 Mar 18.</a:t>
            </a:r>
            <a:endParaRPr lang="pt-BR" sz="1100" i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2EEB328-30A8-ED3C-3A9F-71C730E976A1}"/>
              </a:ext>
            </a:extLst>
          </p:cNvPr>
          <p:cNvSpPr txBox="1"/>
          <p:nvPr/>
        </p:nvSpPr>
        <p:spPr>
          <a:xfrm>
            <a:off x="160243" y="3614529"/>
            <a:ext cx="101502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latin typeface="+mj-lt"/>
              </a:rPr>
              <a:t>REDUÇÃO DE DOR ( VAS SCORE em FM) , ESCALA  DE DEPRESSÃO E ANSIEDADE – 500 mg, 3 x dia </a:t>
            </a:r>
          </a:p>
        </p:txBody>
      </p:sp>
    </p:spTree>
    <p:extLst>
      <p:ext uri="{BB962C8B-B14F-4D97-AF65-F5344CB8AC3E}">
        <p14:creationId xmlns:p14="http://schemas.microsoft.com/office/powerpoint/2010/main" val="375964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9748"/>
            <a:ext cx="12021672" cy="2387600"/>
          </a:xfrm>
        </p:spPr>
        <p:txBody>
          <a:bodyPr>
            <a:normAutofit/>
          </a:bodyPr>
          <a:lstStyle/>
          <a:p>
            <a:r>
              <a:rPr lang="pt-BR" sz="3200" b="1" dirty="0"/>
              <a:t>REDUÇÃO DE FADIGA EM PACIENTES COM CÂNCER E REDUÇÃO DE DOR EM PACIENTES COM NEUROPATIA</a:t>
            </a:r>
            <a:br>
              <a:rPr lang="pt-BR" sz="3200" b="1" dirty="0"/>
            </a:br>
            <a:br>
              <a:rPr lang="pt-BR" sz="3200" b="1" dirty="0"/>
            </a:br>
            <a:endParaRPr lang="pt-BR" sz="3200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BA2CD0-34A9-010B-14D4-D0BB2602FC31}"/>
              </a:ext>
            </a:extLst>
          </p:cNvPr>
          <p:cNvSpPr/>
          <p:nvPr/>
        </p:nvSpPr>
        <p:spPr>
          <a:xfrm>
            <a:off x="10676964" y="5755341"/>
            <a:ext cx="1515035" cy="110265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70B59CE-FEB6-2CAB-E4B3-08AC2C58447D}"/>
              </a:ext>
            </a:extLst>
          </p:cNvPr>
          <p:cNvSpPr txBox="1"/>
          <p:nvPr/>
        </p:nvSpPr>
        <p:spPr>
          <a:xfrm>
            <a:off x="6482871" y="1853481"/>
            <a:ext cx="6665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1" u="sng" dirty="0">
                <a:effectLst/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 Med Surg (Lond).</a:t>
            </a:r>
            <a:r>
              <a:rPr lang="en-US" sz="1100" b="0" i="1" dirty="0">
                <a:effectLst/>
                <a:latin typeface="Helvetica Neue"/>
              </a:rPr>
              <a:t> 2022 Jan; 73: 103145.doi: </a:t>
            </a:r>
            <a:r>
              <a:rPr lang="en-US" sz="1100" b="0" i="1" u="sng" dirty="0">
                <a:effectLst/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10.1016/j.amsu.2021.103145</a:t>
            </a:r>
            <a:endParaRPr lang="en-US" sz="1100" b="0" i="1" dirty="0">
              <a:effectLst/>
              <a:latin typeface="Helvetica Neue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01932DD-4684-9CFA-CF1E-09068D83EC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46" t="21275" r="31290" b="43223"/>
          <a:stretch/>
        </p:blipFill>
        <p:spPr>
          <a:xfrm>
            <a:off x="86882" y="3429000"/>
            <a:ext cx="5106685" cy="175542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0921828-5F6F-955E-E32B-A089C058B7AA}"/>
              </a:ext>
            </a:extLst>
          </p:cNvPr>
          <p:cNvSpPr txBox="1"/>
          <p:nvPr/>
        </p:nvSpPr>
        <p:spPr>
          <a:xfrm>
            <a:off x="5065551" y="3755154"/>
            <a:ext cx="10150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+mj-lt"/>
              </a:rPr>
              <a:t>REDUÇÃO DE DOR MUSCULO ESQUELÉTICA EM FM</a:t>
            </a:r>
          </a:p>
          <a:p>
            <a:r>
              <a:rPr lang="pt-BR" sz="2400" b="1" dirty="0">
                <a:latin typeface="+mj-lt"/>
              </a:rPr>
              <a:t>500 mg , 2 x dia  + 500 mg Intramuscular – por 2 semanas </a:t>
            </a:r>
          </a:p>
        </p:txBody>
      </p:sp>
    </p:spTree>
    <p:extLst>
      <p:ext uri="{BB962C8B-B14F-4D97-AF65-F5344CB8AC3E}">
        <p14:creationId xmlns:p14="http://schemas.microsoft.com/office/powerpoint/2010/main" val="3546413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E3B1D6C-17B9-FE59-46ED-3169598B3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126" y="466164"/>
            <a:ext cx="6767162" cy="563173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88B54CF-C1BA-26D1-323D-0DCF10D011E7}"/>
              </a:ext>
            </a:extLst>
          </p:cNvPr>
          <p:cNvSpPr txBox="1"/>
          <p:nvPr/>
        </p:nvSpPr>
        <p:spPr>
          <a:xfrm>
            <a:off x="180682" y="6497199"/>
            <a:ext cx="66659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1" u="sng" dirty="0">
                <a:effectLst/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 Med Surg (Lond).</a:t>
            </a:r>
            <a:r>
              <a:rPr lang="en-US" sz="1100" b="0" i="1" dirty="0">
                <a:effectLst/>
                <a:latin typeface="Helvetica Neue"/>
              </a:rPr>
              <a:t> 2022 Jan; 73: 103145.doi: </a:t>
            </a:r>
            <a:r>
              <a:rPr lang="en-US" sz="1100" b="0" i="1" u="sng" dirty="0">
                <a:effectLst/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10.1016/j.amsu.2021.103145</a:t>
            </a:r>
            <a:endParaRPr lang="en-US" sz="1100" b="0" i="1" dirty="0">
              <a:effectLst/>
              <a:latin typeface="Helvetica Neue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1424B7A3-9E47-4B6C-D1A8-1D2BC0182D9A}"/>
              </a:ext>
            </a:extLst>
          </p:cNvPr>
          <p:cNvSpPr/>
          <p:nvPr/>
        </p:nvSpPr>
        <p:spPr>
          <a:xfrm>
            <a:off x="10811435" y="5871882"/>
            <a:ext cx="1380564" cy="986118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D9DD0FDF-50D2-5121-3B7C-9E40236BF9CB}"/>
              </a:ext>
            </a:extLst>
          </p:cNvPr>
          <p:cNvSpPr/>
          <p:nvPr/>
        </p:nvSpPr>
        <p:spPr>
          <a:xfrm>
            <a:off x="2486126" y="4466851"/>
            <a:ext cx="629265" cy="13765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3204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361412" y="5482771"/>
            <a:ext cx="1830588" cy="137522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C85F80-A428-4627-9979-55C24B608728}"/>
              </a:ext>
            </a:extLst>
          </p:cNvPr>
          <p:cNvSpPr txBox="1"/>
          <p:nvPr/>
        </p:nvSpPr>
        <p:spPr>
          <a:xfrm>
            <a:off x="5994400" y="649674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 dirty="0">
                <a:latin typeface="Georgia" panose="02040502050405020303" pitchFamily="18" charset="0"/>
              </a:rPr>
              <a:t>DOI: </a:t>
            </a:r>
            <a:r>
              <a:rPr lang="pt-BR" sz="1200" i="1" dirty="0">
                <a:latin typeface="Georgia" panose="02040502050405020303" pitchFamily="18" charset="0"/>
                <a:hlinkClick r:id="rId3" tooltip="DO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https://doi.org/10.55563/clinexprheumatol/pmdzcq</a:t>
            </a:r>
            <a:endParaRPr lang="pt-BR" sz="1200" i="1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E791FB0-5454-42E9-9DCB-3A4C42891B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84" t="27844" r="65833" b="36660"/>
          <a:stretch/>
        </p:blipFill>
        <p:spPr>
          <a:xfrm>
            <a:off x="2149212" y="1303766"/>
            <a:ext cx="8440929" cy="49303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5D4B0DC-45CF-453B-8E18-1A2D1F710266}"/>
              </a:ext>
            </a:extLst>
          </p:cNvPr>
          <p:cNvSpPr txBox="1"/>
          <p:nvPr/>
        </p:nvSpPr>
        <p:spPr>
          <a:xfrm>
            <a:off x="394448" y="413614"/>
            <a:ext cx="650837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33" b="1" i="1" dirty="0"/>
              <a:t>ÍNDICE DE  DOR GENERALIZADA – FM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7709826-2666-510D-905A-F8A1D0258E85}"/>
              </a:ext>
            </a:extLst>
          </p:cNvPr>
          <p:cNvSpPr txBox="1"/>
          <p:nvPr/>
        </p:nvSpPr>
        <p:spPr>
          <a:xfrm>
            <a:off x="4533153" y="1418623"/>
            <a:ext cx="450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DULOXETINA + PREGABALINA 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B0CE76CC-7FC6-0ACE-8D5D-BB1197B000BB}"/>
              </a:ext>
            </a:extLst>
          </p:cNvPr>
          <p:cNvCxnSpPr/>
          <p:nvPr/>
        </p:nvCxnSpPr>
        <p:spPr>
          <a:xfrm>
            <a:off x="5994400" y="1848152"/>
            <a:ext cx="505012" cy="74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A4EDAF0-16A8-8C6A-2BA2-FE98B509C14B}"/>
              </a:ext>
            </a:extLst>
          </p:cNvPr>
          <p:cNvSpPr txBox="1"/>
          <p:nvPr/>
        </p:nvSpPr>
        <p:spPr>
          <a:xfrm>
            <a:off x="0" y="446775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</a:rPr>
              <a:t>DULOXETINA + PREGABALINA + 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600 mg PEA + 500 mg acetil L </a:t>
            </a:r>
            <a:r>
              <a:rPr lang="pt-BR" sz="1600" b="1" dirty="0" err="1">
                <a:solidFill>
                  <a:srgbClr val="FF0000"/>
                </a:solidFill>
              </a:rPr>
              <a:t>Carnitina</a:t>
            </a:r>
            <a:r>
              <a:rPr lang="pt-BR" sz="1600" b="1" dirty="0">
                <a:solidFill>
                  <a:srgbClr val="FF0000"/>
                </a:solidFill>
              </a:rPr>
              <a:t>  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1BF8C866-B980-AE8D-AF8B-F223AD5C5DDF}"/>
              </a:ext>
            </a:extLst>
          </p:cNvPr>
          <p:cNvCxnSpPr>
            <a:cxnSpLocks/>
          </p:cNvCxnSpPr>
          <p:nvPr/>
        </p:nvCxnSpPr>
        <p:spPr>
          <a:xfrm flipV="1">
            <a:off x="2967318" y="3301371"/>
            <a:ext cx="3279588" cy="1327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3A22390-CD67-F173-FD16-BE6274D4766A}"/>
              </a:ext>
            </a:extLst>
          </p:cNvPr>
          <p:cNvCxnSpPr/>
          <p:nvPr/>
        </p:nvCxnSpPr>
        <p:spPr>
          <a:xfrm>
            <a:off x="179109" y="5052532"/>
            <a:ext cx="10935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ta: para Cima 18">
            <a:extLst>
              <a:ext uri="{FF2B5EF4-FFF2-40B4-BE49-F238E27FC236}">
                <a16:creationId xmlns:a16="http://schemas.microsoft.com/office/drawing/2014/main" id="{0A842451-36EA-4C0B-6B33-EB9EA9FF7F2F}"/>
              </a:ext>
            </a:extLst>
          </p:cNvPr>
          <p:cNvSpPr/>
          <p:nvPr/>
        </p:nvSpPr>
        <p:spPr>
          <a:xfrm>
            <a:off x="485480" y="5233255"/>
            <a:ext cx="160256" cy="273375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813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936942" y="-1814"/>
            <a:ext cx="1255058" cy="925180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9A2A69F-93E0-4C8A-B11A-4FF10689E54B}"/>
              </a:ext>
            </a:extLst>
          </p:cNvPr>
          <p:cNvSpPr txBox="1"/>
          <p:nvPr/>
        </p:nvSpPr>
        <p:spPr>
          <a:xfrm>
            <a:off x="93080" y="6549693"/>
            <a:ext cx="87579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Fundamentals of Pain Medicine –. doi:10.1007/978-3-319-64922-1 </a:t>
            </a:r>
            <a:endParaRPr lang="pt-BR" sz="1200" i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A8275-3721-401B-9F00-87BFF0033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9" t="28240" r="26435" b="15612"/>
          <a:stretch/>
        </p:blipFill>
        <p:spPr>
          <a:xfrm>
            <a:off x="1806388" y="169807"/>
            <a:ext cx="9202962" cy="63798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DA65C95-1BE4-C2B7-A1A9-E3FD0C686880}"/>
              </a:ext>
            </a:extLst>
          </p:cNvPr>
          <p:cNvSpPr txBox="1"/>
          <p:nvPr/>
        </p:nvSpPr>
        <p:spPr>
          <a:xfrm>
            <a:off x="1182650" y="4296607"/>
            <a:ext cx="13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C3446B1-1F07-9AB2-A10E-3084D4B28818}"/>
              </a:ext>
            </a:extLst>
          </p:cNvPr>
          <p:cNvSpPr txBox="1"/>
          <p:nvPr/>
        </p:nvSpPr>
        <p:spPr>
          <a:xfrm>
            <a:off x="1080247" y="4871437"/>
            <a:ext cx="13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PRESSÃO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7CEE0E-A2A7-939F-B04A-056AE0EF2E46}"/>
              </a:ext>
            </a:extLst>
          </p:cNvPr>
          <p:cNvSpPr txBox="1"/>
          <p:nvPr/>
        </p:nvSpPr>
        <p:spPr>
          <a:xfrm>
            <a:off x="1080247" y="3734266"/>
            <a:ext cx="131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ÁCIDOS  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0410E0B-BB61-E885-6E72-58BA7B6DA78A}"/>
              </a:ext>
            </a:extLst>
          </p:cNvPr>
          <p:cNvCxnSpPr>
            <a:cxnSpLocks/>
          </p:cNvCxnSpPr>
          <p:nvPr/>
        </p:nvCxnSpPr>
        <p:spPr>
          <a:xfrm flipV="1">
            <a:off x="2169459" y="4481273"/>
            <a:ext cx="1084729" cy="92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42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B2504370-B2FD-4BC4-A29E-A9222F4DD42D}"/>
              </a:ext>
            </a:extLst>
          </p:cNvPr>
          <p:cNvSpPr txBox="1"/>
          <p:nvPr/>
        </p:nvSpPr>
        <p:spPr>
          <a:xfrm>
            <a:off x="170330" y="6525494"/>
            <a:ext cx="753978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1" dirty="0">
                <a:latin typeface="Helvetica Neu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Pain. 2021 Jul 1; 162(Suppl 1): S5–S25.</a:t>
            </a:r>
            <a:r>
              <a:rPr lang="en-US" sz="900" i="1" dirty="0">
                <a:latin typeface="Helvetica Neue"/>
              </a:rPr>
              <a:t>doi: </a:t>
            </a:r>
            <a:r>
              <a:rPr lang="en-US" sz="900" i="1" dirty="0"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10.1097/j.pain.0000000000002268</a:t>
            </a:r>
            <a:endParaRPr lang="pt-BR" sz="900" i="1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52CAAE6-F416-4E5C-B242-87D7A4339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1"/>
          <a:stretch/>
        </p:blipFill>
        <p:spPr bwMode="auto">
          <a:xfrm>
            <a:off x="5144315" y="1317326"/>
            <a:ext cx="6125509" cy="467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0779C6A-88F6-80D0-94B1-CF88CDA186BA}"/>
              </a:ext>
            </a:extLst>
          </p:cNvPr>
          <p:cNvSpPr txBox="1"/>
          <p:nvPr/>
        </p:nvSpPr>
        <p:spPr>
          <a:xfrm>
            <a:off x="573741" y="320029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ENDOCANABINÓIDE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06F7C93-3EB9-4949-420E-B1AE1D0907A4}"/>
              </a:ext>
            </a:extLst>
          </p:cNvPr>
          <p:cNvSpPr txBox="1"/>
          <p:nvPr/>
        </p:nvSpPr>
        <p:spPr>
          <a:xfrm>
            <a:off x="355785" y="2280143"/>
            <a:ext cx="4788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PEA ATUA SOBRE OS RECEPTORES ENDOCANABINÓIDES, REDUZINDO A ENTRADA DE ÍONS POSITIVOS E EXERCENDO AÇÃO INIBITÓRIA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716C95-5CD1-85C8-554D-C6355DC64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4" t="32933" r="32060" b="43739"/>
          <a:stretch/>
        </p:blipFill>
        <p:spPr bwMode="auto">
          <a:xfrm>
            <a:off x="922176" y="4189852"/>
            <a:ext cx="2969055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603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5196098-9D36-3DF0-F862-8A480BF6D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28"/>
          <a:stretch/>
        </p:blipFill>
        <p:spPr bwMode="auto">
          <a:xfrm>
            <a:off x="1972532" y="593680"/>
            <a:ext cx="8048160" cy="536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B7AEAE2-7934-BAA3-2AD0-FC3539FECC94}"/>
              </a:ext>
            </a:extLst>
          </p:cNvPr>
          <p:cNvSpPr txBox="1"/>
          <p:nvPr/>
        </p:nvSpPr>
        <p:spPr>
          <a:xfrm>
            <a:off x="170330" y="6525494"/>
            <a:ext cx="753978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i="1" dirty="0"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Pain. 2021 Jul 1; 162(Suppl 1): S5–S25.</a:t>
            </a:r>
            <a:r>
              <a:rPr lang="en-US" sz="900" i="1" dirty="0">
                <a:latin typeface="Helvetica Neue"/>
              </a:rPr>
              <a:t>doi: </a:t>
            </a:r>
            <a:r>
              <a:rPr lang="en-US" sz="900" i="1" dirty="0"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10.1097/j.pain.0000000000002268</a:t>
            </a:r>
            <a:endParaRPr lang="pt-BR" sz="900" i="1" dirty="0"/>
          </a:p>
        </p:txBody>
      </p:sp>
    </p:spTree>
    <p:extLst>
      <p:ext uri="{BB962C8B-B14F-4D97-AF65-F5344CB8AC3E}">
        <p14:creationId xmlns:p14="http://schemas.microsoft.com/office/powerpoint/2010/main" val="3214722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109960" y="6071616"/>
            <a:ext cx="1082040" cy="786384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018A364-C671-43E4-A8DC-BEED32AA785C}"/>
              </a:ext>
            </a:extLst>
          </p:cNvPr>
          <p:cNvSpPr txBox="1"/>
          <p:nvPr/>
        </p:nvSpPr>
        <p:spPr>
          <a:xfrm>
            <a:off x="7630912" y="6569262"/>
            <a:ext cx="6324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BlinkMacSystemFont"/>
              </a:rPr>
              <a:t>Pain Physician. 2017 Jul;20(5):353-362.</a:t>
            </a:r>
            <a:endParaRPr lang="pt-BR" sz="1200" i="1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8C341C2-2E0C-4181-BF74-F3211238F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0" t="38264" r="54167" b="8499"/>
          <a:stretch/>
        </p:blipFill>
        <p:spPr>
          <a:xfrm>
            <a:off x="237744" y="370662"/>
            <a:ext cx="11540549" cy="560148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3EC0BAE-8999-D913-471B-54944DA24378}"/>
              </a:ext>
            </a:extLst>
          </p:cNvPr>
          <p:cNvSpPr/>
          <p:nvPr/>
        </p:nvSpPr>
        <p:spPr>
          <a:xfrm>
            <a:off x="1951348" y="688156"/>
            <a:ext cx="2441543" cy="51941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994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64" y="110564"/>
            <a:ext cx="12021672" cy="2387600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3</a:t>
            </a:r>
            <a:r>
              <a:rPr lang="pt-BR" sz="3200" dirty="0"/>
              <a:t>. </a:t>
            </a:r>
            <a:r>
              <a:rPr lang="pt-BR" sz="3200" b="1" dirty="0"/>
              <a:t>AUMENTAR NÍVEIS DE MONOAMINAS</a:t>
            </a:r>
            <a:br>
              <a:rPr lang="pt-BR" sz="3200" b="1" dirty="0"/>
            </a:br>
            <a:r>
              <a:rPr lang="pt-BR" sz="3200" b="1" dirty="0"/>
              <a:t> ( SEROTONINA, NOREPINEFRINA</a:t>
            </a:r>
            <a:endParaRPr lang="pt-BR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BA2CD0-34A9-010B-14D4-D0BB2602FC31}"/>
              </a:ext>
            </a:extLst>
          </p:cNvPr>
          <p:cNvSpPr/>
          <p:nvPr/>
        </p:nvSpPr>
        <p:spPr>
          <a:xfrm>
            <a:off x="10632142" y="5644777"/>
            <a:ext cx="1515035" cy="110265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99C6424B-1C8F-009F-204C-835B24BA76C3}"/>
              </a:ext>
            </a:extLst>
          </p:cNvPr>
          <p:cNvSpPr/>
          <p:nvPr/>
        </p:nvSpPr>
        <p:spPr>
          <a:xfrm>
            <a:off x="5934635" y="2955952"/>
            <a:ext cx="322729" cy="94609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219103-3F0C-865E-00DA-956791E894CB}"/>
              </a:ext>
            </a:extLst>
          </p:cNvPr>
          <p:cNvSpPr txBox="1">
            <a:spLocks/>
          </p:cNvSpPr>
          <p:nvPr/>
        </p:nvSpPr>
        <p:spPr>
          <a:xfrm>
            <a:off x="331694" y="2622887"/>
            <a:ext cx="118154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/>
              <a:t>MODULAR VIA INIBITÓRIA DA DOR </a:t>
            </a:r>
            <a:endParaRPr lang="pt-BR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5FA553C-A7CC-09A6-5E7F-4FB32DAE27BF}"/>
              </a:ext>
            </a:extLst>
          </p:cNvPr>
          <p:cNvSpPr/>
          <p:nvPr/>
        </p:nvSpPr>
        <p:spPr>
          <a:xfrm rot="3206532">
            <a:off x="-2366308" y="3724152"/>
            <a:ext cx="5091040" cy="5358787"/>
          </a:xfrm>
          <a:custGeom>
            <a:avLst/>
            <a:gdLst/>
            <a:ahLst/>
            <a:cxnLst/>
            <a:rect l="l" t="t" r="r" b="b"/>
            <a:pathLst>
              <a:path w="9395203" h="9152493">
                <a:moveTo>
                  <a:pt x="0" y="0"/>
                </a:moveTo>
                <a:lnTo>
                  <a:pt x="9395202" y="0"/>
                </a:lnTo>
                <a:lnTo>
                  <a:pt x="9395202" y="9152493"/>
                </a:lnTo>
                <a:lnTo>
                  <a:pt x="0" y="9152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898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459B89B-D3EE-5BFC-83B5-EDE9FC6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69" y="824670"/>
            <a:ext cx="8500779" cy="520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5CCF8BB-42A2-E0C4-1D29-A518D6654857}"/>
              </a:ext>
            </a:extLst>
          </p:cNvPr>
          <p:cNvSpPr txBox="1"/>
          <p:nvPr/>
        </p:nvSpPr>
        <p:spPr>
          <a:xfrm>
            <a:off x="161365" y="6555847"/>
            <a:ext cx="105962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Fisiopatologia dos transportadores de glutamato e glicina: novos alvos terapêuticos. </a:t>
            </a:r>
            <a:r>
              <a:rPr lang="pt-BR" sz="1000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Rev</a:t>
            </a:r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pt-BR" sz="1000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Neurol</a:t>
            </a:r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 2018;67 (12):491-504 </a:t>
            </a:r>
            <a:r>
              <a:rPr lang="pt-BR" sz="1000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doi</a:t>
            </a:r>
            <a:r>
              <a:rPr lang="pt-BR" sz="1000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: </a:t>
            </a:r>
            <a:r>
              <a:rPr lang="pt-BR" sz="1000" b="0" i="0" u="none" strike="noStrike" dirty="0">
                <a:solidFill>
                  <a:srgbClr val="D51E18"/>
                </a:solidFill>
                <a:effectLst/>
                <a:latin typeface="Open Sans" panose="020B0606030504020204" pitchFamily="34" charset="0"/>
                <a:hlinkClick r:id="rId3"/>
              </a:rPr>
              <a:t>10.33588/rn.6712.2018067</a:t>
            </a:r>
            <a:endParaRPr lang="pt-BR" sz="10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CBA9B62-2687-5D5E-3FC4-3BEEB8DDA407}"/>
              </a:ext>
            </a:extLst>
          </p:cNvPr>
          <p:cNvSpPr/>
          <p:nvPr/>
        </p:nvSpPr>
        <p:spPr>
          <a:xfrm>
            <a:off x="4894729" y="4123765"/>
            <a:ext cx="1340223" cy="11564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8F1413B-FE19-F2FF-A421-73C6785AB966}"/>
              </a:ext>
            </a:extLst>
          </p:cNvPr>
          <p:cNvSpPr txBox="1"/>
          <p:nvPr/>
        </p:nvSpPr>
        <p:spPr>
          <a:xfrm>
            <a:off x="4966447" y="4222377"/>
            <a:ext cx="1129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GLICINA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5D014B4-841D-7B14-E790-362AA16C7781}"/>
              </a:ext>
            </a:extLst>
          </p:cNvPr>
          <p:cNvSpPr txBox="1"/>
          <p:nvPr/>
        </p:nvSpPr>
        <p:spPr>
          <a:xfrm>
            <a:off x="4957483" y="3822267"/>
            <a:ext cx="502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_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0F6024A-A488-9127-19C8-8C415C8DA734}"/>
              </a:ext>
            </a:extLst>
          </p:cNvPr>
          <p:cNvSpPr/>
          <p:nvPr/>
        </p:nvSpPr>
        <p:spPr>
          <a:xfrm>
            <a:off x="6992470" y="4958500"/>
            <a:ext cx="2662518" cy="7968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75038B15-3C8D-2011-AAF7-997527E522B5}"/>
              </a:ext>
            </a:extLst>
          </p:cNvPr>
          <p:cNvSpPr/>
          <p:nvPr/>
        </p:nvSpPr>
        <p:spPr>
          <a:xfrm>
            <a:off x="9935853" y="3648195"/>
            <a:ext cx="1859192" cy="1555401"/>
          </a:xfrm>
          <a:custGeom>
            <a:avLst/>
            <a:gdLst/>
            <a:ahLst/>
            <a:cxnLst/>
            <a:rect l="l" t="t" r="r" b="b"/>
            <a:pathLst>
              <a:path w="2269668" h="2059724">
                <a:moveTo>
                  <a:pt x="0" y="0"/>
                </a:moveTo>
                <a:lnTo>
                  <a:pt x="2269669" y="0"/>
                </a:lnTo>
                <a:lnTo>
                  <a:pt x="2269669" y="2059723"/>
                </a:lnTo>
                <a:lnTo>
                  <a:pt x="0" y="2059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325AE89-CF00-8271-AE19-1F5668A41B14}"/>
              </a:ext>
            </a:extLst>
          </p:cNvPr>
          <p:cNvSpPr/>
          <p:nvPr/>
        </p:nvSpPr>
        <p:spPr>
          <a:xfrm>
            <a:off x="113712" y="107479"/>
            <a:ext cx="1224375" cy="943435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942FBCC-3269-A339-088C-D251C4858574}"/>
              </a:ext>
            </a:extLst>
          </p:cNvPr>
          <p:cNvSpPr txBox="1"/>
          <p:nvPr/>
        </p:nvSpPr>
        <p:spPr>
          <a:xfrm>
            <a:off x="10016404" y="2886639"/>
            <a:ext cx="194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SEROTONINA</a:t>
            </a:r>
          </a:p>
          <a:p>
            <a:r>
              <a:rPr lang="pt-BR" b="1" dirty="0">
                <a:solidFill>
                  <a:srgbClr val="FF0000"/>
                </a:solidFill>
              </a:rPr>
              <a:t>NOREPINEFRINA 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CB5B00F2-2284-31EF-160E-F90DD97DD6CD}"/>
              </a:ext>
            </a:extLst>
          </p:cNvPr>
          <p:cNvCxnSpPr>
            <a:cxnSpLocks/>
          </p:cNvCxnSpPr>
          <p:nvPr/>
        </p:nvCxnSpPr>
        <p:spPr>
          <a:xfrm flipH="1">
            <a:off x="9012025" y="4885221"/>
            <a:ext cx="1400481" cy="43360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47D1603-D955-AD76-E8B1-DE538C216010}"/>
              </a:ext>
            </a:extLst>
          </p:cNvPr>
          <p:cNvSpPr txBox="1"/>
          <p:nvPr/>
        </p:nvSpPr>
        <p:spPr>
          <a:xfrm>
            <a:off x="9883510" y="4874584"/>
            <a:ext cx="865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212022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E8ECAA-63EE-49CC-8F91-070005B53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6" t="24803" r="54431" b="10511"/>
          <a:stretch/>
        </p:blipFill>
        <p:spPr>
          <a:xfrm>
            <a:off x="2578750" y="0"/>
            <a:ext cx="3940618" cy="683547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0113329-388A-48CA-B01D-7E1EE110B0E7}"/>
              </a:ext>
            </a:extLst>
          </p:cNvPr>
          <p:cNvSpPr txBox="1"/>
          <p:nvPr/>
        </p:nvSpPr>
        <p:spPr>
          <a:xfrm>
            <a:off x="7642942" y="6581001"/>
            <a:ext cx="87579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Fundamentals of Pain Medicine –. doi:10.1007/978-3-319-64922-1 </a:t>
            </a:r>
            <a:endParaRPr lang="pt-BR" sz="1200" i="1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396353F-1E65-4305-99FF-4AD0D5DE114A}"/>
              </a:ext>
            </a:extLst>
          </p:cNvPr>
          <p:cNvSpPr txBox="1"/>
          <p:nvPr/>
        </p:nvSpPr>
        <p:spPr>
          <a:xfrm>
            <a:off x="8394511" y="1580637"/>
            <a:ext cx="3627391" cy="1959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133" b="1" i="1" dirty="0"/>
          </a:p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SEROTONINA, DOPAMINA E NOREPINEFRINA </a:t>
            </a:r>
          </a:p>
          <a:p>
            <a:pPr algn="ctr"/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INIBIÇÃO DA DOR </a:t>
            </a:r>
          </a:p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</a:rPr>
              <a:t>VIA DESCENDENTE 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791CC28A-B712-7DF0-82C8-C4CAA99AEB64}"/>
              </a:ext>
            </a:extLst>
          </p:cNvPr>
          <p:cNvCxnSpPr>
            <a:cxnSpLocks/>
          </p:cNvCxnSpPr>
          <p:nvPr/>
        </p:nvCxnSpPr>
        <p:spPr>
          <a:xfrm flipH="1">
            <a:off x="5053781" y="2055539"/>
            <a:ext cx="3588774" cy="500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FB625F4-3D15-D6B6-9FE5-CCAF0A9929C1}"/>
              </a:ext>
            </a:extLst>
          </p:cNvPr>
          <p:cNvCxnSpPr>
            <a:cxnSpLocks/>
          </p:cNvCxnSpPr>
          <p:nvPr/>
        </p:nvCxnSpPr>
        <p:spPr>
          <a:xfrm flipH="1">
            <a:off x="5137356" y="2356601"/>
            <a:ext cx="3790334" cy="1322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8E420-564A-0D50-214D-08F19F08FD91}"/>
              </a:ext>
            </a:extLst>
          </p:cNvPr>
          <p:cNvSpPr txBox="1"/>
          <p:nvPr/>
        </p:nvSpPr>
        <p:spPr>
          <a:xfrm>
            <a:off x="7642942" y="2896210"/>
            <a:ext cx="134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-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690143-DCE5-9BD4-CD08-173A312ED947}"/>
              </a:ext>
            </a:extLst>
          </p:cNvPr>
          <p:cNvSpPr txBox="1"/>
          <p:nvPr/>
        </p:nvSpPr>
        <p:spPr>
          <a:xfrm>
            <a:off x="6935497" y="2115950"/>
            <a:ext cx="134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851584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E8943AF-90FE-49A2-B27C-42DF467B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5" t="15059" r="25264" b="37254"/>
          <a:stretch>
            <a:fillRect/>
          </a:stretch>
        </p:blipFill>
        <p:spPr bwMode="auto">
          <a:xfrm>
            <a:off x="461391" y="1418829"/>
            <a:ext cx="10737654" cy="437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7934A6B-8D80-4F53-97A6-FC68E9BC8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6375400"/>
            <a:ext cx="80870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8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</a:t>
            </a:r>
            <a:r>
              <a:rPr lang="pt-BR" sz="800" i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pharmacological</a:t>
            </a:r>
            <a:r>
              <a:rPr lang="pt-BR" sz="8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800" i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basis</a:t>
            </a:r>
            <a:r>
              <a:rPr lang="pt-BR" sz="8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800" i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pt-BR" sz="8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800" i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lang="pt-BR" sz="8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800" i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serotonin</a:t>
            </a:r>
            <a:r>
              <a:rPr lang="pt-BR" sz="8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system: </a:t>
            </a:r>
            <a:r>
              <a:rPr lang="pt-BR" sz="800" i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Application</a:t>
            </a:r>
            <a:r>
              <a:rPr lang="pt-BR" sz="8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800" i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lang="pt-BR" sz="8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t-BR" sz="800" i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antidepressant</a:t>
            </a:r>
            <a:r>
              <a:rPr lang="pt-BR" sz="8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response.</a:t>
            </a:r>
            <a:endParaRPr lang="pt-BR" sz="800" i="1" dirty="0"/>
          </a:p>
          <a:p>
            <a:r>
              <a:rPr lang="pt-BR" sz="800" i="1" dirty="0" err="1"/>
              <a:t>Encephale</a:t>
            </a:r>
            <a:r>
              <a:rPr lang="pt-BR" sz="800" i="1" dirty="0"/>
              <a:t>. 2016 Jun;42(3):255-63. 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5E4A0E81-4B34-4868-B381-33E7FFEF84E1}"/>
              </a:ext>
            </a:extLst>
          </p:cNvPr>
          <p:cNvSpPr/>
          <p:nvPr/>
        </p:nvSpPr>
        <p:spPr>
          <a:xfrm>
            <a:off x="25400" y="7527"/>
            <a:ext cx="1464035" cy="983073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3" y="0"/>
                </a:lnTo>
                <a:lnTo>
                  <a:pt x="2745883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821D1CD-62CD-483F-9BAD-2175887E8E6F}"/>
              </a:ext>
            </a:extLst>
          </p:cNvPr>
          <p:cNvSpPr txBox="1"/>
          <p:nvPr/>
        </p:nvSpPr>
        <p:spPr>
          <a:xfrm>
            <a:off x="4458230" y="3227479"/>
            <a:ext cx="654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Fe</a:t>
            </a:r>
          </a:p>
          <a:p>
            <a:r>
              <a:rPr lang="pt-BR" sz="1600" b="1" dirty="0"/>
              <a:t>Bh4</a:t>
            </a:r>
          </a:p>
          <a:p>
            <a:r>
              <a:rPr lang="pt-BR" sz="1600" b="1" dirty="0"/>
              <a:t>D</a:t>
            </a:r>
            <a:endParaRPr lang="pt-BR" sz="1200" b="1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87210EE-5D8A-03C6-593A-ABA5ED3AAAC7}"/>
              </a:ext>
            </a:extLst>
          </p:cNvPr>
          <p:cNvSpPr txBox="1"/>
          <p:nvPr/>
        </p:nvSpPr>
        <p:spPr>
          <a:xfrm>
            <a:off x="6447932" y="5898178"/>
            <a:ext cx="2582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NÚCLEOS DA RAFE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199F260-3395-C06C-0DC3-857F385FE317}"/>
              </a:ext>
            </a:extLst>
          </p:cNvPr>
          <p:cNvSpPr txBox="1"/>
          <p:nvPr/>
        </p:nvSpPr>
        <p:spPr>
          <a:xfrm>
            <a:off x="3431357" y="377072"/>
            <a:ext cx="594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SÍNTESE DE SEROTONINA </a:t>
            </a:r>
          </a:p>
        </p:txBody>
      </p:sp>
    </p:spTree>
    <p:extLst>
      <p:ext uri="{BB962C8B-B14F-4D97-AF65-F5344CB8AC3E}">
        <p14:creationId xmlns:p14="http://schemas.microsoft.com/office/powerpoint/2010/main" val="1890085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910774" y="5867400"/>
            <a:ext cx="1268526" cy="990600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77516"/>
            <a:ext cx="1281226" cy="1110261"/>
          </a:xfrm>
          <a:custGeom>
            <a:avLst/>
            <a:gdLst/>
            <a:ahLst/>
            <a:cxnLst/>
            <a:rect l="l" t="t" r="r" b="b"/>
            <a:pathLst>
              <a:path w="2269668" h="2059724">
                <a:moveTo>
                  <a:pt x="0" y="0"/>
                </a:moveTo>
                <a:lnTo>
                  <a:pt x="2269669" y="0"/>
                </a:lnTo>
                <a:lnTo>
                  <a:pt x="2269669" y="2059723"/>
                </a:lnTo>
                <a:lnTo>
                  <a:pt x="0" y="2059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0611392-36BC-4CE8-AC7C-AD633C4EF53B}"/>
              </a:ext>
            </a:extLst>
          </p:cNvPr>
          <p:cNvSpPr txBox="1"/>
          <p:nvPr/>
        </p:nvSpPr>
        <p:spPr>
          <a:xfrm>
            <a:off x="3795860" y="112010"/>
            <a:ext cx="54864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CROCUS SATIVUS X DULOXETINA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625F491-D5B8-4A61-B4B6-1BD2C58B701C}"/>
              </a:ext>
            </a:extLst>
          </p:cNvPr>
          <p:cNvSpPr txBox="1"/>
          <p:nvPr/>
        </p:nvSpPr>
        <p:spPr>
          <a:xfrm>
            <a:off x="253506" y="650348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i="1" u="sng" dirty="0" err="1"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Avicenna</a:t>
            </a:r>
            <a:r>
              <a:rPr lang="pt-BR" sz="1200" i="1" u="sng" dirty="0"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 </a:t>
            </a:r>
            <a:r>
              <a:rPr lang="pt-BR" sz="1200" i="1" u="sng" dirty="0" err="1"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Phytomed</a:t>
            </a:r>
            <a:r>
              <a:rPr lang="pt-BR" sz="1200" i="1" u="sng" dirty="0"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pt-BR" sz="1200" i="1" dirty="0">
                <a:latin typeface="Helvetica Neue"/>
              </a:rPr>
              <a:t> 2018 </a:t>
            </a:r>
            <a:r>
              <a:rPr lang="pt-BR" sz="1200" i="1" dirty="0" err="1">
                <a:latin typeface="Helvetica Neue"/>
              </a:rPr>
              <a:t>Nov-Dec</a:t>
            </a:r>
            <a:r>
              <a:rPr lang="pt-BR" sz="1200" i="1" dirty="0">
                <a:latin typeface="Helvetica Neue"/>
              </a:rPr>
              <a:t>; 8(6): 513–523.</a:t>
            </a:r>
            <a:endParaRPr lang="pt-BR" sz="1200" i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CED39B9-7306-4DAC-93BF-2406AEA6EE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0" t="32740" r="57917" b="18130"/>
          <a:stretch/>
        </p:blipFill>
        <p:spPr>
          <a:xfrm>
            <a:off x="1281226" y="837267"/>
            <a:ext cx="9689569" cy="544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77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C5E95D4-7F01-4E8F-B15F-0A1D511BC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27" t="26030" r="2488" b="47707"/>
          <a:stretch/>
        </p:blipFill>
        <p:spPr>
          <a:xfrm>
            <a:off x="94268" y="1700941"/>
            <a:ext cx="11810191" cy="320645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F8B3012-FD79-4A62-8BB2-2F2CD8C6D05A}"/>
              </a:ext>
            </a:extLst>
          </p:cNvPr>
          <p:cNvSpPr txBox="1"/>
          <p:nvPr/>
        </p:nvSpPr>
        <p:spPr>
          <a:xfrm>
            <a:off x="189397" y="6507044"/>
            <a:ext cx="106549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Fibromyalgia and nutrition, what do we know? Rheumatology International, 30(11), 1417–1427. doi:10.1007/s00296-010-14</a:t>
            </a:r>
            <a:endParaRPr lang="pt-B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D3B890-1BE6-4C78-A3D1-BAFB29628001}"/>
              </a:ext>
            </a:extLst>
          </p:cNvPr>
          <p:cNvSpPr txBox="1"/>
          <p:nvPr/>
        </p:nvSpPr>
        <p:spPr>
          <a:xfrm>
            <a:off x="2709095" y="795800"/>
            <a:ext cx="7272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5 HTP 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189BFE2-CC65-4AAA-C7EF-02003E1A8FC3}"/>
              </a:ext>
            </a:extLst>
          </p:cNvPr>
          <p:cNvSpPr/>
          <p:nvPr/>
        </p:nvSpPr>
        <p:spPr>
          <a:xfrm>
            <a:off x="10910774" y="5867400"/>
            <a:ext cx="1268526" cy="990600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037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A90723-739D-482B-B520-B0BB7EF3DC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266" y="5711252"/>
            <a:ext cx="1526454" cy="1146748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4096C263-1410-4B98-95F0-2A19C59B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55" y="91479"/>
            <a:ext cx="9307251" cy="6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6317CC-E316-4115-9F16-4561310BBDFA}"/>
              </a:ext>
            </a:extLst>
          </p:cNvPr>
          <p:cNvSpPr txBox="1"/>
          <p:nvPr/>
        </p:nvSpPr>
        <p:spPr>
          <a:xfrm>
            <a:off x="1799655" y="6543040"/>
            <a:ext cx="7955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i="1" u="sng" dirty="0" err="1">
                <a:solidFill>
                  <a:srgbClr val="0000FF"/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PLoS</a:t>
            </a:r>
            <a:r>
              <a:rPr lang="en-US" sz="1200" i="1" u="sng" dirty="0"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One.</a:t>
            </a:r>
            <a:r>
              <a:rPr lang="en-US" sz="1200" i="1" dirty="0">
                <a:latin typeface="Helvetica Neue"/>
              </a:rPr>
              <a:t> 2013; 8(4): e61839.doi: </a:t>
            </a:r>
            <a:r>
              <a:rPr lang="en-US" sz="1200" i="1" u="sng" dirty="0"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10.1371/journal.pone.0061839</a:t>
            </a:r>
            <a:endParaRPr lang="en-US" sz="1200" i="1" dirty="0">
              <a:latin typeface="Helvetica Neue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023B14-9253-4CD6-A8F8-9FD80319C337}"/>
              </a:ext>
            </a:extLst>
          </p:cNvPr>
          <p:cNvSpPr txBox="1"/>
          <p:nvPr/>
        </p:nvSpPr>
        <p:spPr>
          <a:xfrm>
            <a:off x="3509614" y="1182983"/>
            <a:ext cx="1270000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33" b="1" i="1" dirty="0">
                <a:solidFill>
                  <a:srgbClr val="0070C0"/>
                </a:solidFill>
              </a:rPr>
              <a:t>O2</a:t>
            </a:r>
          </a:p>
          <a:p>
            <a:r>
              <a:rPr lang="pt-BR" sz="2133" b="1" i="1" dirty="0">
                <a:solidFill>
                  <a:srgbClr val="0070C0"/>
                </a:solidFill>
              </a:rPr>
              <a:t>BH4</a:t>
            </a:r>
          </a:p>
          <a:p>
            <a:r>
              <a:rPr lang="pt-BR" sz="2133" b="1" i="1" dirty="0">
                <a:solidFill>
                  <a:srgbClr val="0070C0"/>
                </a:solidFill>
              </a:rPr>
              <a:t>FERRO</a:t>
            </a:r>
          </a:p>
          <a:p>
            <a:r>
              <a:rPr lang="pt-BR" sz="2133" b="1" i="1" dirty="0">
                <a:solidFill>
                  <a:srgbClr val="0070C0"/>
                </a:solidFill>
              </a:rPr>
              <a:t>VIT D </a:t>
            </a:r>
            <a:endParaRPr lang="pt-BR" sz="1200" b="1" i="1" dirty="0">
              <a:solidFill>
                <a:srgbClr val="0070C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98E9193-1FA0-4E42-B5D6-2BABBFB480B1}"/>
              </a:ext>
            </a:extLst>
          </p:cNvPr>
          <p:cNvSpPr txBox="1"/>
          <p:nvPr/>
        </p:nvSpPr>
        <p:spPr>
          <a:xfrm>
            <a:off x="6299200" y="122448"/>
            <a:ext cx="206752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33" b="1" i="1" dirty="0">
                <a:solidFill>
                  <a:srgbClr val="0070C0"/>
                </a:solidFill>
              </a:rPr>
              <a:t>B6, Zinco</a:t>
            </a:r>
          </a:p>
          <a:p>
            <a:r>
              <a:rPr lang="pt-BR" sz="2133" b="1" i="1" dirty="0">
                <a:solidFill>
                  <a:srgbClr val="0070C0"/>
                </a:solidFill>
              </a:rPr>
              <a:t>Mg, B3</a:t>
            </a:r>
            <a:endParaRPr lang="pt-BR" sz="1200" b="1" i="1" dirty="0">
              <a:solidFill>
                <a:srgbClr val="0070C0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5A86F8B-7192-4C63-9000-1CAF327DA1BC}"/>
              </a:ext>
            </a:extLst>
          </p:cNvPr>
          <p:cNvSpPr txBox="1"/>
          <p:nvPr/>
        </p:nvSpPr>
        <p:spPr>
          <a:xfrm>
            <a:off x="9515701" y="1182983"/>
            <a:ext cx="1733141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33" b="1" i="1" dirty="0">
                <a:solidFill>
                  <a:srgbClr val="0070C0"/>
                </a:solidFill>
              </a:rPr>
              <a:t>02, SAME, Cu</a:t>
            </a:r>
          </a:p>
          <a:p>
            <a:r>
              <a:rPr lang="pt-BR" sz="2133" b="1" i="1" dirty="0">
                <a:solidFill>
                  <a:srgbClr val="0070C0"/>
                </a:solidFill>
              </a:rPr>
              <a:t>VIT C </a:t>
            </a:r>
            <a:endParaRPr lang="pt-BR" sz="1200" b="1" i="1" dirty="0">
              <a:solidFill>
                <a:srgbClr val="0070C0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D5853C2-740E-4EE2-918E-489708DBA63C}"/>
              </a:ext>
            </a:extLst>
          </p:cNvPr>
          <p:cNvSpPr/>
          <p:nvPr/>
        </p:nvSpPr>
        <p:spPr>
          <a:xfrm>
            <a:off x="6563208" y="1600201"/>
            <a:ext cx="1270000" cy="790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306A0DA-5E18-4643-B352-639A8A880B88}"/>
              </a:ext>
            </a:extLst>
          </p:cNvPr>
          <p:cNvSpPr/>
          <p:nvPr/>
        </p:nvSpPr>
        <p:spPr>
          <a:xfrm>
            <a:off x="7904175" y="1600201"/>
            <a:ext cx="1270000" cy="790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C785D1B-C7C0-1534-11AF-06B741CBA547}"/>
              </a:ext>
            </a:extLst>
          </p:cNvPr>
          <p:cNvSpPr txBox="1"/>
          <p:nvPr/>
        </p:nvSpPr>
        <p:spPr>
          <a:xfrm>
            <a:off x="-416115" y="2805457"/>
            <a:ext cx="594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SÍNTESE DE DOPAMINA E NOREPINEFRINA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AEC7C10-852E-068E-4EC4-2086F994A0BF}"/>
              </a:ext>
            </a:extLst>
          </p:cNvPr>
          <p:cNvSpPr txBox="1"/>
          <p:nvPr/>
        </p:nvSpPr>
        <p:spPr>
          <a:xfrm>
            <a:off x="1085094" y="4218086"/>
            <a:ext cx="3852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0" dirty="0">
                <a:solidFill>
                  <a:srgbClr val="1F1F1F"/>
                </a:solidFill>
                <a:effectLst/>
                <a:latin typeface="Google Sans"/>
              </a:rPr>
              <a:t>Área </a:t>
            </a:r>
            <a:r>
              <a:rPr lang="pt-BR" sz="2400" b="1" i="0" dirty="0" err="1">
                <a:solidFill>
                  <a:srgbClr val="1F1F1F"/>
                </a:solidFill>
                <a:effectLst/>
                <a:latin typeface="Google Sans"/>
              </a:rPr>
              <a:t>tegmental</a:t>
            </a:r>
            <a:r>
              <a:rPr lang="pt-BR" sz="2400" b="1" i="0" dirty="0">
                <a:solidFill>
                  <a:srgbClr val="1F1F1F"/>
                </a:solidFill>
                <a:effectLst/>
                <a:latin typeface="Google Sans"/>
              </a:rPr>
              <a:t> ventral, Su</a:t>
            </a:r>
            <a:r>
              <a:rPr lang="pt-BR" sz="2400" b="1" dirty="0">
                <a:solidFill>
                  <a:srgbClr val="1F1F1F"/>
                </a:solidFill>
                <a:latin typeface="Google Sans"/>
              </a:rPr>
              <a:t>bstancia </a:t>
            </a:r>
            <a:r>
              <a:rPr lang="pt-BR" sz="2400" b="1" dirty="0" err="1">
                <a:solidFill>
                  <a:srgbClr val="1F1F1F"/>
                </a:solidFill>
                <a:latin typeface="Google Sans"/>
              </a:rPr>
              <a:t>Nigra</a:t>
            </a:r>
            <a:r>
              <a:rPr lang="pt-BR" sz="2400" b="1" dirty="0">
                <a:solidFill>
                  <a:srgbClr val="1F1F1F"/>
                </a:solidFill>
                <a:latin typeface="Google Sans"/>
              </a:rPr>
              <a:t> </a:t>
            </a:r>
          </a:p>
          <a:p>
            <a:endParaRPr lang="pt-BR" b="0" i="0" dirty="0">
              <a:solidFill>
                <a:srgbClr val="1F1F1F"/>
              </a:solidFill>
              <a:effectLst/>
              <a:latin typeface="Google Sans"/>
            </a:endParaRPr>
          </a:p>
          <a:p>
            <a:r>
              <a:rPr lang="pt-BR" sz="2400" b="1" i="0" dirty="0" err="1">
                <a:solidFill>
                  <a:srgbClr val="040C28"/>
                </a:solidFill>
                <a:effectLst/>
                <a:latin typeface="Google Sans"/>
              </a:rPr>
              <a:t>Locus</a:t>
            </a:r>
            <a:r>
              <a:rPr lang="pt-BR" sz="2400" b="1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pt-BR" sz="2400" b="1" i="0" dirty="0" err="1">
                <a:solidFill>
                  <a:srgbClr val="040C28"/>
                </a:solidFill>
                <a:effectLst/>
                <a:latin typeface="Google Sans"/>
              </a:rPr>
              <a:t>Coeruleus</a:t>
            </a:r>
            <a:endParaRPr lang="pt-BR" sz="2400" b="1" i="0" dirty="0">
              <a:solidFill>
                <a:srgbClr val="040C28"/>
              </a:solidFill>
              <a:effectLst/>
              <a:latin typeface="Google Sans"/>
            </a:endParaRPr>
          </a:p>
          <a:p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573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4461"/>
            <a:ext cx="9144000" cy="2387600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 NOCICEPTIVA 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49F719B-F69C-77AF-1FE2-7A8783703E3C}"/>
              </a:ext>
            </a:extLst>
          </p:cNvPr>
          <p:cNvSpPr/>
          <p:nvPr/>
        </p:nvSpPr>
        <p:spPr>
          <a:xfrm>
            <a:off x="10586301" y="-1814"/>
            <a:ext cx="1605699" cy="1104750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A1FBF50-EDCD-87F6-831B-C092F40198F8}"/>
              </a:ext>
            </a:extLst>
          </p:cNvPr>
          <p:cNvSpPr/>
          <p:nvPr/>
        </p:nvSpPr>
        <p:spPr>
          <a:xfrm>
            <a:off x="4498421" y="3511607"/>
            <a:ext cx="2269668" cy="2059724"/>
          </a:xfrm>
          <a:custGeom>
            <a:avLst/>
            <a:gdLst/>
            <a:ahLst/>
            <a:cxnLst/>
            <a:rect l="l" t="t" r="r" b="b"/>
            <a:pathLst>
              <a:path w="2269668" h="2059724">
                <a:moveTo>
                  <a:pt x="0" y="0"/>
                </a:moveTo>
                <a:lnTo>
                  <a:pt x="2269669" y="0"/>
                </a:lnTo>
                <a:lnTo>
                  <a:pt x="2269669" y="2059723"/>
                </a:lnTo>
                <a:lnTo>
                  <a:pt x="0" y="2059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A5BB8CA-EF90-030D-2229-20CF53150531}"/>
              </a:ext>
            </a:extLst>
          </p:cNvPr>
          <p:cNvSpPr/>
          <p:nvPr/>
        </p:nvSpPr>
        <p:spPr>
          <a:xfrm rot="3206532">
            <a:off x="-1530566" y="3743817"/>
            <a:ext cx="5091040" cy="5358787"/>
          </a:xfrm>
          <a:custGeom>
            <a:avLst/>
            <a:gdLst/>
            <a:ahLst/>
            <a:cxnLst/>
            <a:rect l="l" t="t" r="r" b="b"/>
            <a:pathLst>
              <a:path w="9395203" h="9152493">
                <a:moveTo>
                  <a:pt x="0" y="0"/>
                </a:moveTo>
                <a:lnTo>
                  <a:pt x="9395202" y="0"/>
                </a:lnTo>
                <a:lnTo>
                  <a:pt x="9395202" y="9152493"/>
                </a:lnTo>
                <a:lnTo>
                  <a:pt x="0" y="91524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169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8702713-FE16-30C4-84A3-9B5D244EF4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66"/>
          <a:stretch/>
        </p:blipFill>
        <p:spPr>
          <a:xfrm>
            <a:off x="5265054" y="204254"/>
            <a:ext cx="6096000" cy="644949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C46A9C-B680-F0B0-666C-A130B26B2D1C}"/>
              </a:ext>
            </a:extLst>
          </p:cNvPr>
          <p:cNvSpPr txBox="1"/>
          <p:nvPr/>
        </p:nvSpPr>
        <p:spPr>
          <a:xfrm>
            <a:off x="89647" y="659639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0" i="0" dirty="0" err="1">
                <a:effectLst/>
                <a:latin typeface="BlinkMacSystemFont"/>
              </a:rPr>
              <a:t>Nutr</a:t>
            </a:r>
            <a:r>
              <a:rPr lang="pt-BR" sz="900" b="0" i="0" dirty="0">
                <a:effectLst/>
                <a:latin typeface="BlinkMacSystemFont"/>
              </a:rPr>
              <a:t> Res Rev. 2018 Jun;31(1):131-151. </a:t>
            </a:r>
            <a:r>
              <a:rPr lang="pt-BR" sz="900" b="0" i="0" dirty="0" err="1">
                <a:effectLst/>
                <a:latin typeface="BlinkMacSystemFont"/>
              </a:rPr>
              <a:t>doi</a:t>
            </a:r>
            <a:r>
              <a:rPr lang="pt-BR" sz="900" b="0" i="0" dirty="0">
                <a:effectLst/>
                <a:latin typeface="BlinkMacSystemFont"/>
              </a:rPr>
              <a:t>: 10.1017/S0954422417000270</a:t>
            </a:r>
            <a:r>
              <a:rPr lang="pt-BR" sz="1100" b="0" i="0" dirty="0">
                <a:effectLst/>
                <a:latin typeface="BlinkMacSystemFont"/>
              </a:rPr>
              <a:t>.</a:t>
            </a:r>
            <a:endParaRPr lang="pt-BR" sz="11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8C82C07-0034-404F-4348-A0D1AAB1482C}"/>
              </a:ext>
            </a:extLst>
          </p:cNvPr>
          <p:cNvSpPr txBox="1"/>
          <p:nvPr/>
        </p:nvSpPr>
        <p:spPr>
          <a:xfrm>
            <a:off x="251335" y="2204261"/>
            <a:ext cx="42075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Extra Light" panose="020B0204020104020204" pitchFamily="34" charset="0"/>
              </a:rPr>
              <a:t>PIRÂMIDE ALIMENTAR PARA INDIVÍDUOS COM DOR CRÔNICA </a:t>
            </a:r>
          </a:p>
        </p:txBody>
      </p:sp>
    </p:spTree>
    <p:extLst>
      <p:ext uri="{BB962C8B-B14F-4D97-AF65-F5344CB8AC3E}">
        <p14:creationId xmlns:p14="http://schemas.microsoft.com/office/powerpoint/2010/main" val="1103989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7593" y="1263192"/>
            <a:ext cx="12021672" cy="2387600"/>
          </a:xfrm>
        </p:spPr>
        <p:txBody>
          <a:bodyPr>
            <a:normAutofit/>
          </a:bodyPr>
          <a:lstStyle/>
          <a:p>
            <a:r>
              <a:rPr lang="pt-BR" sz="5400" dirty="0"/>
              <a:t> REVISÃO FINAL : </a:t>
            </a:r>
            <a:r>
              <a:rPr lang="pt-BR" sz="5400" b="1" dirty="0"/>
              <a:t> </a:t>
            </a:r>
            <a:endParaRPr lang="pt-BR" sz="5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BA2CD0-34A9-010B-14D4-D0BB2602FC31}"/>
              </a:ext>
            </a:extLst>
          </p:cNvPr>
          <p:cNvSpPr/>
          <p:nvPr/>
        </p:nvSpPr>
        <p:spPr>
          <a:xfrm>
            <a:off x="10676964" y="5755341"/>
            <a:ext cx="1515035" cy="110265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D33D12B2-A3B4-CD6B-3103-3CCC66C3F1FF}"/>
              </a:ext>
            </a:extLst>
          </p:cNvPr>
          <p:cNvSpPr/>
          <p:nvPr/>
        </p:nvSpPr>
        <p:spPr>
          <a:xfrm rot="3206532">
            <a:off x="-2366308" y="3724152"/>
            <a:ext cx="5091040" cy="5358787"/>
          </a:xfrm>
          <a:custGeom>
            <a:avLst/>
            <a:gdLst/>
            <a:ahLst/>
            <a:cxnLst/>
            <a:rect l="l" t="t" r="r" b="b"/>
            <a:pathLst>
              <a:path w="9395203" h="9152493">
                <a:moveTo>
                  <a:pt x="0" y="0"/>
                </a:moveTo>
                <a:lnTo>
                  <a:pt x="9395202" y="0"/>
                </a:lnTo>
                <a:lnTo>
                  <a:pt x="9395202" y="9152493"/>
                </a:lnTo>
                <a:lnTo>
                  <a:pt x="0" y="9152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8702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7354" y="4106420"/>
            <a:ext cx="12237102" cy="2751580"/>
          </a:xfrm>
        </p:spPr>
        <p:txBody>
          <a:bodyPr>
            <a:normAutofit fontScale="90000"/>
          </a:bodyPr>
          <a:lstStyle/>
          <a:p>
            <a:r>
              <a:rPr lang="pt-BR" sz="3100" b="1" dirty="0">
                <a:solidFill>
                  <a:srgbClr val="FF0000"/>
                </a:solidFill>
              </a:rPr>
              <a:t>1. FUNÇÃO MITOCONDRIAL </a:t>
            </a:r>
            <a:br>
              <a:rPr lang="pt-BR" sz="3100" b="1" dirty="0">
                <a:solidFill>
                  <a:srgbClr val="FF0000"/>
                </a:solidFill>
              </a:rPr>
            </a:br>
            <a:r>
              <a:rPr lang="pt-BR" sz="3100" b="1" dirty="0">
                <a:solidFill>
                  <a:srgbClr val="FF0000"/>
                </a:solidFill>
              </a:rPr>
              <a:t>2. STRESS OXIDATIVO</a:t>
            </a:r>
            <a:br>
              <a:rPr lang="pt-BR" sz="3200" b="1" dirty="0"/>
            </a:br>
            <a:r>
              <a:rPr lang="pt-BR" sz="3100" b="1" dirty="0"/>
              <a:t>COENZIMAS MITOCONDRIAIS, ANTIOXIDANTES, CREATINA</a:t>
            </a:r>
            <a:br>
              <a:rPr lang="pt-BR" sz="2700" b="1" dirty="0"/>
            </a:br>
            <a:br>
              <a:rPr lang="pt-BR" sz="2700" b="1" dirty="0"/>
            </a:br>
            <a:r>
              <a:rPr lang="pt-BR" sz="3100" b="1" dirty="0">
                <a:solidFill>
                  <a:srgbClr val="FF0000"/>
                </a:solidFill>
              </a:rPr>
              <a:t>3. MODULAÇÃO RECEPTOR NMDA NA MEDULA </a:t>
            </a:r>
            <a:br>
              <a:rPr lang="pt-BR" sz="3100" b="1" dirty="0">
                <a:solidFill>
                  <a:srgbClr val="FF0000"/>
                </a:solidFill>
              </a:rPr>
            </a:br>
            <a:r>
              <a:rPr lang="pt-BR" sz="3100" b="1" dirty="0"/>
              <a:t>MAGNÉSIO, GLICINA, NAC, ZINCO, L TEANINA</a:t>
            </a:r>
            <a:br>
              <a:rPr lang="pt-BR" sz="3100" b="1" dirty="0">
                <a:solidFill>
                  <a:srgbClr val="FF0000"/>
                </a:solidFill>
              </a:rPr>
            </a:br>
            <a:br>
              <a:rPr lang="pt-BR" sz="2700" b="1" dirty="0"/>
            </a:br>
            <a:r>
              <a:rPr lang="pt-BR" sz="3100" b="1" dirty="0">
                <a:solidFill>
                  <a:srgbClr val="FF0000"/>
                </a:solidFill>
              </a:rPr>
              <a:t>4. REDUÇÃO DA LIBERAÇÃO DE GLUTAMATO NA FENDA SINÁPTICA</a:t>
            </a:r>
            <a:br>
              <a:rPr lang="pt-BR" sz="2700" b="1" dirty="0"/>
            </a:br>
            <a:r>
              <a:rPr lang="pt-BR" sz="3100" b="1" dirty="0"/>
              <a:t>ACETIL CARNITINA </a:t>
            </a:r>
            <a:br>
              <a:rPr lang="pt-BR" sz="2700" b="1" dirty="0"/>
            </a:br>
            <a:br>
              <a:rPr lang="pt-BR" sz="2700" b="1" dirty="0"/>
            </a:br>
            <a:r>
              <a:rPr lang="pt-BR" sz="3100" b="1" dirty="0">
                <a:solidFill>
                  <a:srgbClr val="FF0000"/>
                </a:solidFill>
              </a:rPr>
              <a:t>5 MODULAÇÃO SISTEMA ENDOCANABINÓIDE </a:t>
            </a:r>
            <a:br>
              <a:rPr lang="pt-BR" sz="2700" b="1" dirty="0"/>
            </a:br>
            <a:r>
              <a:rPr lang="pt-BR" sz="3100" b="1" dirty="0"/>
              <a:t>PEA BIOACTIVE </a:t>
            </a:r>
            <a:br>
              <a:rPr lang="pt-BR" sz="2700" b="1" dirty="0"/>
            </a:br>
            <a:br>
              <a:rPr lang="pt-BR" sz="2700" b="1" dirty="0"/>
            </a:br>
            <a:r>
              <a:rPr lang="pt-BR" sz="3100" b="1" dirty="0">
                <a:solidFill>
                  <a:srgbClr val="FF0000"/>
                </a:solidFill>
              </a:rPr>
              <a:t>6. SÍNTESE DE MONOAMINAS </a:t>
            </a:r>
            <a:br>
              <a:rPr lang="pt-BR" sz="2700" b="1" dirty="0"/>
            </a:br>
            <a:r>
              <a:rPr lang="pt-BR" sz="3100" b="1" dirty="0"/>
              <a:t>5HTP, TIROSINA, COMPLEXO B, MG, ZN, FE, D, COBRE, ETC </a:t>
            </a:r>
            <a:br>
              <a:rPr lang="pt-BR" sz="3100" b="1" dirty="0"/>
            </a:br>
            <a:r>
              <a:rPr lang="pt-BR" sz="3100" b="1" dirty="0"/>
              <a:t>CROCUS SATIVUS </a:t>
            </a:r>
            <a:br>
              <a:rPr lang="pt-BR" sz="3200" b="1" dirty="0"/>
            </a:br>
            <a:endParaRPr lang="pt-BR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8BA2CD0-34A9-010B-14D4-D0BB2602FC31}"/>
              </a:ext>
            </a:extLst>
          </p:cNvPr>
          <p:cNvSpPr/>
          <p:nvPr/>
        </p:nvSpPr>
        <p:spPr>
          <a:xfrm>
            <a:off x="10676964" y="5755341"/>
            <a:ext cx="1515035" cy="110265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D219103-3F0C-865E-00DA-956791E894CB}"/>
              </a:ext>
            </a:extLst>
          </p:cNvPr>
          <p:cNvSpPr txBox="1">
            <a:spLocks/>
          </p:cNvSpPr>
          <p:nvPr/>
        </p:nvSpPr>
        <p:spPr>
          <a:xfrm>
            <a:off x="331694" y="2594607"/>
            <a:ext cx="1181548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05818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B6359A3-AFAE-6CB7-CB2D-01C7BED04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5" y="916014"/>
            <a:ext cx="7521677" cy="572825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DB824E5-A38D-283C-EF4A-3A4BC9887421}"/>
              </a:ext>
            </a:extLst>
          </p:cNvPr>
          <p:cNvSpPr txBox="1"/>
          <p:nvPr/>
        </p:nvSpPr>
        <p:spPr>
          <a:xfrm>
            <a:off x="7982662" y="1195652"/>
            <a:ext cx="3569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TDAH – MENTORIA E IMERSÃO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522B84-54CE-D20F-95B3-35E40FDB8F03}"/>
              </a:ext>
            </a:extLst>
          </p:cNvPr>
          <p:cNvSpPr txBox="1"/>
          <p:nvPr/>
        </p:nvSpPr>
        <p:spPr>
          <a:xfrm>
            <a:off x="7817774" y="2117463"/>
            <a:ext cx="3913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ACADEMIA DA NEURONUTRIÇÃO®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AFA34F0-446D-1E33-F444-493610D18701}"/>
              </a:ext>
            </a:extLst>
          </p:cNvPr>
          <p:cNvSpPr txBox="1"/>
          <p:nvPr/>
        </p:nvSpPr>
        <p:spPr>
          <a:xfrm>
            <a:off x="7817774" y="2855498"/>
            <a:ext cx="3913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PÓS GRADUAÇÃO OFICIAL EM NEURONUTRIÇÃO®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4F0C50B-EAEE-AAC6-CB12-F0DEAE36875A}"/>
              </a:ext>
            </a:extLst>
          </p:cNvPr>
          <p:cNvSpPr txBox="1"/>
          <p:nvPr/>
        </p:nvSpPr>
        <p:spPr>
          <a:xfrm>
            <a:off x="7858630" y="3971096"/>
            <a:ext cx="416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 WHATSAPP - NEURONUTRIÇÃO®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87F1864-5148-B916-7BA4-96A533649555}"/>
              </a:ext>
            </a:extLst>
          </p:cNvPr>
          <p:cNvSpPr txBox="1"/>
          <p:nvPr/>
        </p:nvSpPr>
        <p:spPr>
          <a:xfrm>
            <a:off x="7982662" y="5873033"/>
            <a:ext cx="416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PODCAST - NEURONUTRIÇÃO®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2268628-958E-9ADE-8BA3-D6CAD0F95C12}"/>
              </a:ext>
            </a:extLst>
          </p:cNvPr>
          <p:cNvSpPr txBox="1"/>
          <p:nvPr/>
        </p:nvSpPr>
        <p:spPr>
          <a:xfrm>
            <a:off x="5613089" y="146569"/>
            <a:ext cx="4161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@danylodetti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2DFB32A9-4787-5E20-358C-F2A3B26C3F27}"/>
              </a:ext>
            </a:extLst>
          </p:cNvPr>
          <p:cNvSpPr/>
          <p:nvPr/>
        </p:nvSpPr>
        <p:spPr>
          <a:xfrm>
            <a:off x="11371006" y="6057699"/>
            <a:ext cx="1297857" cy="984967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559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Woman experiencing discomfort in her neck and lower back. Diagram of the parts of the body that are commonly tender.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32B5774A-1283-4072-AE4E-E2D738D5C894}"/>
              </a:ext>
            </a:extLst>
          </p:cNvPr>
          <p:cNvSpPr/>
          <p:nvPr/>
        </p:nvSpPr>
        <p:spPr>
          <a:xfrm>
            <a:off x="143173" y="5664200"/>
            <a:ext cx="1533227" cy="1144939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3"/>
                </a:lnTo>
                <a:lnTo>
                  <a:pt x="0" y="206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F6A03EB-1090-42C9-A143-F91B62E63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5" t="40526" r="54318" b="18860"/>
          <a:stretch/>
        </p:blipFill>
        <p:spPr>
          <a:xfrm>
            <a:off x="1079376" y="382886"/>
            <a:ext cx="10363842" cy="558760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EAF03D6-5B2D-482E-9779-3F4910D1D876}"/>
              </a:ext>
            </a:extLst>
          </p:cNvPr>
          <p:cNvSpPr txBox="1"/>
          <p:nvPr/>
        </p:nvSpPr>
        <p:spPr>
          <a:xfrm>
            <a:off x="1948775" y="6532140"/>
            <a:ext cx="87579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Fundamentals of Pain Medicine –. doi:10.1007/978-3-319-64922-1 </a:t>
            </a:r>
            <a:endParaRPr lang="pt-BR" sz="1200" i="1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A63B249F-F6CE-2A59-E7C2-48B0FFB29AB9}"/>
              </a:ext>
            </a:extLst>
          </p:cNvPr>
          <p:cNvSpPr/>
          <p:nvPr/>
        </p:nvSpPr>
        <p:spPr>
          <a:xfrm>
            <a:off x="5422299" y="2495411"/>
            <a:ext cx="1810869" cy="1290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51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04A62F-0D08-0854-D452-B24B70A28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517" y="161047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RESULTA DA ATIVAÇÃO DOS NOCICEPTORES NA PELE OU TECIDOS MOLES EM RESPOSTA À LESÃO TECIDUAL.</a:t>
            </a: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SEGUIDA DE INFLAMAÇÃO </a:t>
            </a: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TRATAMENTO CONVENCIONAL  - ANTIINFLAMATÓRIOS </a:t>
            </a:r>
            <a:r>
              <a:rPr lang="pt-BR" sz="1800" b="0" i="0" u="none" strike="noStrike" baseline="0" dirty="0">
                <a:solidFill>
                  <a:srgbClr val="FFFFFF"/>
                </a:solidFill>
                <a:latin typeface="AptosDisplay"/>
              </a:rPr>
              <a:t>.</a:t>
            </a:r>
          </a:p>
          <a:p>
            <a:pPr marL="0" indent="0">
              <a:buNone/>
            </a:pPr>
            <a:endParaRPr lang="pt-BR" sz="1800" dirty="0">
              <a:solidFill>
                <a:srgbClr val="FFFFFF"/>
              </a:solidFill>
              <a:latin typeface="AptosDisplay"/>
            </a:endParaRPr>
          </a:p>
          <a:p>
            <a:pPr marL="0" indent="0">
              <a:buNone/>
            </a:pPr>
            <a:r>
              <a:rPr lang="pt-BR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DOR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ASSOCIADA À </a:t>
            </a: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INFLAMAÇÃO ATIVA </a:t>
            </a:r>
            <a:r>
              <a:rPr lang="pt-BR" sz="1800" b="0" i="0" u="none" strike="noStrike" baseline="0" dirty="0">
                <a:solidFill>
                  <a:srgbClr val="FFFFFF"/>
                </a:solidFill>
                <a:latin typeface="AptosDisplay"/>
              </a:rPr>
              <a:t>Mack S.H., &amp;</a:t>
            </a:r>
            <a:r>
              <a:rPr lang="pt-BR" sz="1800" b="0" i="1" u="none" strike="noStrike" baseline="0" dirty="0">
                <a:solidFill>
                  <a:srgbClr val="FFFFFF"/>
                </a:solidFill>
                <a:latin typeface="AptosDisplay-Italic"/>
              </a:rPr>
              <a:t>, 6e</a:t>
            </a:r>
            <a:r>
              <a:rPr lang="pt-BR" sz="1800" b="0" i="0" u="none" strike="noStrike" baseline="0" dirty="0">
                <a:solidFill>
                  <a:srgbClr val="FFFFFF"/>
                </a:solidFill>
                <a:latin typeface="AptosDisplay"/>
              </a:rPr>
              <a:t>. McGraw Hill.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615A7FE-E1A6-F655-A0CA-08803618525C}"/>
              </a:ext>
            </a:extLst>
          </p:cNvPr>
          <p:cNvSpPr/>
          <p:nvPr/>
        </p:nvSpPr>
        <p:spPr>
          <a:xfrm>
            <a:off x="10936942" y="-1814"/>
            <a:ext cx="1255058" cy="925180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B1AC6DB-3800-F759-2387-26F8A0919C18}"/>
              </a:ext>
            </a:extLst>
          </p:cNvPr>
          <p:cNvSpPr txBox="1"/>
          <p:nvPr/>
        </p:nvSpPr>
        <p:spPr>
          <a:xfrm>
            <a:off x="228599" y="6525805"/>
            <a:ext cx="83775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0" i="0" u="none" strike="noStrike" baseline="0" dirty="0">
                <a:latin typeface="AptosDisplay"/>
              </a:rPr>
              <a:t>Kandel E.R., &amp; </a:t>
            </a:r>
            <a:r>
              <a:rPr lang="pt-BR" sz="1000" b="0" i="0" u="none" strike="noStrike" baseline="0" dirty="0" err="1">
                <a:latin typeface="AptosDisplay"/>
              </a:rPr>
              <a:t>Koester</a:t>
            </a:r>
            <a:r>
              <a:rPr lang="pt-BR" sz="1000" b="0" i="0" u="none" strike="noStrike" baseline="0" dirty="0">
                <a:latin typeface="AptosDisplay"/>
              </a:rPr>
              <a:t> J.D., &amp; Mack S.H., &amp; </a:t>
            </a:r>
            <a:r>
              <a:rPr lang="pt-BR" sz="1000" b="0" i="0" u="none" strike="noStrike" baseline="0" dirty="0" err="1">
                <a:latin typeface="AptosDisplay"/>
              </a:rPr>
              <a:t>Siegelbaum</a:t>
            </a:r>
            <a:r>
              <a:rPr lang="pt-BR" sz="1000" b="0" i="0" u="none" strike="noStrike" baseline="0" dirty="0">
                <a:latin typeface="AptosDisplay"/>
              </a:rPr>
              <a:t> S.A.(Eds.),[2023] </a:t>
            </a:r>
            <a:r>
              <a:rPr lang="pt-BR" sz="1000" b="0" i="1" u="none" strike="noStrike" baseline="0" dirty="0" err="1">
                <a:latin typeface="AptosDisplay-Italic"/>
              </a:rPr>
              <a:t>Principles</a:t>
            </a:r>
            <a:r>
              <a:rPr lang="pt-BR" sz="1000" b="0" i="1" u="none" strike="noStrike" baseline="0" dirty="0">
                <a:latin typeface="AptosDisplay-Italic"/>
              </a:rPr>
              <a:t> </a:t>
            </a:r>
            <a:r>
              <a:rPr lang="pt-BR" sz="1000" b="0" i="1" u="none" strike="noStrike" baseline="0" dirty="0" err="1">
                <a:latin typeface="AptosDisplay-Italic"/>
              </a:rPr>
              <a:t>of</a:t>
            </a:r>
            <a:r>
              <a:rPr lang="pt-BR" sz="1000" b="0" i="1" u="none" strike="noStrike" baseline="0" dirty="0">
                <a:latin typeface="AptosDisplay-Italic"/>
              </a:rPr>
              <a:t> Neural Science, 6e</a:t>
            </a:r>
            <a:r>
              <a:rPr lang="pt-BR" sz="1000" b="0" i="0" u="none" strike="noStrike" baseline="0" dirty="0">
                <a:latin typeface="AptosDisplay"/>
              </a:rPr>
              <a:t>. McGraw Hill.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027680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6615A7FE-E1A6-F655-A0CA-08803618525C}"/>
              </a:ext>
            </a:extLst>
          </p:cNvPr>
          <p:cNvSpPr/>
          <p:nvPr/>
        </p:nvSpPr>
        <p:spPr>
          <a:xfrm>
            <a:off x="10618839" y="5673213"/>
            <a:ext cx="1447655" cy="1104105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43B801D-468F-8418-E98F-02848BFD69AE}"/>
              </a:ext>
            </a:extLst>
          </p:cNvPr>
          <p:cNvSpPr txBox="1"/>
          <p:nvPr/>
        </p:nvSpPr>
        <p:spPr>
          <a:xfrm>
            <a:off x="626661" y="2769571"/>
            <a:ext cx="11134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DIETA + SUPLEMENTOS - ABORDAGEM ANTIINFLAMATÓRIA + AUXÍLIO NO REPARO TECIDUAL / CICATRIZAÇÃO </a:t>
            </a:r>
          </a:p>
        </p:txBody>
      </p:sp>
    </p:spTree>
    <p:extLst>
      <p:ext uri="{BB962C8B-B14F-4D97-AF65-F5344CB8AC3E}">
        <p14:creationId xmlns:p14="http://schemas.microsoft.com/office/powerpoint/2010/main" val="2320169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513BA-A9FB-EB84-244C-8516AFB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3109" y="602687"/>
            <a:ext cx="9144000" cy="2387600"/>
          </a:xfrm>
        </p:spPr>
        <p:txBody>
          <a:bodyPr/>
          <a:lstStyle/>
          <a:p>
            <a:r>
              <a:rPr lang="pt-BR" b="1" dirty="0"/>
              <a:t>DOR NOCIPLÁSTICA  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0E03807-F5BC-0AFF-FC9D-A5156838C816}"/>
              </a:ext>
            </a:extLst>
          </p:cNvPr>
          <p:cNvSpPr/>
          <p:nvPr/>
        </p:nvSpPr>
        <p:spPr>
          <a:xfrm>
            <a:off x="11080376" y="6069105"/>
            <a:ext cx="986118" cy="708213"/>
          </a:xfrm>
          <a:custGeom>
            <a:avLst/>
            <a:gdLst/>
            <a:ahLst/>
            <a:cxnLst/>
            <a:rect l="l" t="t" r="r" b="b"/>
            <a:pathLst>
              <a:path w="2745882" h="2062844">
                <a:moveTo>
                  <a:pt x="0" y="0"/>
                </a:moveTo>
                <a:lnTo>
                  <a:pt x="2745882" y="0"/>
                </a:lnTo>
                <a:lnTo>
                  <a:pt x="2745882" y="2062844"/>
                </a:lnTo>
                <a:lnTo>
                  <a:pt x="0" y="2062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380F695-EE48-C02A-116C-0753A0049508}"/>
              </a:ext>
            </a:extLst>
          </p:cNvPr>
          <p:cNvSpPr/>
          <p:nvPr/>
        </p:nvSpPr>
        <p:spPr>
          <a:xfrm>
            <a:off x="4866066" y="3429000"/>
            <a:ext cx="2269668" cy="2059724"/>
          </a:xfrm>
          <a:custGeom>
            <a:avLst/>
            <a:gdLst/>
            <a:ahLst/>
            <a:cxnLst/>
            <a:rect l="l" t="t" r="r" b="b"/>
            <a:pathLst>
              <a:path w="2269668" h="2059724">
                <a:moveTo>
                  <a:pt x="0" y="0"/>
                </a:moveTo>
                <a:lnTo>
                  <a:pt x="2269669" y="0"/>
                </a:lnTo>
                <a:lnTo>
                  <a:pt x="2269669" y="2059723"/>
                </a:lnTo>
                <a:lnTo>
                  <a:pt x="0" y="2059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C79289F-218F-AA0F-2357-BEEA3F0B2795}"/>
              </a:ext>
            </a:extLst>
          </p:cNvPr>
          <p:cNvSpPr/>
          <p:nvPr/>
        </p:nvSpPr>
        <p:spPr>
          <a:xfrm rot="3206532">
            <a:off x="-1530566" y="3743817"/>
            <a:ext cx="5091040" cy="5358787"/>
          </a:xfrm>
          <a:custGeom>
            <a:avLst/>
            <a:gdLst/>
            <a:ahLst/>
            <a:cxnLst/>
            <a:rect l="l" t="t" r="r" b="b"/>
            <a:pathLst>
              <a:path w="9395203" h="9152493">
                <a:moveTo>
                  <a:pt x="0" y="0"/>
                </a:moveTo>
                <a:lnTo>
                  <a:pt x="9395202" y="0"/>
                </a:lnTo>
                <a:lnTo>
                  <a:pt x="9395202" y="9152493"/>
                </a:lnTo>
                <a:lnTo>
                  <a:pt x="0" y="91524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5378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DCC029594AF24B93EE7B28B4D354E6" ma:contentTypeVersion="21" ma:contentTypeDescription="Crie um novo documento." ma:contentTypeScope="" ma:versionID="a5e290435b4bb65b1bb911d87a70b4c2">
  <xsd:schema xmlns:xsd="http://www.w3.org/2001/XMLSchema" xmlns:xs="http://www.w3.org/2001/XMLSchema" xmlns:p="http://schemas.microsoft.com/office/2006/metadata/properties" xmlns:ns1="http://schemas.microsoft.com/sharepoint/v3" xmlns:ns2="61677ec9-1bb2-4e8b-bfc6-f0d46065ce54" xmlns:ns3="cffda810-2db4-42d9-aff9-b6f80e913acd" targetNamespace="http://schemas.microsoft.com/office/2006/metadata/properties" ma:root="true" ma:fieldsID="917127ad8431facd7e47de91e3da896c" ns1:_="" ns2:_="" ns3:_="">
    <xsd:import namespace="http://schemas.microsoft.com/sharepoint/v3"/>
    <xsd:import namespace="61677ec9-1bb2-4e8b-bfc6-f0d46065ce54"/>
    <xsd:import namespace="cffda810-2db4-42d9-aff9-b6f80e913a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77ec9-1bb2-4e8b-bfc6-f0d46065c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1" nillable="true" ma:displayName="Status de liberação" ma:internalName="Status_x0020_de_x0020_libera_x00e7__x00e3_o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dc347893-ee36-4ef3-bdd8-129bdaede6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da810-2db4-42d9-aff9-b6f80e913ac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d548259-cb5d-4cb9-aba3-caba4f6c3c6a}" ma:internalName="TaxCatchAll" ma:showField="CatchAllData" ma:web="cffda810-2db4-42d9-aff9-b6f80e913a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3CEAE9-35C3-4C81-962F-388D351073DB}"/>
</file>

<file path=customXml/itemProps2.xml><?xml version="1.0" encoding="utf-8"?>
<ds:datastoreItem xmlns:ds="http://schemas.openxmlformats.org/officeDocument/2006/customXml" ds:itemID="{51A06DB4-405E-4572-B2B5-E86EEEFB3674}"/>
</file>

<file path=docProps/app.xml><?xml version="1.0" encoding="utf-8"?>
<Properties xmlns="http://schemas.openxmlformats.org/officeDocument/2006/extended-properties" xmlns:vt="http://schemas.openxmlformats.org/officeDocument/2006/docPropsVTypes">
  <TotalTime>2998</TotalTime>
  <Words>1784</Words>
  <Application>Microsoft Office PowerPoint</Application>
  <PresentationFormat>Widescreen</PresentationFormat>
  <Paragraphs>265</Paragraphs>
  <Slides>53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71" baseType="lpstr">
      <vt:lpstr>Abadi Extra Light</vt:lpstr>
      <vt:lpstr>Amasis MT Pro</vt:lpstr>
      <vt:lpstr>AptosDisplay</vt:lpstr>
      <vt:lpstr>AptosDisplay-Italic</vt:lpstr>
      <vt:lpstr>Arial</vt:lpstr>
      <vt:lpstr>Arial</vt:lpstr>
      <vt:lpstr>Arial Narrow</vt:lpstr>
      <vt:lpstr>Arial Rounded MT Bold</vt:lpstr>
      <vt:lpstr>BlinkMacSystemFont</vt:lpstr>
      <vt:lpstr>Calibri</vt:lpstr>
      <vt:lpstr>Calibri Light</vt:lpstr>
      <vt:lpstr>Cambria</vt:lpstr>
      <vt:lpstr>Georgia</vt:lpstr>
      <vt:lpstr>Google Sans</vt:lpstr>
      <vt:lpstr>Helvetica Neue</vt:lpstr>
      <vt:lpstr>Hertical Smooth</vt:lpstr>
      <vt:lpstr>Open Sans</vt:lpstr>
      <vt:lpstr>Tema do Office</vt:lpstr>
      <vt:lpstr>NEURONUTRIÇÃO   MODULAÇÃO DA  DOR CRÔNICA </vt:lpstr>
      <vt:lpstr>Apresentação do PowerPoint</vt:lpstr>
      <vt:lpstr>Apresentação do PowerPoint</vt:lpstr>
      <vt:lpstr>Apresentação do PowerPoint</vt:lpstr>
      <vt:lpstr>DOR NOCICEPTIVA </vt:lpstr>
      <vt:lpstr>Apresentação do PowerPoint</vt:lpstr>
      <vt:lpstr>Apresentação do PowerPoint</vt:lpstr>
      <vt:lpstr>Apresentação do PowerPoint</vt:lpstr>
      <vt:lpstr>DOR NOCIPLÁSTICA  </vt:lpstr>
      <vt:lpstr>Apresentação do PowerPoint</vt:lpstr>
      <vt:lpstr>Apresentação do PowerPoint</vt:lpstr>
      <vt:lpstr>Apresentação do PowerPoint</vt:lpstr>
      <vt:lpstr>AONDE ESTÁ O ¨ERRO¨?</vt:lpstr>
      <vt:lpstr>Apresentação do PowerPoint</vt:lpstr>
      <vt:lpstr>Apresentação do PowerPoint</vt:lpstr>
      <vt:lpstr>Apresentação do PowerPoint</vt:lpstr>
      <vt:lpstr>Apresentação do PowerPoint</vt:lpstr>
      <vt:lpstr>TRATAMENTO MEDICAMENTOSO</vt:lpstr>
      <vt:lpstr>Apresentação do PowerPoint</vt:lpstr>
      <vt:lpstr>Apresentação do PowerPoint</vt:lpstr>
      <vt:lpstr>Apresentação do PowerPoint</vt:lpstr>
      <vt:lpstr>PONTOS DE INTERVENÇÃO NA DOR CRÔNICA  </vt:lpstr>
      <vt:lpstr>ABORDAGEM PERIFÉRICA  +  CENTRAL </vt:lpstr>
      <vt:lpstr>1. REDUZIR A SENSIBILIDADE DOS NOCICEPTORES PERIFÉRICOS  (HIPERALGESIA)  </vt:lpstr>
      <vt:lpstr>COENZIMAS MITOCONDRIAIS  (COQ 10, CARNITINA, ACIDO ALFA LIPÓICO)   COMPLEXO B    ANTIOXIDANTES  ( COQ 10, LIPÓICO, NAC, FITOQUÍMICOS, CAROTENÓIDES, E, SOD, Se, Zn, etc)  CREATINA  ( aumento das reserva de ATP intracelulares)</vt:lpstr>
      <vt:lpstr>2. REDUZIR A NEUROTRANSMISSÃO EXCITATÓRIA NA MEDULA  (GLUTAMATO) E AUMENTAR A INIBITÓRIA (GABA)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REDUÇÃO DE DOR ( VAS SCORE em FM) – 500 mg, 3 x dia   </vt:lpstr>
      <vt:lpstr>REDUÇÃO DE FADIGA EM PACIENTES COM CÂNCER E REDUÇÃO DE DOR EM PACIENTES COM NEUROPATIA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3. AUMENTAR NÍVEIS DE MONOAMINAS  ( SEROTONINA, NOREPINEFRINA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REVISÃO FINAL :  </vt:lpstr>
      <vt:lpstr>1. FUNÇÃO MITOCONDRIAL  2. STRESS OXIDATIVO COENZIMAS MITOCONDRIAIS, ANTIOXIDANTES, CREATINA  3. MODULAÇÃO RECEPTOR NMDA NA MEDULA  MAGNÉSIO, GLICINA, NAC, ZINCO, L TEANINA  4. REDUÇÃO DA LIBERAÇÃO DE GLUTAMATO NA FENDA SINÁPTICA ACETIL CARNITINA   5 MODULAÇÃO SISTEMA ENDOCANABINÓIDE  PEA BIOACTIVE   6. SÍNTESE DE MONOAMINAS  5HTP, TIROSINA, COMPLEXO B, MG, ZN, FE, D, COBRE, ETC  CROCUS SATIVUS 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Danielle Lodetti</dc:creator>
  <cp:lastModifiedBy>Wellington Santos mota</cp:lastModifiedBy>
  <cp:revision>30</cp:revision>
  <dcterms:created xsi:type="dcterms:W3CDTF">2024-10-02T17:45:39Z</dcterms:created>
  <dcterms:modified xsi:type="dcterms:W3CDTF">2024-10-05T16:03:40Z</dcterms:modified>
</cp:coreProperties>
</file>