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9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2" r:id="rId84"/>
    <p:sldId id="343" r:id="rId85"/>
    <p:sldId id="344" r:id="rId86"/>
    <p:sldId id="345" r:id="rId87"/>
    <p:sldId id="346" r:id="rId88"/>
    <p:sldId id="347" r:id="rId89"/>
    <p:sldId id="348" r:id="rId90"/>
  </p:sldIdLst>
  <p:sldSz cx="18288000" cy="10287000"/>
  <p:notesSz cx="6858000" cy="9144000"/>
  <p:embeddedFontLst>
    <p:embeddedFont>
      <p:font typeface="Antonio" panose="020B0604020202020204" charset="0"/>
      <p:regular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Dekko" panose="020B0604020202020204" charset="0"/>
      <p:regular r:id="rId96"/>
    </p:embeddedFont>
    <p:embeddedFont>
      <p:font typeface="Open Sans" panose="020B0606030504020204" pitchFamily="34" charset="0"/>
      <p:regular r:id="rId97"/>
      <p:bold r:id="rId98"/>
      <p:italic r:id="rId99"/>
      <p:boldItalic r:id="rId100"/>
    </p:embeddedFont>
    <p:embeddedFont>
      <p:font typeface="Open Sans Bold" panose="020B0806030504020204" pitchFamily="34" charset="0"/>
      <p:regular r:id="rId101"/>
      <p:bold r:id="rId102"/>
    </p:embeddedFont>
    <p:embeddedFont>
      <p:font typeface="Open Sans Bold Italics" panose="020B0604020202020204" charset="0"/>
      <p:regular r:id="rId103"/>
    </p:embeddedFont>
    <p:embeddedFont>
      <p:font typeface="Open Sans Italics" panose="020B0604020202020204" charset="0"/>
      <p:regular r:id="rId104"/>
    </p:embeddedFont>
    <p:embeddedFont>
      <p:font typeface="Open Sauce Bold" panose="020B0604020202020204" charset="0"/>
      <p:regular r:id="rId105"/>
    </p:embeddedFont>
    <p:embeddedFont>
      <p:font typeface="Open Sauce Italics" panose="020B0604020202020204" charset="0"/>
      <p:regular r:id="rId10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ustomXml" Target="../customXml/item2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2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font" Target="fonts/font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3.fntdata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8161020"/>
            <a:ext cx="18288000" cy="1097280"/>
          </a:xfrm>
          <a:custGeom>
            <a:avLst/>
            <a:gdLst/>
            <a:ahLst/>
            <a:cxnLst/>
            <a:rect l="l" t="t" r="r" b="b"/>
            <a:pathLst>
              <a:path w="18288000" h="1097280">
                <a:moveTo>
                  <a:pt x="0" y="0"/>
                </a:moveTo>
                <a:lnTo>
                  <a:pt x="18288000" y="0"/>
                </a:lnTo>
                <a:lnTo>
                  <a:pt x="18288000" y="1097280"/>
                </a:lnTo>
                <a:lnTo>
                  <a:pt x="0" y="1097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360156" y="2863376"/>
            <a:ext cx="14899144" cy="5052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50"/>
              </a:lnSpc>
            </a:pPr>
            <a:r>
              <a:rPr lang="en-US" sz="581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CROSSFIT E MULHER</a:t>
            </a:r>
          </a:p>
          <a:p>
            <a:pPr algn="l">
              <a:lnSpc>
                <a:spcPts val="11068"/>
              </a:lnSpc>
            </a:pPr>
            <a:r>
              <a:rPr lang="en-US" sz="9971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Particularidades fisiológicas, hormonais e aplicações práticas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360156" y="1754662"/>
            <a:ext cx="4340613" cy="806640"/>
            <a:chOff x="0" y="0"/>
            <a:chExt cx="2469754" cy="45896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69754" cy="458968"/>
            </a:xfrm>
            <a:custGeom>
              <a:avLst/>
              <a:gdLst/>
              <a:ahLst/>
              <a:cxnLst/>
              <a:rect l="l" t="t" r="r" b="b"/>
              <a:pathLst>
                <a:path w="2469754" h="458968">
                  <a:moveTo>
                    <a:pt x="203200" y="0"/>
                  </a:moveTo>
                  <a:lnTo>
                    <a:pt x="2469754" y="0"/>
                  </a:lnTo>
                  <a:lnTo>
                    <a:pt x="2266554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0B60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101600" y="-38100"/>
              <a:ext cx="2266554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728720" y="1753770"/>
            <a:ext cx="3603486" cy="696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10"/>
              </a:lnSpc>
              <a:spcBef>
                <a:spcPct val="0"/>
              </a:spcBef>
            </a:pPr>
            <a:r>
              <a:rPr lang="en-US" sz="400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Giselle Santos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70372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32" t="-33967" r="-27735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152588"/>
            <a:ext cx="4877310" cy="623710"/>
            <a:chOff x="0" y="0"/>
            <a:chExt cx="1445311" cy="1848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de peso</a:t>
              </a:r>
            </a:p>
          </p:txBody>
        </p:sp>
      </p:grpSp>
    </p:spTree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3518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79" t="-20883" r="-15135" b="-7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70372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32" t="-33967" r="-2773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152588"/>
            <a:ext cx="4877310" cy="623710"/>
            <a:chOff x="0" y="0"/>
            <a:chExt cx="1445311" cy="1848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de peso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52710" y="2152588"/>
            <a:ext cx="4877310" cy="623710"/>
            <a:chOff x="0" y="0"/>
            <a:chExt cx="1445311" cy="1848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Ginástica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3518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79" t="-20883" r="-15135" b="-7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16664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83" t="-43165" r="-1868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152588"/>
            <a:ext cx="4877310" cy="623710"/>
            <a:chOff x="0" y="0"/>
            <a:chExt cx="1445311" cy="1848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de peso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52710" y="2152588"/>
            <a:ext cx="4877310" cy="623710"/>
            <a:chOff x="0" y="0"/>
            <a:chExt cx="1445311" cy="1848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Ginástica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4993" y="2152588"/>
            <a:ext cx="4877310" cy="623710"/>
            <a:chOff x="0" y="0"/>
            <a:chExt cx="1445311" cy="1848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Exercícios</a:t>
              </a:r>
              <a:r>
                <a:rPr lang="en-US" sz="2499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499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aeróbicos</a:t>
              </a:r>
              <a:endParaRPr lang="en-US" sz="24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670372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232" t="-33967" r="-2773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93518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79" t="-20883" r="-15135" b="-713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16664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483" t="-43165" r="-1868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28700" y="2152588"/>
            <a:ext cx="4877310" cy="623710"/>
            <a:chOff x="0" y="0"/>
            <a:chExt cx="1445311" cy="18482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Levantamento de peso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52710" y="2152588"/>
            <a:ext cx="4877310" cy="623710"/>
            <a:chOff x="0" y="0"/>
            <a:chExt cx="1445311" cy="18482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Ginástica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274993" y="2152588"/>
            <a:ext cx="4877310" cy="623710"/>
            <a:chOff x="0" y="0"/>
            <a:chExt cx="1445311" cy="1848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Exercícios</a:t>
              </a:r>
              <a:r>
                <a:rPr lang="en-US" sz="2499" b="1" dirty="0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499" b="1" dirty="0" err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aeróbicos</a:t>
              </a:r>
              <a:endParaRPr lang="en-US" sz="2499" b="1" dirty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81413" y="2220996"/>
            <a:ext cx="6325173" cy="6356958"/>
          </a:xfrm>
          <a:custGeom>
            <a:avLst/>
            <a:gdLst/>
            <a:ahLst/>
            <a:cxnLst/>
            <a:rect l="l" t="t" r="r" b="b"/>
            <a:pathLst>
              <a:path w="6325173" h="6356958">
                <a:moveTo>
                  <a:pt x="0" y="0"/>
                </a:moveTo>
                <a:lnTo>
                  <a:pt x="6325174" y="0"/>
                </a:lnTo>
                <a:lnTo>
                  <a:pt x="6325174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 rot="-254601">
            <a:off x="6413924" y="4767728"/>
            <a:ext cx="5249677" cy="120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Combinação de todos esses elementos!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70372" y="2750192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7" y="0"/>
                </a:lnTo>
                <a:lnTo>
                  <a:pt x="3593967" y="5384220"/>
                </a:lnTo>
                <a:lnTo>
                  <a:pt x="0" y="5384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232" t="-33967" r="-2773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80659"/>
            <a:ext cx="16230600" cy="6309646"/>
          </a:xfrm>
          <a:custGeom>
            <a:avLst/>
            <a:gdLst/>
            <a:ahLst/>
            <a:cxnLst/>
            <a:rect l="l" t="t" r="r" b="b"/>
            <a:pathLst>
              <a:path w="16230600" h="6309646">
                <a:moveTo>
                  <a:pt x="0" y="0"/>
                </a:moveTo>
                <a:lnTo>
                  <a:pt x="16230600" y="0"/>
                </a:lnTo>
                <a:lnTo>
                  <a:pt x="16230600" y="6309646"/>
                </a:lnTo>
                <a:lnTo>
                  <a:pt x="0" y="6309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599481" y="971550"/>
            <a:ext cx="1308903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RESPOSTAS FISIOLÓGICAS ASSOCIADAS A PRÁTICA DE CROSSFIT 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5113" y="2288106"/>
            <a:ext cx="15277775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PAPEL DA NUTRIÇÃO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CROSSFIT</a:t>
            </a: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5113" y="2288106"/>
            <a:ext cx="15277775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PAPEL DA NUTRIÇÃO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CROSSFIT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66894" y="3941431"/>
            <a:ext cx="9018589" cy="264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Modular respostas adaptativas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Diminuir percepção de esforço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Aumentar a tolerância a fadiga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Potencializar recuperação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17096">
            <a:off x="11498976" y="4035891"/>
            <a:ext cx="5010936" cy="4815197"/>
          </a:xfrm>
          <a:custGeom>
            <a:avLst/>
            <a:gdLst/>
            <a:ahLst/>
            <a:cxnLst/>
            <a:rect l="l" t="t" r="r" b="b"/>
            <a:pathLst>
              <a:path w="5010936" h="4815197">
                <a:moveTo>
                  <a:pt x="0" y="0"/>
                </a:moveTo>
                <a:lnTo>
                  <a:pt x="5010936" y="0"/>
                </a:lnTo>
                <a:lnTo>
                  <a:pt x="5010936" y="4815197"/>
                </a:lnTo>
                <a:lnTo>
                  <a:pt x="0" y="4815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05113" y="2288106"/>
            <a:ext cx="15277775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PAPEL DA NUTRIÇÃO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CROSSFIT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666894" y="3941431"/>
            <a:ext cx="9018589" cy="2646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Modular respostas adaptativas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Diminuir percepção de esforço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Aumentar a tolerância a fadiga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Potencializar recuperação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44760" y="7234801"/>
            <a:ext cx="747087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-CAPRICHE NO “SHOW DO INTERVALO”-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3870" y="2635830"/>
            <a:ext cx="3593967" cy="6152147"/>
          </a:xfrm>
          <a:custGeom>
            <a:avLst/>
            <a:gdLst/>
            <a:ahLst/>
            <a:cxnLst/>
            <a:rect l="l" t="t" r="r" b="b"/>
            <a:pathLst>
              <a:path w="3593967" h="6152147">
                <a:moveTo>
                  <a:pt x="0" y="0"/>
                </a:moveTo>
                <a:lnTo>
                  <a:pt x="3593967" y="0"/>
                </a:lnTo>
                <a:lnTo>
                  <a:pt x="3593967" y="6152147"/>
                </a:lnTo>
                <a:lnTo>
                  <a:pt x="0" y="61521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224" r="-7822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47017" y="3403756"/>
            <a:ext cx="3593967" cy="5384220"/>
          </a:xfrm>
          <a:custGeom>
            <a:avLst/>
            <a:gdLst/>
            <a:ahLst/>
            <a:cxnLst/>
            <a:rect l="l" t="t" r="r" b="b"/>
            <a:pathLst>
              <a:path w="3593967" h="5384220">
                <a:moveTo>
                  <a:pt x="0" y="0"/>
                </a:moveTo>
                <a:lnTo>
                  <a:pt x="3593966" y="0"/>
                </a:lnTo>
                <a:lnTo>
                  <a:pt x="3593966" y="5384221"/>
                </a:lnTo>
                <a:lnTo>
                  <a:pt x="0" y="5384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697" t="-9228" r="-7122" b="-136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70163" y="2635830"/>
            <a:ext cx="3593967" cy="6152147"/>
          </a:xfrm>
          <a:custGeom>
            <a:avLst/>
            <a:gdLst/>
            <a:ahLst/>
            <a:cxnLst/>
            <a:rect l="l" t="t" r="r" b="b"/>
            <a:pathLst>
              <a:path w="3593967" h="6152147">
                <a:moveTo>
                  <a:pt x="0" y="0"/>
                </a:moveTo>
                <a:lnTo>
                  <a:pt x="3593967" y="0"/>
                </a:lnTo>
                <a:lnTo>
                  <a:pt x="3593967" y="6152147"/>
                </a:lnTo>
                <a:lnTo>
                  <a:pt x="0" y="615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849" r="-40642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82199" y="2323975"/>
            <a:ext cx="4877310" cy="623710"/>
            <a:chOff x="0" y="0"/>
            <a:chExt cx="1445311" cy="18482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Saúde / qualidade de vida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06208" y="2323975"/>
            <a:ext cx="4877310" cy="1333272"/>
            <a:chOff x="0" y="0"/>
            <a:chExt cx="1445311" cy="3950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45311" cy="395093"/>
            </a:xfrm>
            <a:custGeom>
              <a:avLst/>
              <a:gdLst/>
              <a:ahLst/>
              <a:cxnLst/>
              <a:rect l="l" t="t" r="r" b="b"/>
              <a:pathLst>
                <a:path w="1445311" h="395093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314139"/>
                  </a:lnTo>
                  <a:cubicBezTo>
                    <a:pt x="1445311" y="358849"/>
                    <a:pt x="1409067" y="395093"/>
                    <a:pt x="1364357" y="395093"/>
                  </a:cubicBezTo>
                  <a:lnTo>
                    <a:pt x="80954" y="395093"/>
                  </a:lnTo>
                  <a:cubicBezTo>
                    <a:pt x="59484" y="395093"/>
                    <a:pt x="38893" y="386564"/>
                    <a:pt x="23711" y="371383"/>
                  </a:cubicBezTo>
                  <a:cubicBezTo>
                    <a:pt x="8529" y="356201"/>
                    <a:pt x="0" y="335610"/>
                    <a:pt x="0" y="314139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45311" cy="442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Alguém que quer ter experiência em competição?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328491" y="2323975"/>
            <a:ext cx="4877310" cy="623710"/>
            <a:chOff x="0" y="0"/>
            <a:chExt cx="1445311" cy="18482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445311" cy="184826"/>
            </a:xfrm>
            <a:custGeom>
              <a:avLst/>
              <a:gdLst/>
              <a:ahLst/>
              <a:cxnLst/>
              <a:rect l="l" t="t" r="r" b="b"/>
              <a:pathLst>
                <a:path w="1445311" h="184826">
                  <a:moveTo>
                    <a:pt x="80954" y="0"/>
                  </a:moveTo>
                  <a:lnTo>
                    <a:pt x="1364357" y="0"/>
                  </a:lnTo>
                  <a:cubicBezTo>
                    <a:pt x="1385828" y="0"/>
                    <a:pt x="1406419" y="8529"/>
                    <a:pt x="1421600" y="23711"/>
                  </a:cubicBezTo>
                  <a:cubicBezTo>
                    <a:pt x="1436782" y="38893"/>
                    <a:pt x="1445311" y="59484"/>
                    <a:pt x="1445311" y="80954"/>
                  </a:cubicBezTo>
                  <a:lnTo>
                    <a:pt x="1445311" y="103872"/>
                  </a:lnTo>
                  <a:cubicBezTo>
                    <a:pt x="1445311" y="125342"/>
                    <a:pt x="1436782" y="145933"/>
                    <a:pt x="1421600" y="161115"/>
                  </a:cubicBezTo>
                  <a:cubicBezTo>
                    <a:pt x="1406419" y="176297"/>
                    <a:pt x="1385828" y="184826"/>
                    <a:pt x="1364357" y="184826"/>
                  </a:cubicBezTo>
                  <a:lnTo>
                    <a:pt x="80954" y="184826"/>
                  </a:lnTo>
                  <a:cubicBezTo>
                    <a:pt x="59484" y="184826"/>
                    <a:pt x="38893" y="176297"/>
                    <a:pt x="23711" y="161115"/>
                  </a:cubicBezTo>
                  <a:cubicBezTo>
                    <a:pt x="8529" y="145933"/>
                    <a:pt x="0" y="125342"/>
                    <a:pt x="0" y="103872"/>
                  </a:cubicBezTo>
                  <a:lnTo>
                    <a:pt x="0" y="80954"/>
                  </a:lnTo>
                  <a:cubicBezTo>
                    <a:pt x="0" y="59484"/>
                    <a:pt x="8529" y="38893"/>
                    <a:pt x="23711" y="23711"/>
                  </a:cubicBezTo>
                  <a:cubicBezTo>
                    <a:pt x="38893" y="8529"/>
                    <a:pt x="59484" y="0"/>
                    <a:pt x="80954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445311" cy="2324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Atleta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80378" y="971550"/>
            <a:ext cx="13520997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QUAL É O OBJETIVO DESSA MULHER NO CROSSFIT? </a:t>
            </a:r>
          </a:p>
        </p:txBody>
      </p:sp>
    </p:spTree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282" y="3165355"/>
            <a:ext cx="10931437" cy="3956290"/>
          </a:xfrm>
          <a:custGeom>
            <a:avLst/>
            <a:gdLst/>
            <a:ahLst/>
            <a:cxnLst/>
            <a:rect l="l" t="t" r="r" b="b"/>
            <a:pathLst>
              <a:path w="10931437" h="3956290">
                <a:moveTo>
                  <a:pt x="0" y="0"/>
                </a:moveTo>
                <a:lnTo>
                  <a:pt x="10931436" y="0"/>
                </a:lnTo>
                <a:lnTo>
                  <a:pt x="10931436" y="3956290"/>
                </a:lnTo>
                <a:lnTo>
                  <a:pt x="0" y="3956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055122"/>
            <a:ext cx="16230600" cy="30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  <a:spcBef>
                <a:spcPct val="0"/>
              </a:spcBef>
            </a:pPr>
            <a:r>
              <a:rPr lang="en-US" sz="581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LEVAR EM CONSIDERAÇÃO NA PRESCRIÇÃO NUTRICIONAL</a:t>
            </a:r>
            <a:r>
              <a:rPr lang="en-US" sz="581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MULHERES QUE TREINAM CROSSFIT? </a:t>
            </a:r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282" y="3165355"/>
            <a:ext cx="10931437" cy="3956290"/>
          </a:xfrm>
          <a:custGeom>
            <a:avLst/>
            <a:gdLst/>
            <a:ahLst/>
            <a:cxnLst/>
            <a:rect l="l" t="t" r="r" b="b"/>
            <a:pathLst>
              <a:path w="10931437" h="3956290">
                <a:moveTo>
                  <a:pt x="0" y="0"/>
                </a:moveTo>
                <a:lnTo>
                  <a:pt x="10931436" y="0"/>
                </a:lnTo>
                <a:lnTo>
                  <a:pt x="10931436" y="3956290"/>
                </a:lnTo>
                <a:lnTo>
                  <a:pt x="0" y="3956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5715447" y="1987401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0"/>
                </a:moveTo>
                <a:lnTo>
                  <a:pt x="1600182" y="0"/>
                </a:lnTo>
                <a:lnTo>
                  <a:pt x="1600182" y="452051"/>
                </a:lnTo>
                <a:lnTo>
                  <a:pt x="0" y="452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8529" y="1214715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Mostra que 42,9% dos praticantes são mulheres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282" y="3165355"/>
            <a:ext cx="10931437" cy="3956290"/>
          </a:xfrm>
          <a:custGeom>
            <a:avLst/>
            <a:gdLst/>
            <a:ahLst/>
            <a:cxnLst/>
            <a:rect l="l" t="t" r="r" b="b"/>
            <a:pathLst>
              <a:path w="10931437" h="3956290">
                <a:moveTo>
                  <a:pt x="0" y="0"/>
                </a:moveTo>
                <a:lnTo>
                  <a:pt x="10931436" y="0"/>
                </a:lnTo>
                <a:lnTo>
                  <a:pt x="10931436" y="3956290"/>
                </a:lnTo>
                <a:lnTo>
                  <a:pt x="0" y="3956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5715447" y="1987401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0"/>
                </a:moveTo>
                <a:lnTo>
                  <a:pt x="1600182" y="0"/>
                </a:lnTo>
                <a:lnTo>
                  <a:pt x="1600182" y="452051"/>
                </a:lnTo>
                <a:lnTo>
                  <a:pt x="0" y="452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8529" y="1214715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Mostra que 42,9% dos praticantes são mulheres</a:t>
            </a:r>
          </a:p>
        </p:txBody>
      </p:sp>
      <p:sp>
        <p:nvSpPr>
          <p:cNvPr id="5" name="Freeform 5"/>
          <p:cNvSpPr/>
          <p:nvPr/>
        </p:nvSpPr>
        <p:spPr>
          <a:xfrm rot="-2439874" flipV="1">
            <a:off x="10443409" y="1987401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452051"/>
                </a:moveTo>
                <a:lnTo>
                  <a:pt x="1600182" y="452051"/>
                </a:lnTo>
                <a:lnTo>
                  <a:pt x="1600182" y="0"/>
                </a:lnTo>
                <a:lnTo>
                  <a:pt x="0" y="0"/>
                </a:lnTo>
                <a:lnTo>
                  <a:pt x="0" y="4520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777092" y="1471062"/>
            <a:ext cx="5161435" cy="48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87,9% entre 18 e 39 anos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282" y="3165355"/>
            <a:ext cx="10931437" cy="3956290"/>
          </a:xfrm>
          <a:custGeom>
            <a:avLst/>
            <a:gdLst/>
            <a:ahLst/>
            <a:cxnLst/>
            <a:rect l="l" t="t" r="r" b="b"/>
            <a:pathLst>
              <a:path w="10931437" h="3956290">
                <a:moveTo>
                  <a:pt x="0" y="0"/>
                </a:moveTo>
                <a:lnTo>
                  <a:pt x="10931436" y="0"/>
                </a:lnTo>
                <a:lnTo>
                  <a:pt x="10931436" y="3956290"/>
                </a:lnTo>
                <a:lnTo>
                  <a:pt x="0" y="3956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5715447" y="1987401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0"/>
                </a:moveTo>
                <a:lnTo>
                  <a:pt x="1600182" y="0"/>
                </a:lnTo>
                <a:lnTo>
                  <a:pt x="1600182" y="452051"/>
                </a:lnTo>
                <a:lnTo>
                  <a:pt x="0" y="452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8529" y="1214715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Mostra que 42,9% dos praticantes são mulheres</a:t>
            </a:r>
          </a:p>
        </p:txBody>
      </p:sp>
      <p:sp>
        <p:nvSpPr>
          <p:cNvPr id="5" name="Freeform 5"/>
          <p:cNvSpPr/>
          <p:nvPr/>
        </p:nvSpPr>
        <p:spPr>
          <a:xfrm rot="-2439874" flipV="1">
            <a:off x="10443409" y="1987401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452051"/>
                </a:moveTo>
                <a:lnTo>
                  <a:pt x="1600182" y="452051"/>
                </a:lnTo>
                <a:lnTo>
                  <a:pt x="1600182" y="0"/>
                </a:lnTo>
                <a:lnTo>
                  <a:pt x="0" y="0"/>
                </a:lnTo>
                <a:lnTo>
                  <a:pt x="0" y="4520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777092" y="1471062"/>
            <a:ext cx="5161435" cy="48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87,9% entre 18 e 39 anos</a:t>
            </a:r>
          </a:p>
        </p:txBody>
      </p:sp>
      <p:sp>
        <p:nvSpPr>
          <p:cNvPr id="7" name="Freeform 7"/>
          <p:cNvSpPr/>
          <p:nvPr/>
        </p:nvSpPr>
        <p:spPr>
          <a:xfrm rot="8257223" flipV="1">
            <a:off x="5265976" y="7830476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452052"/>
                </a:moveTo>
                <a:lnTo>
                  <a:pt x="1600181" y="452052"/>
                </a:lnTo>
                <a:lnTo>
                  <a:pt x="1600181" y="0"/>
                </a:lnTo>
                <a:lnTo>
                  <a:pt x="0" y="0"/>
                </a:lnTo>
                <a:lnTo>
                  <a:pt x="0" y="45205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52046" y="8276742"/>
            <a:ext cx="3065636" cy="48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Idade fértil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8282" y="3165355"/>
            <a:ext cx="10931437" cy="3956290"/>
          </a:xfrm>
          <a:custGeom>
            <a:avLst/>
            <a:gdLst/>
            <a:ahLst/>
            <a:cxnLst/>
            <a:rect l="l" t="t" r="r" b="b"/>
            <a:pathLst>
              <a:path w="10931437" h="3956290">
                <a:moveTo>
                  <a:pt x="0" y="0"/>
                </a:moveTo>
                <a:lnTo>
                  <a:pt x="10931436" y="0"/>
                </a:lnTo>
                <a:lnTo>
                  <a:pt x="10931436" y="3956290"/>
                </a:lnTo>
                <a:lnTo>
                  <a:pt x="0" y="39562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100000">
            <a:off x="5715447" y="1987401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0"/>
                </a:moveTo>
                <a:lnTo>
                  <a:pt x="1600182" y="0"/>
                </a:lnTo>
                <a:lnTo>
                  <a:pt x="1600182" y="452051"/>
                </a:lnTo>
                <a:lnTo>
                  <a:pt x="0" y="4520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8529" y="1214715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Mostra que 42,9% dos praticantes são mulheres</a:t>
            </a:r>
          </a:p>
        </p:txBody>
      </p:sp>
      <p:sp>
        <p:nvSpPr>
          <p:cNvPr id="5" name="Freeform 5"/>
          <p:cNvSpPr/>
          <p:nvPr/>
        </p:nvSpPr>
        <p:spPr>
          <a:xfrm rot="-2439874" flipV="1">
            <a:off x="10443409" y="1987401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452051"/>
                </a:moveTo>
                <a:lnTo>
                  <a:pt x="1600182" y="452051"/>
                </a:lnTo>
                <a:lnTo>
                  <a:pt x="1600182" y="0"/>
                </a:lnTo>
                <a:lnTo>
                  <a:pt x="0" y="0"/>
                </a:lnTo>
                <a:lnTo>
                  <a:pt x="0" y="45205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777092" y="1471062"/>
            <a:ext cx="5161435" cy="48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87,9% entre 18 e 39 anos</a:t>
            </a:r>
          </a:p>
        </p:txBody>
      </p:sp>
      <p:sp>
        <p:nvSpPr>
          <p:cNvPr id="7" name="Freeform 7"/>
          <p:cNvSpPr/>
          <p:nvPr/>
        </p:nvSpPr>
        <p:spPr>
          <a:xfrm rot="8257223" flipV="1">
            <a:off x="5265976" y="7830476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452052"/>
                </a:moveTo>
                <a:lnTo>
                  <a:pt x="1600181" y="452052"/>
                </a:lnTo>
                <a:lnTo>
                  <a:pt x="1600181" y="0"/>
                </a:lnTo>
                <a:lnTo>
                  <a:pt x="0" y="0"/>
                </a:lnTo>
                <a:lnTo>
                  <a:pt x="0" y="45205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552046" y="8276742"/>
            <a:ext cx="3065636" cy="48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Idade fértil </a:t>
            </a:r>
          </a:p>
        </p:txBody>
      </p:sp>
      <p:sp>
        <p:nvSpPr>
          <p:cNvPr id="9" name="Freeform 9"/>
          <p:cNvSpPr/>
          <p:nvPr/>
        </p:nvSpPr>
        <p:spPr>
          <a:xfrm rot="2291324">
            <a:off x="10278067" y="7830476"/>
            <a:ext cx="1600181" cy="452051"/>
          </a:xfrm>
          <a:custGeom>
            <a:avLst/>
            <a:gdLst/>
            <a:ahLst/>
            <a:cxnLst/>
            <a:rect l="l" t="t" r="r" b="b"/>
            <a:pathLst>
              <a:path w="1600181" h="452051">
                <a:moveTo>
                  <a:pt x="0" y="0"/>
                </a:moveTo>
                <a:lnTo>
                  <a:pt x="1600181" y="0"/>
                </a:lnTo>
                <a:lnTo>
                  <a:pt x="1600181" y="452052"/>
                </a:lnTo>
                <a:lnTo>
                  <a:pt x="0" y="4520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339918" y="7764048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Flutuações hormonais</a:t>
            </a:r>
          </a:p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(ciclo menstrual)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24795">
            <a:off x="8350768" y="4246472"/>
            <a:ext cx="2954333" cy="2954333"/>
          </a:xfrm>
          <a:custGeom>
            <a:avLst/>
            <a:gdLst/>
            <a:ahLst/>
            <a:cxnLst/>
            <a:rect l="l" t="t" r="r" b="b"/>
            <a:pathLst>
              <a:path w="2954333" h="2954333">
                <a:moveTo>
                  <a:pt x="0" y="0"/>
                </a:moveTo>
                <a:lnTo>
                  <a:pt x="2954333" y="0"/>
                </a:lnTo>
                <a:lnTo>
                  <a:pt x="2954333" y="2954332"/>
                </a:lnTo>
                <a:lnTo>
                  <a:pt x="0" y="29543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67203" y="2935679"/>
            <a:ext cx="5353593" cy="1469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2765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FATORES QUE INTERFEREM NA PRÁTICA DE EXERCÍCIO E DESEMPENHO EM MULHERES.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59361" y="574675"/>
            <a:ext cx="516143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Fatores nutricionais/ REDs*/ CHO da dieta*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19150" y="1876446"/>
            <a:ext cx="516143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Flutuações hormonais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(ciclo menstrual)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1178" y="4721225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Ritmo circadiano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0657" y="7529904"/>
            <a:ext cx="516143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Fatores ambientais</a:t>
            </a: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(temperatura)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67767" y="8808646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Tensão Pré-menstrual (TPM)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097865" y="7342579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Descanso*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45577" y="5095875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Disfunção do assoalho pélvico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445577" y="1876446"/>
            <a:ext cx="5161435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Fatores sociais e comportamentais</a:t>
            </a: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05113" y="1648167"/>
            <a:ext cx="15277775" cy="229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PRINCIPAIS CAUSAS PARA O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DESEQUILÍBRIO ENERGÉTICO</a:t>
            </a:r>
          </a:p>
        </p:txBody>
      </p:sp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75179" y="3825470"/>
            <a:ext cx="5432830" cy="5432830"/>
          </a:xfrm>
          <a:custGeom>
            <a:avLst/>
            <a:gdLst/>
            <a:ahLst/>
            <a:cxnLst/>
            <a:rect l="l" t="t" r="r" b="b"/>
            <a:pathLst>
              <a:path w="5432830" h="5432830">
                <a:moveTo>
                  <a:pt x="0" y="0"/>
                </a:moveTo>
                <a:lnTo>
                  <a:pt x="5432829" y="0"/>
                </a:lnTo>
                <a:lnTo>
                  <a:pt x="5432829" y="5432830"/>
                </a:lnTo>
                <a:lnTo>
                  <a:pt x="0" y="54328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05113" y="1648167"/>
            <a:ext cx="15277775" cy="2298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PRINCIPAIS CAUSAS PARA O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DESEQUILÍBRIO ENERGÉTICO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442915" y="4661362"/>
            <a:ext cx="9018589" cy="332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Treinamento excessivo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Pressão por resultados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Redução de peso corporal mal orientada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Desordens alimentares</a:t>
            </a:r>
          </a:p>
          <a:p>
            <a:pPr algn="ctr">
              <a:lnSpc>
                <a:spcPts val="5340"/>
              </a:lnSpc>
            </a:pPr>
            <a:r>
              <a:rPr lang="en-US" sz="30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Preocupação excessiva por estética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9281" y="1670808"/>
            <a:ext cx="12469438" cy="4200739"/>
          </a:xfrm>
          <a:custGeom>
            <a:avLst/>
            <a:gdLst/>
            <a:ahLst/>
            <a:cxnLst/>
            <a:rect l="l" t="t" r="r" b="b"/>
            <a:pathLst>
              <a:path w="12469438" h="4200739">
                <a:moveTo>
                  <a:pt x="0" y="0"/>
                </a:moveTo>
                <a:lnTo>
                  <a:pt x="12469438" y="0"/>
                </a:lnTo>
                <a:lnTo>
                  <a:pt x="12469438" y="4200740"/>
                </a:lnTo>
                <a:lnTo>
                  <a:pt x="0" y="4200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313" b="-29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34875" y="0"/>
            <a:ext cx="14141942" cy="1332056"/>
            <a:chOff x="0" y="0"/>
            <a:chExt cx="4872690" cy="458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2690" cy="458968"/>
            </a:xfrm>
            <a:custGeom>
              <a:avLst/>
              <a:gdLst/>
              <a:ahLst/>
              <a:cxnLst/>
              <a:rect l="l" t="t" r="r" b="b"/>
              <a:pathLst>
                <a:path w="4872690" h="458968">
                  <a:moveTo>
                    <a:pt x="203200" y="0"/>
                  </a:moveTo>
                  <a:lnTo>
                    <a:pt x="4872690" y="0"/>
                  </a:lnTo>
                  <a:lnTo>
                    <a:pt x="4669490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4669490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6067425"/>
            <a:ext cx="14336423" cy="319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Dia 1- início da menstruação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Dia 14 - ovulação 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Dia 28 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00"/>
              </a:lnSpc>
            </a:pP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“Lembrando que o ciclo pode não ser regular e nem sempre durar 28 dias”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69322" y="40458"/>
            <a:ext cx="10578845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Fases do ciclo menstrual</a:t>
            </a:r>
          </a:p>
        </p:txBody>
      </p:sp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2220" y="1288988"/>
            <a:ext cx="1321702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Temos 4 principais hormônios atuando durante este ciclo</a:t>
            </a:r>
          </a:p>
        </p:txBody>
      </p:sp>
      <p:sp>
        <p:nvSpPr>
          <p:cNvPr id="3" name="Freeform 3"/>
          <p:cNvSpPr/>
          <p:nvPr/>
        </p:nvSpPr>
        <p:spPr>
          <a:xfrm rot="401780">
            <a:off x="13062547" y="3118618"/>
            <a:ext cx="4953540" cy="4953540"/>
          </a:xfrm>
          <a:custGeom>
            <a:avLst/>
            <a:gdLst/>
            <a:ahLst/>
            <a:cxnLst/>
            <a:rect l="l" t="t" r="r" b="b"/>
            <a:pathLst>
              <a:path w="4953540" h="4953540">
                <a:moveTo>
                  <a:pt x="0" y="0"/>
                </a:moveTo>
                <a:lnTo>
                  <a:pt x="4953540" y="0"/>
                </a:lnTo>
                <a:lnTo>
                  <a:pt x="4953540" y="4953540"/>
                </a:lnTo>
                <a:lnTo>
                  <a:pt x="0" y="4953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2220" y="1288988"/>
            <a:ext cx="1321702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Temos 4 principais hormônios atuando durante este ciclo</a:t>
            </a:r>
          </a:p>
        </p:txBody>
      </p:sp>
      <p:sp>
        <p:nvSpPr>
          <p:cNvPr id="3" name="Freeform 3"/>
          <p:cNvSpPr/>
          <p:nvPr/>
        </p:nvSpPr>
        <p:spPr>
          <a:xfrm rot="401780">
            <a:off x="13062547" y="3118618"/>
            <a:ext cx="4953540" cy="4953540"/>
          </a:xfrm>
          <a:custGeom>
            <a:avLst/>
            <a:gdLst/>
            <a:ahLst/>
            <a:cxnLst/>
            <a:rect l="l" t="t" r="r" b="b"/>
            <a:pathLst>
              <a:path w="4953540" h="4953540">
                <a:moveTo>
                  <a:pt x="0" y="0"/>
                </a:moveTo>
                <a:lnTo>
                  <a:pt x="4953540" y="0"/>
                </a:lnTo>
                <a:lnTo>
                  <a:pt x="4953540" y="4953540"/>
                </a:lnTo>
                <a:lnTo>
                  <a:pt x="0" y="4953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92220" y="2113324"/>
            <a:ext cx="13217026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FSH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Estrogênio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Progesterona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LH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02622"/>
            <a:ext cx="16230600" cy="30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  <a:spcBef>
                <a:spcPct val="0"/>
              </a:spcBef>
            </a:pPr>
            <a:r>
              <a:rPr lang="en-US" sz="581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LEVAR EM CONSIDERAÇÃO NA PRESCRIÇÃO NUTRICIONAL</a:t>
            </a:r>
            <a:r>
              <a:rPr lang="en-US" sz="581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MULHERES QUE TREINAM CROSSFIT? </a:t>
            </a:r>
          </a:p>
        </p:txBody>
      </p:sp>
      <p:sp>
        <p:nvSpPr>
          <p:cNvPr id="3" name="Freeform 3"/>
          <p:cNvSpPr/>
          <p:nvPr/>
        </p:nvSpPr>
        <p:spPr>
          <a:xfrm rot="-2907503" flipH="1">
            <a:off x="5758123" y="5914277"/>
            <a:ext cx="1394536" cy="393956"/>
          </a:xfrm>
          <a:custGeom>
            <a:avLst/>
            <a:gdLst/>
            <a:ahLst/>
            <a:cxnLst/>
            <a:rect l="l" t="t" r="r" b="b"/>
            <a:pathLst>
              <a:path w="1394536" h="393956">
                <a:moveTo>
                  <a:pt x="1394535" y="0"/>
                </a:moveTo>
                <a:lnTo>
                  <a:pt x="0" y="0"/>
                </a:lnTo>
                <a:lnTo>
                  <a:pt x="0" y="393957"/>
                </a:lnTo>
                <a:lnTo>
                  <a:pt x="1394535" y="393957"/>
                </a:lnTo>
                <a:lnTo>
                  <a:pt x="13945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1126" y="6240603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Características do Crossfit (Fitness Funcional)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2220" y="1288988"/>
            <a:ext cx="1321702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Temos 4 principais hormônios atuando durante este ciclo</a:t>
            </a:r>
          </a:p>
        </p:txBody>
      </p:sp>
      <p:sp>
        <p:nvSpPr>
          <p:cNvPr id="3" name="Freeform 3"/>
          <p:cNvSpPr/>
          <p:nvPr/>
        </p:nvSpPr>
        <p:spPr>
          <a:xfrm rot="401780">
            <a:off x="13062547" y="3118618"/>
            <a:ext cx="4953540" cy="4953540"/>
          </a:xfrm>
          <a:custGeom>
            <a:avLst/>
            <a:gdLst/>
            <a:ahLst/>
            <a:cxnLst/>
            <a:rect l="l" t="t" r="r" b="b"/>
            <a:pathLst>
              <a:path w="4953540" h="4953540">
                <a:moveTo>
                  <a:pt x="0" y="0"/>
                </a:moveTo>
                <a:lnTo>
                  <a:pt x="4953540" y="0"/>
                </a:lnTo>
                <a:lnTo>
                  <a:pt x="4953540" y="4953540"/>
                </a:lnTo>
                <a:lnTo>
                  <a:pt x="0" y="4953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92220" y="2113324"/>
            <a:ext cx="13217026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FSH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Estrogênio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Progesterona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92220" y="4793042"/>
            <a:ext cx="1321702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Mas vamos destacar 2: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92220" y="1288988"/>
            <a:ext cx="1321702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Temos 4 principais hormônios atuando durante este ciclo</a:t>
            </a:r>
          </a:p>
        </p:txBody>
      </p:sp>
      <p:sp>
        <p:nvSpPr>
          <p:cNvPr id="3" name="Freeform 3"/>
          <p:cNvSpPr/>
          <p:nvPr/>
        </p:nvSpPr>
        <p:spPr>
          <a:xfrm rot="401780">
            <a:off x="13062547" y="3118618"/>
            <a:ext cx="4953540" cy="4953540"/>
          </a:xfrm>
          <a:custGeom>
            <a:avLst/>
            <a:gdLst/>
            <a:ahLst/>
            <a:cxnLst/>
            <a:rect l="l" t="t" r="r" b="b"/>
            <a:pathLst>
              <a:path w="4953540" h="4953540">
                <a:moveTo>
                  <a:pt x="0" y="0"/>
                </a:moveTo>
                <a:lnTo>
                  <a:pt x="4953540" y="0"/>
                </a:lnTo>
                <a:lnTo>
                  <a:pt x="4953540" y="4953540"/>
                </a:lnTo>
                <a:lnTo>
                  <a:pt x="0" y="49535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92220" y="5728397"/>
            <a:ext cx="13217026" cy="320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ESTROGÊNIO E PROGESTERONA</a:t>
            </a:r>
          </a:p>
          <a:p>
            <a:pPr algn="l">
              <a:lnSpc>
                <a:spcPts val="3500"/>
              </a:lnSpc>
            </a:pPr>
            <a:endParaRPr lang="en-US" sz="3300" b="1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 função primária desses hormônios está relacionada a reprodução.</a:t>
            </a:r>
          </a:p>
          <a:p>
            <a:pPr algn="l">
              <a:lnSpc>
                <a:spcPts val="3500"/>
              </a:lnSpc>
            </a:pPr>
            <a:endParaRPr lang="en-US" sz="25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39753" lvl="1" indent="-269876" algn="l">
              <a:lnSpc>
                <a:spcPts val="3500"/>
              </a:lnSpc>
              <a:buFont typeface="Arial"/>
              <a:buChar char="•"/>
            </a:pPr>
            <a:r>
              <a:rPr lang="en-US" sz="25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Porém, sabe-se que eles atuam em outros sistemas fisiológicos, Incluindo</a:t>
            </a:r>
          </a:p>
          <a:p>
            <a:pPr algn="l">
              <a:lnSpc>
                <a:spcPts val="3500"/>
              </a:lnSpc>
            </a:pPr>
            <a:r>
              <a:rPr lang="en-US" sz="25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parâmetros metabólicos e neuromusculares, o que pode ter implicações subsequentes para o desempenho do exercício: força, desempenho aeróbico e anaeróbico.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92220" y="2113324"/>
            <a:ext cx="13217026" cy="2306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FSH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Estrogênio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Progesterona</a:t>
            </a:r>
          </a:p>
          <a:p>
            <a:pPr marL="712468" lvl="1" indent="-356234" algn="l">
              <a:lnSpc>
                <a:spcPts val="4619"/>
              </a:lnSpc>
              <a:buFont typeface="Arial"/>
              <a:buChar char="•"/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92220" y="4793042"/>
            <a:ext cx="1321702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Mas vamos destacar 2: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75789" y="3156293"/>
            <a:ext cx="14336423" cy="642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Foram incluídos estudos com mulheres entre 18 e 40 anos, saudáveis, eumenorreicas, sem uso de quaisquer contraceptivos hormonais ou medicamentos conhecidos por afetar o eixo hipotálamo-hipófise-ovário.</a:t>
            </a:r>
          </a:p>
          <a:p>
            <a:pPr algn="ctr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Os dados da literatura até o momento são conflitantes, SEM CONSENSO sobre o impacto das fases do ciclo menstrual no desempenho do exercício.</a:t>
            </a:r>
          </a:p>
          <a:p>
            <a:pPr algn="ctr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42% dos estudos presentes na metanálise foram considerados de baixa qualidade - principalmente devido à identificação inadequada da fase do ciclo menstrual (aspectos metodológicos).</a:t>
            </a:r>
          </a:p>
        </p:txBody>
      </p:sp>
      <p:sp>
        <p:nvSpPr>
          <p:cNvPr id="3" name="Freeform 3"/>
          <p:cNvSpPr/>
          <p:nvPr/>
        </p:nvSpPr>
        <p:spPr>
          <a:xfrm>
            <a:off x="5208900" y="566059"/>
            <a:ext cx="7870199" cy="2195728"/>
          </a:xfrm>
          <a:custGeom>
            <a:avLst/>
            <a:gdLst/>
            <a:ahLst/>
            <a:cxnLst/>
            <a:rect l="l" t="t" r="r" b="b"/>
            <a:pathLst>
              <a:path w="7870199" h="2195728">
                <a:moveTo>
                  <a:pt x="0" y="0"/>
                </a:moveTo>
                <a:lnTo>
                  <a:pt x="7870200" y="0"/>
                </a:lnTo>
                <a:lnTo>
                  <a:pt x="7870200" y="2195728"/>
                </a:lnTo>
                <a:lnTo>
                  <a:pt x="0" y="21957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944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93935" y="3221482"/>
            <a:ext cx="10900130" cy="4751750"/>
          </a:xfrm>
          <a:custGeom>
            <a:avLst/>
            <a:gdLst/>
            <a:ahLst/>
            <a:cxnLst/>
            <a:rect l="l" t="t" r="r" b="b"/>
            <a:pathLst>
              <a:path w="10900130" h="4751750">
                <a:moveTo>
                  <a:pt x="0" y="0"/>
                </a:moveTo>
                <a:lnTo>
                  <a:pt x="10900130" y="0"/>
                </a:lnTo>
                <a:lnTo>
                  <a:pt x="10900130" y="4751751"/>
                </a:lnTo>
                <a:lnTo>
                  <a:pt x="0" y="4751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70311"/>
            <a:ext cx="16230600" cy="243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0"/>
              </a:lnSpc>
            </a:pPr>
            <a:r>
              <a:rPr lang="en-US" sz="2900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PONTOS DE DESTAQUE QUE ESSE TRABALHO NOS MOSTRA: </a:t>
            </a:r>
          </a:p>
          <a:p>
            <a:pPr algn="l">
              <a:lnSpc>
                <a:spcPts val="4930"/>
              </a:lnSpc>
            </a:pPr>
            <a:r>
              <a:rPr lang="en-US" sz="29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Os resultados indicam que, em média, o desempenho do exercício pode ser reduzido de forma sutil durante a fase folicular inicial </a:t>
            </a:r>
            <a:r>
              <a:rPr lang="en-US" sz="29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(onde existe a queda de estrogênio e progesterona) </a:t>
            </a:r>
            <a:r>
              <a:rPr lang="en-US" sz="29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do ciclo menstrual quando comparado com a outras fases.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8246304"/>
            <a:ext cx="16230600" cy="119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0"/>
              </a:lnSpc>
            </a:pPr>
            <a:r>
              <a:rPr lang="en-US" sz="29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Esses efeitos triviais podem, no entanto, ser de maior relevância para atletas de elite, onde a diferença entre ganhar e perder é crucial. Recomenda-se uma abordagem individualizada.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0" y="9819684"/>
            <a:ext cx="18288000" cy="1182282"/>
            <a:chOff x="0" y="0"/>
            <a:chExt cx="4816593" cy="3113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311383"/>
            </a:xfrm>
            <a:custGeom>
              <a:avLst/>
              <a:gdLst/>
              <a:ahLst/>
              <a:cxnLst/>
              <a:rect l="l" t="t" r="r" b="b"/>
              <a:pathLst>
                <a:path w="4816592" h="311383">
                  <a:moveTo>
                    <a:pt x="21590" y="0"/>
                  </a:moveTo>
                  <a:lnTo>
                    <a:pt x="4795002" y="0"/>
                  </a:lnTo>
                  <a:cubicBezTo>
                    <a:pt x="4800728" y="0"/>
                    <a:pt x="4806220" y="2275"/>
                    <a:pt x="4810269" y="6324"/>
                  </a:cubicBezTo>
                  <a:cubicBezTo>
                    <a:pt x="4814318" y="10372"/>
                    <a:pt x="4816592" y="15864"/>
                    <a:pt x="4816592" y="21590"/>
                  </a:cubicBezTo>
                  <a:lnTo>
                    <a:pt x="4816592" y="289793"/>
                  </a:lnTo>
                  <a:cubicBezTo>
                    <a:pt x="4816592" y="301717"/>
                    <a:pt x="4806926" y="311383"/>
                    <a:pt x="4795002" y="311383"/>
                  </a:cubicBezTo>
                  <a:lnTo>
                    <a:pt x="21590" y="311383"/>
                  </a:lnTo>
                  <a:cubicBezTo>
                    <a:pt x="15864" y="311383"/>
                    <a:pt x="10372" y="309108"/>
                    <a:pt x="6324" y="305059"/>
                  </a:cubicBezTo>
                  <a:cubicBezTo>
                    <a:pt x="2275" y="301010"/>
                    <a:pt x="0" y="295519"/>
                    <a:pt x="0" y="289793"/>
                  </a:cubicBezTo>
                  <a:lnTo>
                    <a:pt x="0" y="21590"/>
                  </a:lnTo>
                  <a:cubicBezTo>
                    <a:pt x="0" y="9666"/>
                    <a:pt x="9666" y="0"/>
                    <a:pt x="21590" y="0"/>
                  </a:cubicBez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349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24413"/>
            <a:ext cx="16230600" cy="3892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EFEITOS DO CICLO MENSTRUAL </a:t>
            </a:r>
            <a:r>
              <a:rPr lang="en-US" sz="6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 DESEMPENHO DO EXERCÍCIO E</a:t>
            </a:r>
          </a:p>
          <a:p>
            <a:pPr algn="ctr">
              <a:lnSpc>
                <a:spcPts val="8400"/>
              </a:lnSpc>
            </a:pPr>
            <a:r>
              <a:rPr lang="en-US" sz="6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METABOLISMO ENERGÉTICO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(atuação dos hormônios estrogênio e progesterona)</a:t>
            </a:r>
          </a:p>
        </p:txBody>
      </p:sp>
      <p:sp>
        <p:nvSpPr>
          <p:cNvPr id="3" name="Freeform 3"/>
          <p:cNvSpPr/>
          <p:nvPr/>
        </p:nvSpPr>
        <p:spPr>
          <a:xfrm>
            <a:off x="3904023" y="5527133"/>
            <a:ext cx="11023902" cy="3731167"/>
          </a:xfrm>
          <a:custGeom>
            <a:avLst/>
            <a:gdLst/>
            <a:ahLst/>
            <a:cxnLst/>
            <a:rect l="l" t="t" r="r" b="b"/>
            <a:pathLst>
              <a:path w="11023902" h="3731167">
                <a:moveTo>
                  <a:pt x="0" y="0"/>
                </a:moveTo>
                <a:lnTo>
                  <a:pt x="11023902" y="0"/>
                </a:lnTo>
                <a:lnTo>
                  <a:pt x="11023902" y="3731167"/>
                </a:lnTo>
                <a:lnTo>
                  <a:pt x="0" y="3731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57455" y="4438650"/>
            <a:ext cx="4773090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ESTROGÊNIO</a:t>
            </a:r>
          </a:p>
          <a:p>
            <a:pPr algn="ctr">
              <a:lnSpc>
                <a:spcPts val="3449"/>
              </a:lnSpc>
            </a:pPr>
            <a:r>
              <a:rPr lang="en-US" sz="2499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folicular (Dias 1 a 14)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325305" y="1944283"/>
            <a:ext cx="3205240" cy="555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Mais disposição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8016" y="5108466"/>
            <a:ext cx="3205240" cy="115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Menor percepção de esforço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54060" y="6598599"/>
            <a:ext cx="3205240" cy="175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Melhora no humor e função cognitiva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65933" y="7983646"/>
            <a:ext cx="9572631" cy="115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Favorece a síntese de glicogênio muscular, além de estimular o músculo a poupar glicogênio muscular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18326" y="2415748"/>
            <a:ext cx="3205240" cy="175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Melhora na capacidade aeróbica</a:t>
            </a:r>
          </a:p>
        </p:txBody>
      </p:sp>
      <p:sp>
        <p:nvSpPr>
          <p:cNvPr id="8" name="Freeform 8"/>
          <p:cNvSpPr/>
          <p:nvPr/>
        </p:nvSpPr>
        <p:spPr>
          <a:xfrm>
            <a:off x="354011" y="406019"/>
            <a:ext cx="5613251" cy="3765722"/>
          </a:xfrm>
          <a:custGeom>
            <a:avLst/>
            <a:gdLst/>
            <a:ahLst/>
            <a:cxnLst/>
            <a:rect l="l" t="t" r="r" b="b"/>
            <a:pathLst>
              <a:path w="5613251" h="3765722">
                <a:moveTo>
                  <a:pt x="0" y="0"/>
                </a:moveTo>
                <a:lnTo>
                  <a:pt x="5613250" y="0"/>
                </a:lnTo>
                <a:lnTo>
                  <a:pt x="5613250" y="3765722"/>
                </a:lnTo>
                <a:lnTo>
                  <a:pt x="0" y="3765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9" t="-2229" r="-1495" b="-2026"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57455" y="4438650"/>
            <a:ext cx="5221047" cy="1314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0"/>
              </a:lnSpc>
            </a:pPr>
            <a:r>
              <a:rPr lang="en-US" sz="5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PROGESTERONA</a:t>
            </a:r>
          </a:p>
          <a:p>
            <a:pPr algn="ctr">
              <a:lnSpc>
                <a:spcPts val="3449"/>
              </a:lnSpc>
            </a:pPr>
            <a:r>
              <a:rPr lang="en-US" sz="2499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lútea (Dias 15 a 28)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72093" y="1344208"/>
            <a:ext cx="3205240" cy="175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Aumento de temperatura corporal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58016" y="5165560"/>
            <a:ext cx="3205240" cy="115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Sensação de cansaço e fadiga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054060" y="5102007"/>
            <a:ext cx="3205240" cy="4156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Sintomas de TPM: irritabilidade, sensibilidade nas mamas, desejos alimentares, alterações de humor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77884" y="7918267"/>
            <a:ext cx="9572631" cy="115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Pode promover o catabolismo proteico (CONDUTA PODE SER AUMENTAR A PROTEÍNA NESSA FASE)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42419" y="1644246"/>
            <a:ext cx="3205240" cy="115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Retenção de líquidos e inchaço</a:t>
            </a:r>
          </a:p>
        </p:txBody>
      </p:sp>
      <p:sp>
        <p:nvSpPr>
          <p:cNvPr id="8" name="Freeform 8"/>
          <p:cNvSpPr/>
          <p:nvPr/>
        </p:nvSpPr>
        <p:spPr>
          <a:xfrm>
            <a:off x="354011" y="406019"/>
            <a:ext cx="5613251" cy="3765722"/>
          </a:xfrm>
          <a:custGeom>
            <a:avLst/>
            <a:gdLst/>
            <a:ahLst/>
            <a:cxnLst/>
            <a:rect l="l" t="t" r="r" b="b"/>
            <a:pathLst>
              <a:path w="5613251" h="3765722">
                <a:moveTo>
                  <a:pt x="0" y="0"/>
                </a:moveTo>
                <a:lnTo>
                  <a:pt x="5613250" y="0"/>
                </a:lnTo>
                <a:lnTo>
                  <a:pt x="5613250" y="3765722"/>
                </a:lnTo>
                <a:lnTo>
                  <a:pt x="0" y="37657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9" t="-2229" r="-1495" b="-2026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8300" y="1589017"/>
            <a:ext cx="5425452" cy="602334"/>
            <a:chOff x="0" y="0"/>
            <a:chExt cx="1428926" cy="158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8926" cy="158639"/>
            </a:xfrm>
            <a:custGeom>
              <a:avLst/>
              <a:gdLst/>
              <a:ahLst/>
              <a:cxnLst/>
              <a:rect l="l" t="t" r="r" b="b"/>
              <a:pathLst>
                <a:path w="1428926" h="158639">
                  <a:moveTo>
                    <a:pt x="0" y="0"/>
                  </a:moveTo>
                  <a:lnTo>
                    <a:pt x="1428926" y="0"/>
                  </a:lnTo>
                  <a:lnTo>
                    <a:pt x="1428926" y="158639"/>
                  </a:lnTo>
                  <a:lnTo>
                    <a:pt x="0" y="158639"/>
                  </a:lnTo>
                  <a:close/>
                </a:path>
              </a:pathLst>
            </a:custGeom>
            <a:solidFill>
              <a:srgbClr val="26B9DA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28926" cy="196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02764" y="2292087"/>
            <a:ext cx="8466474" cy="5640166"/>
          </a:xfrm>
          <a:custGeom>
            <a:avLst/>
            <a:gdLst/>
            <a:ahLst/>
            <a:cxnLst/>
            <a:rect l="l" t="t" r="r" b="b"/>
            <a:pathLst>
              <a:path w="8466474" h="5640166">
                <a:moveTo>
                  <a:pt x="0" y="0"/>
                </a:moveTo>
                <a:lnTo>
                  <a:pt x="8466474" y="0"/>
                </a:lnTo>
                <a:lnTo>
                  <a:pt x="8466474" y="5640166"/>
                </a:lnTo>
                <a:lnTo>
                  <a:pt x="0" y="5640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61866" y="1503292"/>
            <a:ext cx="2725286" cy="58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94"/>
              </a:lnSpc>
            </a:pPr>
            <a:r>
              <a:rPr lang="en-US" sz="29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IMPORTANTE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4756" y="3087470"/>
            <a:ext cx="6164957" cy="295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progesterona inibe a motilidade do trato gastrintestinal agindo diretamente nas células musculares lisas do intestino</a:t>
            </a:r>
          </a:p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= CONSTIPAÇÃO NA FASE LÚTEA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678287" y="3087470"/>
            <a:ext cx="6164957" cy="2956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aumento da progesterona na fase lútea, em algumas mulheres, pode </a:t>
            </a:r>
            <a:r>
              <a:rPr lang="en-US" sz="2796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AUMENTAR A PERMEABILIDADE INTESTINAL!</a:t>
            </a:r>
          </a:p>
          <a:p>
            <a:pPr algn="ctr">
              <a:lnSpc>
                <a:spcPts val="4754"/>
              </a:lnSpc>
            </a:pPr>
            <a:r>
              <a:rPr lang="en-US" sz="2796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Processo inflamatório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469865" y="8102382"/>
            <a:ext cx="13332271" cy="115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</a:pPr>
            <a:r>
              <a:rPr lang="en-US" sz="2796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aumento da progesterona associada à fase lútea, pode levar à retenção de líquidos e de sódio, bem como aumento do volume plasmático.</a:t>
            </a:r>
          </a:p>
        </p:txBody>
      </p:sp>
    </p:spTree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39728" y="4097314"/>
            <a:ext cx="8208545" cy="6189686"/>
          </a:xfrm>
          <a:custGeom>
            <a:avLst/>
            <a:gdLst/>
            <a:ahLst/>
            <a:cxnLst/>
            <a:rect l="l" t="t" r="r" b="b"/>
            <a:pathLst>
              <a:path w="8208545" h="6189686">
                <a:moveTo>
                  <a:pt x="0" y="0"/>
                </a:moveTo>
                <a:lnTo>
                  <a:pt x="8208544" y="0"/>
                </a:lnTo>
                <a:lnTo>
                  <a:pt x="8208544" y="6189686"/>
                </a:lnTo>
                <a:lnTo>
                  <a:pt x="0" y="6189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79881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VAMOS ÀS RECOMENDAÇÕES NUTRICIONAIS </a:t>
            </a:r>
          </a:p>
        </p:txBody>
      </p:sp>
    </p:spTree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875" y="0"/>
            <a:ext cx="14141942" cy="1332056"/>
            <a:chOff x="0" y="0"/>
            <a:chExt cx="4872690" cy="458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2690" cy="458968"/>
            </a:xfrm>
            <a:custGeom>
              <a:avLst/>
              <a:gdLst/>
              <a:ahLst/>
              <a:cxnLst/>
              <a:rect l="l" t="t" r="r" b="b"/>
              <a:pathLst>
                <a:path w="4872690" h="458968">
                  <a:moveTo>
                    <a:pt x="203200" y="0"/>
                  </a:moveTo>
                  <a:lnTo>
                    <a:pt x="4872690" y="0"/>
                  </a:lnTo>
                  <a:lnTo>
                    <a:pt x="4669490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669490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81225"/>
            <a:ext cx="14336423" cy="707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Adequado ≥ 45 Kcal / MLG (Kg)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Indefinido 44 a 31 Kcal / MLG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Inadequado ≤ 30 Kcal / MLG (Kg)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Disponibilidade energética entre 40 a 45 Kcal/ MLG (Kg)</a:t>
            </a: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Por um curto período entre 30 e 40 Kcal / MLG (Kg)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00"/>
              </a:lnSpc>
            </a:pP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É importante sempre fazer esse cálculo após o cálculo da dieta. Assim conseguimos verificar se a ingestão não está muito abaixo do que seria ideal.</a:t>
            </a:r>
          </a:p>
          <a:p>
            <a:pPr algn="l">
              <a:lnSpc>
                <a:spcPts val="5100"/>
              </a:lnSpc>
            </a:pPr>
            <a:endParaRPr lang="en-US" sz="3000" i="1">
              <a:solidFill>
                <a:srgbClr val="00213C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algn="l">
              <a:lnSpc>
                <a:spcPts val="5100"/>
              </a:lnSpc>
            </a:pP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Existem muitos riscos associados a essa baixa disponibilidade energética:</a:t>
            </a: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5960" y="40458"/>
            <a:ext cx="13346581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Classificação do RED-S SCORE</a:t>
            </a: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02622"/>
            <a:ext cx="16230600" cy="30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  <a:spcBef>
                <a:spcPct val="0"/>
              </a:spcBef>
            </a:pPr>
            <a:r>
              <a:rPr lang="en-US" sz="581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LEVAR EM CONSIDERAÇÃO NA PRESCRIÇÃO NUTRICIONAL</a:t>
            </a:r>
            <a:r>
              <a:rPr lang="en-US" sz="581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MULHERES QUE TREINAM CROSSFIT? </a:t>
            </a:r>
          </a:p>
        </p:txBody>
      </p:sp>
      <p:sp>
        <p:nvSpPr>
          <p:cNvPr id="3" name="Freeform 3"/>
          <p:cNvSpPr/>
          <p:nvPr/>
        </p:nvSpPr>
        <p:spPr>
          <a:xfrm rot="-2907503" flipH="1">
            <a:off x="5758123" y="5914277"/>
            <a:ext cx="1394536" cy="393956"/>
          </a:xfrm>
          <a:custGeom>
            <a:avLst/>
            <a:gdLst/>
            <a:ahLst/>
            <a:cxnLst/>
            <a:rect l="l" t="t" r="r" b="b"/>
            <a:pathLst>
              <a:path w="1394536" h="393956">
                <a:moveTo>
                  <a:pt x="1394535" y="0"/>
                </a:moveTo>
                <a:lnTo>
                  <a:pt x="0" y="0"/>
                </a:lnTo>
                <a:lnTo>
                  <a:pt x="0" y="393957"/>
                </a:lnTo>
                <a:lnTo>
                  <a:pt x="1394535" y="393957"/>
                </a:lnTo>
                <a:lnTo>
                  <a:pt x="13945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1126" y="6240603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Características do Crossfit (Fitness Funcional)</a:t>
            </a:r>
          </a:p>
        </p:txBody>
      </p:sp>
      <p:sp>
        <p:nvSpPr>
          <p:cNvPr id="5" name="Freeform 5"/>
          <p:cNvSpPr/>
          <p:nvPr/>
        </p:nvSpPr>
        <p:spPr>
          <a:xfrm rot="4894745">
            <a:off x="7494371" y="5896951"/>
            <a:ext cx="1394536" cy="393956"/>
          </a:xfrm>
          <a:custGeom>
            <a:avLst/>
            <a:gdLst/>
            <a:ahLst/>
            <a:cxnLst/>
            <a:rect l="l" t="t" r="r" b="b"/>
            <a:pathLst>
              <a:path w="1394536" h="393956">
                <a:moveTo>
                  <a:pt x="0" y="0"/>
                </a:moveTo>
                <a:lnTo>
                  <a:pt x="1394536" y="0"/>
                </a:lnTo>
                <a:lnTo>
                  <a:pt x="1394536" y="393957"/>
                </a:lnTo>
                <a:lnTo>
                  <a:pt x="0" y="39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95203" y="6993501"/>
            <a:ext cx="4649484" cy="151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Características femininas, desempenho e recuperação muscular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875" y="0"/>
            <a:ext cx="14141942" cy="1332056"/>
            <a:chOff x="0" y="0"/>
            <a:chExt cx="4872690" cy="458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2690" cy="458968"/>
            </a:xfrm>
            <a:custGeom>
              <a:avLst/>
              <a:gdLst/>
              <a:ahLst/>
              <a:cxnLst/>
              <a:rect l="l" t="t" r="r" b="b"/>
              <a:pathLst>
                <a:path w="4872690" h="458968">
                  <a:moveTo>
                    <a:pt x="203200" y="0"/>
                  </a:moveTo>
                  <a:lnTo>
                    <a:pt x="4872690" y="0"/>
                  </a:lnTo>
                  <a:lnTo>
                    <a:pt x="4669490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669490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81225"/>
            <a:ext cx="14336423" cy="7077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Adequado ≥ 45 Kcal / MLG (Kg)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Indefinido 44 a 31 Kcal / MLG</a:t>
            </a:r>
          </a:p>
          <a:p>
            <a:pPr marL="647700" lvl="1" indent="-323850" algn="l">
              <a:lnSpc>
                <a:spcPts val="51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Inadequado ≤ 30 Kcal / MLG (Kg)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Disponibilidade energética entre 40 a 45 Kcal/ MLG (Kg)</a:t>
            </a:r>
          </a:p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Por um curto período entre 30 e 40 Kcal / MLG (Kg)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00"/>
              </a:lnSpc>
            </a:pP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É importante sempre fazer esse cálculo após o cálculo da dieta. Assim conseguimos verificar se a ingestão não está muito abaixo do que seria ideal.</a:t>
            </a:r>
          </a:p>
          <a:p>
            <a:pPr algn="l">
              <a:lnSpc>
                <a:spcPts val="5100"/>
              </a:lnSpc>
            </a:pPr>
            <a:endParaRPr lang="en-US" sz="3000" i="1">
              <a:solidFill>
                <a:srgbClr val="00213C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algn="l">
              <a:lnSpc>
                <a:spcPts val="5100"/>
              </a:lnSpc>
            </a:pP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Existem muitos riscos associados a essa baixa disponibilidade energética:</a:t>
            </a: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5960" y="40458"/>
            <a:ext cx="13346581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Classificação do RED-S SCORE</a:t>
            </a:r>
          </a:p>
        </p:txBody>
      </p:sp>
      <p:sp>
        <p:nvSpPr>
          <p:cNvPr id="7" name="Freeform 7"/>
          <p:cNvSpPr/>
          <p:nvPr/>
        </p:nvSpPr>
        <p:spPr>
          <a:xfrm rot="-8100000" flipH="1">
            <a:off x="15977344" y="8720886"/>
            <a:ext cx="1424996" cy="402561"/>
          </a:xfrm>
          <a:custGeom>
            <a:avLst/>
            <a:gdLst/>
            <a:ahLst/>
            <a:cxnLst/>
            <a:rect l="l" t="t" r="r" b="b"/>
            <a:pathLst>
              <a:path w="1424996" h="402561">
                <a:moveTo>
                  <a:pt x="1424996" y="0"/>
                </a:moveTo>
                <a:lnTo>
                  <a:pt x="0" y="0"/>
                </a:lnTo>
                <a:lnTo>
                  <a:pt x="0" y="402562"/>
                </a:lnTo>
                <a:lnTo>
                  <a:pt x="1424996" y="402562"/>
                </a:lnTo>
                <a:lnTo>
                  <a:pt x="142499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4290490" y="8218878"/>
            <a:ext cx="239935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veja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70499" y="2606576"/>
            <a:ext cx="4947002" cy="5073848"/>
          </a:xfrm>
          <a:custGeom>
            <a:avLst/>
            <a:gdLst/>
            <a:ahLst/>
            <a:cxnLst/>
            <a:rect l="l" t="t" r="r" b="b"/>
            <a:pathLst>
              <a:path w="4947002" h="5073848">
                <a:moveTo>
                  <a:pt x="0" y="0"/>
                </a:moveTo>
                <a:lnTo>
                  <a:pt x="4947002" y="0"/>
                </a:lnTo>
                <a:lnTo>
                  <a:pt x="4947002" y="5073848"/>
                </a:lnTo>
                <a:lnTo>
                  <a:pt x="0" y="5073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670499" y="981075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Menstrual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9150" y="1876446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Metabólico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1178" y="4721225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Saúde óssea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60657" y="7529904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Cardiovascular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67767" y="8808646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Gastrointestinal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097865" y="7342579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Psicológico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598576" y="4908550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Endócrino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445577" y="1876446"/>
            <a:ext cx="51614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Imunológico</a:t>
            </a:r>
          </a:p>
        </p:txBody>
      </p:sp>
    </p:spTree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7796" y="1133312"/>
            <a:ext cx="8752408" cy="3880234"/>
          </a:xfrm>
          <a:custGeom>
            <a:avLst/>
            <a:gdLst/>
            <a:ahLst/>
            <a:cxnLst/>
            <a:rect l="l" t="t" r="r" b="b"/>
            <a:pathLst>
              <a:path w="8752408" h="3880234">
                <a:moveTo>
                  <a:pt x="0" y="0"/>
                </a:moveTo>
                <a:lnTo>
                  <a:pt x="8752408" y="0"/>
                </a:lnTo>
                <a:lnTo>
                  <a:pt x="8752408" y="3880234"/>
                </a:lnTo>
                <a:lnTo>
                  <a:pt x="0" y="3880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261393" y="5438938"/>
            <a:ext cx="11765215" cy="3714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Estudo que mostrou que as mulheres estavam com um déficit de mais de 800 calorias/dia em relação ao gasto energético total.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Elas só consumiam 65% da necessidade calórica total adequada.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ingestão de carboidrato também estava abaixo do que é indicado para atividade de intensidade moderada a alta. </a:t>
            </a:r>
          </a:p>
        </p:txBody>
      </p:sp>
    </p:spTree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32999" y="767274"/>
            <a:ext cx="10622003" cy="2625164"/>
          </a:xfrm>
          <a:custGeom>
            <a:avLst/>
            <a:gdLst/>
            <a:ahLst/>
            <a:cxnLst/>
            <a:rect l="l" t="t" r="r" b="b"/>
            <a:pathLst>
              <a:path w="10622003" h="2625164">
                <a:moveTo>
                  <a:pt x="0" y="0"/>
                </a:moveTo>
                <a:lnTo>
                  <a:pt x="10622002" y="0"/>
                </a:lnTo>
                <a:lnTo>
                  <a:pt x="10622002" y="2625164"/>
                </a:lnTo>
                <a:lnTo>
                  <a:pt x="0" y="2625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349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925425" y="3671376"/>
            <a:ext cx="12437150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Ingestão de carboidrato fica na média de 5-7 se for alta, mas dependendo do objetivo podemos usar 3-5 </a:t>
            </a:r>
            <a:r>
              <a:rPr lang="en-US" sz="3000" i="1">
                <a:solidFill>
                  <a:srgbClr val="FFFFFF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(considerando Crossfit).</a:t>
            </a:r>
          </a:p>
          <a:p>
            <a:pPr algn="ctr">
              <a:lnSpc>
                <a:spcPts val="4200"/>
              </a:lnSpc>
            </a:pPr>
            <a:endParaRPr lang="en-US" sz="3000" i="1">
              <a:solidFill>
                <a:srgbClr val="FFFFFF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45 - 65% VET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capacidade de armazenar glicogênio muscular durante a </a:t>
            </a: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FOLICULAR</a:t>
            </a: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é reduzida, por isso pode ser prudente para </a:t>
            </a: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MULHERES ATLETAS</a:t>
            </a: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consumirem maiores quantidades de CHO durante este período (aprox. 6-8 g/ Kg/ dia), especialmente em </a:t>
            </a: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CENÁRIOS COMPETITIVOS </a:t>
            </a: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ou de treinamento onde a disponibilidade absoluta de glicogênio pode limitar a performance.</a:t>
            </a:r>
          </a:p>
        </p:txBody>
      </p:sp>
    </p:spTree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9113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EU PRECISO SABER SOBRE </a:t>
            </a:r>
            <a:r>
              <a:rPr lang="en-US" sz="6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TREINO? CARGA DE TREINAMENTO?</a:t>
            </a:r>
          </a:p>
        </p:txBody>
      </p:sp>
    </p:spTree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59113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EU PRECISO SABER SOBRE </a:t>
            </a:r>
            <a:r>
              <a:rPr lang="en-US" sz="6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TREINO? CARGA DE TREINAMENTO?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25425" y="4333416"/>
            <a:ext cx="12437150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Volume e intensidade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TIPO DE TREINAMENTO - Aeróbio / Potência / Força / Técnico / Velocidade, Curta ou Longa duração.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HORÁRIO DO TREINO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Mais de um período / somente manhã, tarde ou noite / não tem horário especifico.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5793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EU PRECISO SABER SOBRE </a:t>
            </a:r>
            <a:r>
              <a:rPr lang="en-US" sz="6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 ASPECTOS NUTRICIONAIS?</a:t>
            </a:r>
          </a:p>
        </p:txBody>
      </p:sp>
    </p:spTree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5793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EU PRECISO SABER SOBRE </a:t>
            </a:r>
            <a:r>
              <a:rPr lang="en-US" sz="6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 ASPECTOS NUTRICIONAIS?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25425" y="5400216"/>
            <a:ext cx="12437150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QUANTIDADE - qual o valor calórico da dieta?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TIPO DE PLANEJAMENTO - carboidrato, proteína, lipídeos, suplementos/ tipo de dietas (jejum, cetogênica) / fator hidratação.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657934"/>
            <a:ext cx="16230600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EU PRECISO SABER SOBRE </a:t>
            </a:r>
            <a:r>
              <a:rPr lang="en-US" sz="6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 ASPECTOS NUTRICIONAIS?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925425" y="5400216"/>
            <a:ext cx="1243715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QUANTIDADE - qual o valor calórico da dieta?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TIPO DE PLANEJAMENTO - carboidrato, proteína, lipídeos, suplementos/ tipo de dietas (jejum, cetogênica) / fator hidratação.</a:t>
            </a:r>
          </a:p>
          <a:p>
            <a:pPr algn="l">
              <a:lnSpc>
                <a:spcPts val="4200"/>
              </a:lnSpc>
            </a:pPr>
            <a:endParaRPr lang="en-US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*PENSAR NO NUTRIENT TIMING*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102622"/>
            <a:ext cx="16230600" cy="30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5"/>
              </a:lnSpc>
              <a:spcBef>
                <a:spcPct val="0"/>
              </a:spcBef>
            </a:pPr>
            <a:r>
              <a:rPr lang="en-US" sz="581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QUE LEVAR EM CONSIDERAÇÃO NA PRESCRIÇÃO NUTRICIONAL</a:t>
            </a:r>
            <a:r>
              <a:rPr lang="en-US" sz="581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MULHERES QUE TREINAM CROSSFIT? </a:t>
            </a:r>
          </a:p>
        </p:txBody>
      </p:sp>
      <p:sp>
        <p:nvSpPr>
          <p:cNvPr id="3" name="Freeform 3"/>
          <p:cNvSpPr/>
          <p:nvPr/>
        </p:nvSpPr>
        <p:spPr>
          <a:xfrm rot="-2907503" flipH="1">
            <a:off x="5758123" y="5914277"/>
            <a:ext cx="1394536" cy="393956"/>
          </a:xfrm>
          <a:custGeom>
            <a:avLst/>
            <a:gdLst/>
            <a:ahLst/>
            <a:cxnLst/>
            <a:rect l="l" t="t" r="r" b="b"/>
            <a:pathLst>
              <a:path w="1394536" h="393956">
                <a:moveTo>
                  <a:pt x="1394535" y="0"/>
                </a:moveTo>
                <a:lnTo>
                  <a:pt x="0" y="0"/>
                </a:lnTo>
                <a:lnTo>
                  <a:pt x="0" y="393957"/>
                </a:lnTo>
                <a:lnTo>
                  <a:pt x="1394535" y="393957"/>
                </a:lnTo>
                <a:lnTo>
                  <a:pt x="13945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1126" y="6240603"/>
            <a:ext cx="5161435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Características do Crossfit (Fitness Funcional)</a:t>
            </a:r>
          </a:p>
        </p:txBody>
      </p:sp>
      <p:sp>
        <p:nvSpPr>
          <p:cNvPr id="5" name="Freeform 5"/>
          <p:cNvSpPr/>
          <p:nvPr/>
        </p:nvSpPr>
        <p:spPr>
          <a:xfrm rot="4894745">
            <a:off x="7494371" y="5896951"/>
            <a:ext cx="1394536" cy="393956"/>
          </a:xfrm>
          <a:custGeom>
            <a:avLst/>
            <a:gdLst/>
            <a:ahLst/>
            <a:cxnLst/>
            <a:rect l="l" t="t" r="r" b="b"/>
            <a:pathLst>
              <a:path w="1394536" h="393956">
                <a:moveTo>
                  <a:pt x="0" y="0"/>
                </a:moveTo>
                <a:lnTo>
                  <a:pt x="1394536" y="0"/>
                </a:lnTo>
                <a:lnTo>
                  <a:pt x="1394536" y="393957"/>
                </a:lnTo>
                <a:lnTo>
                  <a:pt x="0" y="3939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395203" y="6993501"/>
            <a:ext cx="4649484" cy="1511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Características femininas, desempenho e recuperação muscular</a:t>
            </a:r>
          </a:p>
        </p:txBody>
      </p:sp>
      <p:sp>
        <p:nvSpPr>
          <p:cNvPr id="7" name="Freeform 7"/>
          <p:cNvSpPr/>
          <p:nvPr/>
        </p:nvSpPr>
        <p:spPr>
          <a:xfrm rot="3793287">
            <a:off x="12177825" y="5987719"/>
            <a:ext cx="1394536" cy="393956"/>
          </a:xfrm>
          <a:custGeom>
            <a:avLst/>
            <a:gdLst/>
            <a:ahLst/>
            <a:cxnLst/>
            <a:rect l="l" t="t" r="r" b="b"/>
            <a:pathLst>
              <a:path w="1394536" h="393956">
                <a:moveTo>
                  <a:pt x="0" y="0"/>
                </a:moveTo>
                <a:lnTo>
                  <a:pt x="1394536" y="0"/>
                </a:lnTo>
                <a:lnTo>
                  <a:pt x="1394536" y="393956"/>
                </a:lnTo>
                <a:lnTo>
                  <a:pt x="0" y="3939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875093" y="6372765"/>
            <a:ext cx="4649484" cy="998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5"/>
              </a:lnSpc>
              <a:spcBef>
                <a:spcPct val="0"/>
              </a:spcBef>
            </a:pPr>
            <a:r>
              <a:rPr lang="en-US" sz="2925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ciclo menstrual e variações hormonais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574385" y="852298"/>
            <a:ext cx="9117514" cy="8300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en-US" sz="2453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RECOMENDAÇÃO DE PROTEÍNA PARA MULHERES ATLETAS </a:t>
            </a:r>
          </a:p>
          <a:p>
            <a:pPr algn="l">
              <a:lnSpc>
                <a:spcPts val="3508"/>
              </a:lnSpc>
            </a:pPr>
            <a:endParaRPr lang="en-US" sz="2453" b="1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508"/>
              </a:lnSpc>
            </a:pPr>
            <a:r>
              <a:rPr lang="en-US" sz="2453" b="1" i="1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*Treinamento concorrente*</a:t>
            </a:r>
          </a:p>
          <a:p>
            <a:pPr algn="l">
              <a:lnSpc>
                <a:spcPts val="3508"/>
              </a:lnSpc>
            </a:pPr>
            <a:endParaRPr lang="en-US" sz="2453" b="1" i="1">
              <a:solidFill>
                <a:srgbClr val="00213C"/>
              </a:solidFill>
              <a:latin typeface="Open Sans Bold Italics"/>
              <a:ea typeface="Open Sans Bold Italics"/>
              <a:cs typeface="Open Sans Bold Italics"/>
              <a:sym typeface="Open Sans Bold Italics"/>
            </a:endParaRPr>
          </a:p>
          <a:p>
            <a:pPr algn="l">
              <a:lnSpc>
                <a:spcPts val="3508"/>
              </a:lnSpc>
            </a:pPr>
            <a:r>
              <a:rPr lang="en-US" sz="2453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Pós exercício </a:t>
            </a: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0,4 g/kg por refeição.</a:t>
            </a: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De rápida digestão, enriquecido com leucina. </a:t>
            </a:r>
          </a:p>
          <a:p>
            <a:pPr algn="l">
              <a:lnSpc>
                <a:spcPts val="3508"/>
              </a:lnSpc>
            </a:pPr>
            <a:endParaRPr lang="en-US" sz="2453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08"/>
              </a:lnSpc>
            </a:pPr>
            <a:r>
              <a:rPr lang="en-US" sz="2453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Durante o dia</a:t>
            </a: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-0,3 g/kg por refeição</a:t>
            </a:r>
            <a:r>
              <a:rPr lang="en-US" sz="2453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(Moore, 2019)</a:t>
            </a:r>
          </a:p>
          <a:p>
            <a:pPr algn="l">
              <a:lnSpc>
                <a:spcPts val="3508"/>
              </a:lnSpc>
            </a:pPr>
            <a:endParaRPr lang="en-US" sz="2453" i="1">
              <a:solidFill>
                <a:srgbClr val="00213C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Alta qualidade, denso em nutrientes</a:t>
            </a:r>
            <a:r>
              <a:rPr lang="en-US" sz="2453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(por exemplo, alimentos integrais)</a:t>
            </a:r>
          </a:p>
          <a:p>
            <a:pPr algn="l">
              <a:lnSpc>
                <a:spcPts val="3508"/>
              </a:lnSpc>
            </a:pPr>
            <a:endParaRPr lang="en-US" sz="2453" i="1">
              <a:solidFill>
                <a:srgbClr val="00213C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Consumir 4-5 refeições igualmente espaçadas </a:t>
            </a:r>
            <a:r>
              <a:rPr lang="en-US" sz="2453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(Areta et al., 2013)</a:t>
            </a:r>
          </a:p>
          <a:p>
            <a:pPr algn="l">
              <a:lnSpc>
                <a:spcPts val="3508"/>
              </a:lnSpc>
            </a:pPr>
            <a:endParaRPr lang="en-US" sz="2453" i="1">
              <a:solidFill>
                <a:srgbClr val="00213C"/>
              </a:solidFill>
              <a:latin typeface="Open Sans Italics"/>
              <a:ea typeface="Open Sans Italics"/>
              <a:cs typeface="Open Sans Italics"/>
              <a:sym typeface="Open Sans Italics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Adequada ingestão de PRO para maximizar adaptações musculares e minimizar a concorrência entre os estímulos.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ransition spd="slow"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677111" y="1290448"/>
            <a:ext cx="9117514" cy="7424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8"/>
              </a:lnSpc>
            </a:pPr>
            <a:r>
              <a:rPr lang="en-US" sz="2453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CONSIDERAÇÕES</a:t>
            </a:r>
          </a:p>
          <a:p>
            <a:pPr algn="l">
              <a:lnSpc>
                <a:spcPts val="3508"/>
              </a:lnSpc>
            </a:pPr>
            <a:endParaRPr lang="en-US" sz="2453" b="1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3508"/>
              </a:lnSpc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As necessidades pós-exercício podem ser ligeiramente menores na fase folicular. Estrogênio tem um efeito anabólico, favorecendo a síntese de proteínas e a recuperação muscular.</a:t>
            </a:r>
          </a:p>
          <a:p>
            <a:pPr algn="l">
              <a:lnSpc>
                <a:spcPts val="3508"/>
              </a:lnSpc>
            </a:pPr>
            <a:endParaRPr lang="en-US" sz="2453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08"/>
              </a:lnSpc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 ingestão deve ser aumentada em 10-15% em fases de treinamento com baixa disponibilidade de carboidrato. </a:t>
            </a:r>
          </a:p>
          <a:p>
            <a:pPr algn="l">
              <a:lnSpc>
                <a:spcPts val="3508"/>
              </a:lnSpc>
            </a:pPr>
            <a:endParaRPr lang="en-US" sz="2453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08"/>
              </a:lnSpc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Na fase lútea também pode ser interessante esse aumento por maior saciedade. A progesterona tem um efeito catabólico, favorecendo  a degradação de proteínas, o que pode dificultar a recuperação muscular e a manutenção da massa magra.</a:t>
            </a:r>
          </a:p>
          <a:p>
            <a:pPr algn="l">
              <a:lnSpc>
                <a:spcPts val="3508"/>
              </a:lnSpc>
            </a:pPr>
            <a:endParaRPr lang="en-US" sz="2453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08"/>
              </a:lnSpc>
            </a:pPr>
            <a:r>
              <a:rPr lang="en-US" sz="2453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Se for conveniente concentre-se na última refeição 1-2 horas antes de dormir.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875" y="0"/>
            <a:ext cx="14141942" cy="1332056"/>
            <a:chOff x="0" y="0"/>
            <a:chExt cx="4872690" cy="458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2690" cy="458968"/>
            </a:xfrm>
            <a:custGeom>
              <a:avLst/>
              <a:gdLst/>
              <a:ahLst/>
              <a:cxnLst/>
              <a:rect l="l" t="t" r="r" b="b"/>
              <a:pathLst>
                <a:path w="4872690" h="458968">
                  <a:moveTo>
                    <a:pt x="203200" y="0"/>
                  </a:moveTo>
                  <a:lnTo>
                    <a:pt x="4872690" y="0"/>
                  </a:lnTo>
                  <a:lnTo>
                    <a:pt x="4669490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669490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181225"/>
            <a:ext cx="14336423" cy="448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As mulheres devem ter pelo menos 20% do total de energia proveniente de gorduras da dieta, não apenas para atender às demandas de regulação dos hormônios sexuais e absorção de vitaminas lipossolúveis, mas também para atender as necessidades de substratos específicos do sexo.</a:t>
            </a:r>
          </a:p>
          <a:p>
            <a:pPr algn="l">
              <a:lnSpc>
                <a:spcPts val="5100"/>
              </a:lnSpc>
            </a:pPr>
            <a:endParaRPr lang="en-US" sz="3000">
              <a:solidFill>
                <a:srgbClr val="00213C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5100"/>
              </a:lnSpc>
            </a:pP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Ênfase em gorduras saudáveis (monoinsaturadas e poli-insaturadas) para suportar a performance, a recuperação e a função hormonal. </a:t>
            </a:r>
          </a:p>
        </p:txBody>
      </p:sp>
      <p:sp>
        <p:nvSpPr>
          <p:cNvPr id="6" name="Freeform 6"/>
          <p:cNvSpPr/>
          <p:nvPr/>
        </p:nvSpPr>
        <p:spPr>
          <a:xfrm>
            <a:off x="12326590" y="6331571"/>
            <a:ext cx="5177067" cy="3843440"/>
          </a:xfrm>
          <a:custGeom>
            <a:avLst/>
            <a:gdLst/>
            <a:ahLst/>
            <a:cxnLst/>
            <a:rect l="l" t="t" r="r" b="b"/>
            <a:pathLst>
              <a:path w="5177067" h="3843440">
                <a:moveTo>
                  <a:pt x="0" y="0"/>
                </a:moveTo>
                <a:lnTo>
                  <a:pt x="5177068" y="0"/>
                </a:lnTo>
                <a:lnTo>
                  <a:pt x="5177068" y="3843440"/>
                </a:lnTo>
                <a:lnTo>
                  <a:pt x="0" y="3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40458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LIPÍDIOS DA DIETA</a:t>
            </a:r>
          </a:p>
        </p:txBody>
      </p:sp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47235" y="4229100"/>
            <a:ext cx="15793527" cy="4895993"/>
          </a:xfrm>
          <a:custGeom>
            <a:avLst/>
            <a:gdLst/>
            <a:ahLst/>
            <a:cxnLst/>
            <a:rect l="l" t="t" r="r" b="b"/>
            <a:pathLst>
              <a:path w="11301259" h="3503390">
                <a:moveTo>
                  <a:pt x="0" y="0"/>
                </a:moveTo>
                <a:lnTo>
                  <a:pt x="11301258" y="0"/>
                </a:lnTo>
                <a:lnTo>
                  <a:pt x="11301258" y="3503390"/>
                </a:lnTo>
                <a:lnTo>
                  <a:pt x="0" y="35033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699" y="1485900"/>
            <a:ext cx="16230600" cy="254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3"/>
              </a:lnSpc>
              <a:spcBef>
                <a:spcPct val="0"/>
              </a:spcBef>
            </a:pPr>
            <a:r>
              <a:rPr lang="en-US" sz="7295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SUPLEMENTOS QUE PODEM SER </a:t>
            </a:r>
            <a:r>
              <a:rPr lang="en-US" sz="7295" b="1" dirty="0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BENÉFICOS PARA ESSAS MULHERES</a:t>
            </a:r>
          </a:p>
        </p:txBody>
      </p:sp>
    </p:spTree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846" y="1258192"/>
            <a:ext cx="7893196" cy="762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2951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FOLICULAR</a:t>
            </a:r>
          </a:p>
          <a:p>
            <a:pPr algn="ctr">
              <a:lnSpc>
                <a:spcPts val="5018"/>
              </a:lnSpc>
            </a:pPr>
            <a:endParaRPr lang="en-US" sz="2951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VET = 1700 Kcal (39 Kcal/ MLG)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Carbo: 4g/ Kg/ 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Proteína: 0,4g/Kg refeição pós treino e nas demais refeições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0,25g/Kg, total 1,5 a 2g/Kg/dia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Gordura: 20 a 35%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Hidratação 2,7 litros / dia</a:t>
            </a:r>
          </a:p>
        </p:txBody>
      </p:sp>
    </p:spTree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846" y="1258192"/>
            <a:ext cx="7893196" cy="762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2951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FOLICULAR</a:t>
            </a:r>
          </a:p>
          <a:p>
            <a:pPr algn="ctr">
              <a:lnSpc>
                <a:spcPts val="5018"/>
              </a:lnSpc>
            </a:pPr>
            <a:endParaRPr lang="en-US" sz="2951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VET = 1700 Kcal (39 Kcal/ MLG)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Carbo: 4g/ Kg/ 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Proteína: 0,4g/Kg refeição pós treino e nas demais refeições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0,25g/Kg, total 1,5 a 2g/Kg/dia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Gordura: 20 a 35%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Hidratação 2,7 litros / dia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341093" y="1258192"/>
            <a:ext cx="8273062" cy="753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2951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LÚTEA</a:t>
            </a:r>
          </a:p>
          <a:p>
            <a:pPr algn="ctr">
              <a:lnSpc>
                <a:spcPts val="4257"/>
              </a:lnSpc>
            </a:pPr>
            <a:endParaRPr lang="en-US" sz="2951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VET + 6% = 1800 Kcal (41,3Kcal/ MLG)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Carbo: 5 a 6 g/ Kg/ 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Proteína: 0,4g / Kg refeição pós treino e nas demais refeições: 0,3g/Kg total 1,5g a 2g/Kg/ dia.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Gordura: 20 a 35%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Hidratação: 3 litros/ 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Chás: hibisco, gengibre, verde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3846" y="1258192"/>
            <a:ext cx="7893196" cy="762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2951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FOLICULAR</a:t>
            </a:r>
          </a:p>
          <a:p>
            <a:pPr algn="ctr">
              <a:lnSpc>
                <a:spcPts val="5018"/>
              </a:lnSpc>
            </a:pPr>
            <a:endParaRPr lang="en-US" sz="2951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VET = 1700 Kcal (39 Kcal/ MLG)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Carbo: 4g/ Kg/ 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Proteína: 0,4g/Kg refeição pós treino e nas demais refeições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0,25g/Kg, total 1,5 a 2g/Kg/dia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Gordura: 20 a 35%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Hidratação 2,7 litros / dia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341093" y="1258192"/>
            <a:ext cx="8273062" cy="753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8"/>
              </a:lnSpc>
            </a:pPr>
            <a:r>
              <a:rPr lang="en-US" sz="2951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FASE LÚTEA</a:t>
            </a:r>
          </a:p>
          <a:p>
            <a:pPr algn="ctr">
              <a:lnSpc>
                <a:spcPts val="4257"/>
              </a:lnSpc>
            </a:pPr>
            <a:endParaRPr lang="en-US" sz="2951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VET + 6% = 1800 Kcal (41,3Kcal/ MLG)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Carbo: 5 a 6 g/ Kg/ 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Proteína: 0,4g / Kg refeição pós treino e nas demais refeições: 0,3g/Kg total 1,5g a 2g/Kg/ dia.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Gordura: 20 a 35%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Hidratação: 3 litros/ dia</a:t>
            </a:r>
          </a:p>
          <a:p>
            <a:pPr algn="ctr">
              <a:lnSpc>
                <a:spcPts val="4257"/>
              </a:lnSpc>
            </a:pPr>
            <a:endParaRPr lang="en-US" sz="2504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257"/>
              </a:lnSpc>
            </a:pPr>
            <a:r>
              <a:rPr lang="en-US" sz="2504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Chás: hibisco, gengibre, verde</a:t>
            </a:r>
          </a:p>
        </p:txBody>
      </p:sp>
      <p:sp>
        <p:nvSpPr>
          <p:cNvPr id="4" name="Freeform 4"/>
          <p:cNvSpPr/>
          <p:nvPr/>
        </p:nvSpPr>
        <p:spPr>
          <a:xfrm>
            <a:off x="5242188" y="1223455"/>
            <a:ext cx="7803624" cy="7840090"/>
          </a:xfrm>
          <a:custGeom>
            <a:avLst/>
            <a:gdLst/>
            <a:ahLst/>
            <a:cxnLst/>
            <a:rect l="l" t="t" r="r" b="b"/>
            <a:pathLst>
              <a:path w="7803624" h="7840090">
                <a:moveTo>
                  <a:pt x="0" y="0"/>
                </a:moveTo>
                <a:lnTo>
                  <a:pt x="7803624" y="0"/>
                </a:lnTo>
                <a:lnTo>
                  <a:pt x="7803624" y="7840090"/>
                </a:lnTo>
                <a:lnTo>
                  <a:pt x="0" y="78400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 rot="-186429">
            <a:off x="6024499" y="4346038"/>
            <a:ext cx="6215306" cy="166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0"/>
              </a:lnSpc>
              <a:spcBef>
                <a:spcPct val="0"/>
              </a:spcBef>
            </a:pPr>
            <a:r>
              <a:rPr lang="en-US" sz="4778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*PENSAR NO NUTRIENT TIMING*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723151" y="3695700"/>
            <a:ext cx="4841698" cy="3774898"/>
          </a:xfrm>
          <a:custGeom>
            <a:avLst/>
            <a:gdLst/>
            <a:ahLst/>
            <a:cxnLst/>
            <a:rect l="l" t="t" r="r" b="b"/>
            <a:pathLst>
              <a:path w="4841698" h="4841698">
                <a:moveTo>
                  <a:pt x="0" y="0"/>
                </a:moveTo>
                <a:lnTo>
                  <a:pt x="4841698" y="0"/>
                </a:lnTo>
                <a:lnTo>
                  <a:pt x="4841698" y="4841698"/>
                </a:lnTo>
                <a:lnTo>
                  <a:pt x="0" y="48416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1196" y="3390900"/>
            <a:ext cx="14645608" cy="6232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AS MELHORES EQUAÇÕES DE GASTO ENERGÉTICO EM REPOUSO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PARA ESTA POPULAÇÃO: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CUNNINGHAM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WHO</a:t>
            </a:r>
          </a:p>
          <a:p>
            <a:pPr algn="ctr"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HARRIS BENEDICT</a:t>
            </a:r>
          </a:p>
          <a:p>
            <a:pPr algn="ctr">
              <a:lnSpc>
                <a:spcPts val="4200"/>
              </a:lnSpc>
            </a:pPr>
            <a:endParaRPr lang="en-US" sz="30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900"/>
              </a:lnSpc>
            </a:pPr>
            <a:r>
              <a:rPr lang="pt-BR" sz="3200" b="1" dirty="0">
                <a:solidFill>
                  <a:srgbClr val="00B0F0"/>
                </a:solidFill>
                <a:latin typeface="Open Sans"/>
                <a:ea typeface="Open Sans"/>
                <a:cs typeface="Open Sans"/>
                <a:sym typeface="Open Sans"/>
              </a:rPr>
              <a:t>ESTIMATIVA DE GASTO ENERGÉTICO COM O TREINO </a:t>
            </a:r>
          </a:p>
          <a:p>
            <a:pPr algn="ctr">
              <a:lnSpc>
                <a:spcPts val="4900"/>
              </a:lnSpc>
            </a:pPr>
            <a:endParaRPr lang="pt-BR" sz="32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ctr">
              <a:lnSpc>
                <a:spcPts val="4900"/>
              </a:lnSpc>
            </a:pPr>
            <a:r>
              <a:rPr lang="pt-BR" sz="3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Através dos </a:t>
            </a:r>
            <a:r>
              <a:rPr lang="pt-BR" sz="3200" dirty="0" err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METs</a:t>
            </a:r>
            <a:r>
              <a:rPr lang="pt-BR" sz="32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-Alguns autores mostram que esse gasto pode variar de 485kcal a 605kcal por sessão (pouco mais de 1 hora de treino).</a:t>
            </a:r>
          </a:p>
        </p:txBody>
      </p:sp>
      <p:sp>
        <p:nvSpPr>
          <p:cNvPr id="2" name="Freeform 2"/>
          <p:cNvSpPr/>
          <p:nvPr/>
        </p:nvSpPr>
        <p:spPr>
          <a:xfrm>
            <a:off x="5546198" y="495300"/>
            <a:ext cx="7195604" cy="2363294"/>
          </a:xfrm>
          <a:custGeom>
            <a:avLst/>
            <a:gdLst/>
            <a:ahLst/>
            <a:cxnLst/>
            <a:rect l="l" t="t" r="r" b="b"/>
            <a:pathLst>
              <a:path w="8752408" h="3811261">
                <a:moveTo>
                  <a:pt x="0" y="0"/>
                </a:moveTo>
                <a:lnTo>
                  <a:pt x="8752408" y="0"/>
                </a:lnTo>
                <a:lnTo>
                  <a:pt x="8752408" y="3811260"/>
                </a:lnTo>
                <a:lnTo>
                  <a:pt x="0" y="38112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2584"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32860">
            <a:off x="9975380" y="7613954"/>
            <a:ext cx="7258140" cy="1261102"/>
          </a:xfrm>
          <a:custGeom>
            <a:avLst/>
            <a:gdLst/>
            <a:ahLst/>
            <a:cxnLst/>
            <a:rect l="l" t="t" r="r" b="b"/>
            <a:pathLst>
              <a:path w="7258140" h="1261102">
                <a:moveTo>
                  <a:pt x="0" y="0"/>
                </a:moveTo>
                <a:lnTo>
                  <a:pt x="7258140" y="0"/>
                </a:lnTo>
                <a:lnTo>
                  <a:pt x="7258140" y="1261102"/>
                </a:lnTo>
                <a:lnTo>
                  <a:pt x="0" y="126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3475">
            <a:off x="10457123" y="1481099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698" y="1381361"/>
            <a:ext cx="8698772" cy="4555822"/>
          </a:xfrm>
          <a:custGeom>
            <a:avLst/>
            <a:gdLst/>
            <a:ahLst/>
            <a:cxnLst/>
            <a:rect l="l" t="t" r="r" b="b"/>
            <a:pathLst>
              <a:path w="8698772" h="4555822">
                <a:moveTo>
                  <a:pt x="0" y="0"/>
                </a:moveTo>
                <a:lnTo>
                  <a:pt x="8698772" y="0"/>
                </a:lnTo>
                <a:lnTo>
                  <a:pt x="8698772" y="4555821"/>
                </a:lnTo>
                <a:lnTo>
                  <a:pt x="0" y="455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875" y="0"/>
            <a:ext cx="14141942" cy="1332056"/>
            <a:chOff x="0" y="0"/>
            <a:chExt cx="4872690" cy="458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2690" cy="458968"/>
            </a:xfrm>
            <a:custGeom>
              <a:avLst/>
              <a:gdLst/>
              <a:ahLst/>
              <a:cxnLst/>
              <a:rect l="l" t="t" r="r" b="b"/>
              <a:pathLst>
                <a:path w="4872690" h="458968">
                  <a:moveTo>
                    <a:pt x="203200" y="0"/>
                  </a:moveTo>
                  <a:lnTo>
                    <a:pt x="4872690" y="0"/>
                  </a:lnTo>
                  <a:lnTo>
                    <a:pt x="4669490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669490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2558041"/>
            <a:ext cx="6695913" cy="7300852"/>
            <a:chOff x="0" y="0"/>
            <a:chExt cx="8927884" cy="9734469"/>
          </a:xfrm>
        </p:grpSpPr>
        <p:sp>
          <p:nvSpPr>
            <p:cNvPr id="6" name="Freeform 6"/>
            <p:cNvSpPr/>
            <p:nvPr/>
          </p:nvSpPr>
          <p:spPr>
            <a:xfrm rot="-6053270">
              <a:off x="-2681120" y="4759075"/>
              <a:ext cx="8372082" cy="1454649"/>
            </a:xfrm>
            <a:custGeom>
              <a:avLst/>
              <a:gdLst/>
              <a:ahLst/>
              <a:cxnLst/>
              <a:rect l="l" t="t" r="r" b="b"/>
              <a:pathLst>
                <a:path w="8372082" h="1454649">
                  <a:moveTo>
                    <a:pt x="0" y="0"/>
                  </a:moveTo>
                  <a:lnTo>
                    <a:pt x="8372081" y="0"/>
                  </a:lnTo>
                  <a:lnTo>
                    <a:pt x="8372081" y="1454650"/>
                  </a:lnTo>
                  <a:lnTo>
                    <a:pt x="0" y="1454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rot="-6053270">
              <a:off x="2983880" y="3520745"/>
              <a:ext cx="8372082" cy="1454649"/>
            </a:xfrm>
            <a:custGeom>
              <a:avLst/>
              <a:gdLst/>
              <a:ahLst/>
              <a:cxnLst/>
              <a:rect l="l" t="t" r="r" b="b"/>
              <a:pathLst>
                <a:path w="8372082" h="1454649">
                  <a:moveTo>
                    <a:pt x="0" y="0"/>
                  </a:moveTo>
                  <a:lnTo>
                    <a:pt x="8372082" y="0"/>
                  </a:lnTo>
                  <a:lnTo>
                    <a:pt x="8372082" y="1454649"/>
                  </a:lnTo>
                  <a:lnTo>
                    <a:pt x="0" y="14546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 rot="-653008">
              <a:off x="1371600" y="635379"/>
              <a:ext cx="5975541" cy="8475944"/>
            </a:xfrm>
            <a:custGeom>
              <a:avLst/>
              <a:gdLst/>
              <a:ahLst/>
              <a:cxnLst/>
              <a:rect l="l" t="t" r="r" b="b"/>
              <a:pathLst>
                <a:path w="5975541" h="8475944">
                  <a:moveTo>
                    <a:pt x="0" y="0"/>
                  </a:moveTo>
                  <a:lnTo>
                    <a:pt x="5975541" y="0"/>
                  </a:lnTo>
                  <a:lnTo>
                    <a:pt x="5975541" y="8475944"/>
                  </a:lnTo>
                  <a:lnTo>
                    <a:pt x="0" y="8475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5992595" y="663013"/>
              <a:ext cx="1324478" cy="1336630"/>
            </a:xfrm>
            <a:custGeom>
              <a:avLst/>
              <a:gdLst/>
              <a:ahLst/>
              <a:cxnLst/>
              <a:rect l="l" t="t" r="r" b="b"/>
              <a:pathLst>
                <a:path w="1324478" h="1336630">
                  <a:moveTo>
                    <a:pt x="0" y="0"/>
                  </a:moveTo>
                  <a:lnTo>
                    <a:pt x="1324478" y="0"/>
                  </a:lnTo>
                  <a:lnTo>
                    <a:pt x="1324478" y="1336629"/>
                  </a:lnTo>
                  <a:lnTo>
                    <a:pt x="0" y="1336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rot="-576115" flipV="1">
              <a:off x="7330566" y="790952"/>
              <a:ext cx="1571304" cy="443893"/>
            </a:xfrm>
            <a:custGeom>
              <a:avLst/>
              <a:gdLst/>
              <a:ahLst/>
              <a:cxnLst/>
              <a:rect l="l" t="t" r="r" b="b"/>
              <a:pathLst>
                <a:path w="1571304" h="443893">
                  <a:moveTo>
                    <a:pt x="0" y="443893"/>
                  </a:moveTo>
                  <a:lnTo>
                    <a:pt x="1571304" y="443893"/>
                  </a:lnTo>
                  <a:lnTo>
                    <a:pt x="1571304" y="0"/>
                  </a:lnTo>
                  <a:lnTo>
                    <a:pt x="0" y="0"/>
                  </a:lnTo>
                  <a:lnTo>
                    <a:pt x="0" y="443893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7256399" y="40458"/>
            <a:ext cx="5950667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Caso Clínico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56399" y="1553096"/>
            <a:ext cx="9018589" cy="8217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65"/>
              </a:lnSpc>
            </a:pPr>
            <a:r>
              <a:rPr lang="en-US" sz="197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Beatriz Moraes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29 anos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MLG: 54,6kg 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Peso total: 70kg 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% de gordura (bio): 22% 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Crossfit 5 a 6x semana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Treina as 18:00 hrs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(aula da box + planilha com exercícios acessórios)</a:t>
            </a:r>
          </a:p>
          <a:p>
            <a:pPr algn="l">
              <a:lnSpc>
                <a:spcPts val="2765"/>
              </a:lnSpc>
            </a:pPr>
            <a:endParaRPr lang="en-US" sz="197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765"/>
              </a:lnSpc>
            </a:pPr>
            <a:r>
              <a:rPr lang="en-US" sz="197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Objetivo: </a:t>
            </a: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reduzir % gordura e aumentar MM, melhorar performance com foco em campeonato em equipe daqui há 2 meses.</a:t>
            </a:r>
          </a:p>
          <a:p>
            <a:pPr algn="l">
              <a:lnSpc>
                <a:spcPts val="2765"/>
              </a:lnSpc>
            </a:pPr>
            <a:endParaRPr lang="en-US" sz="197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Sono não reparador, dorme em média 6h/noite, e refere dificuldade pra pegar no sono.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Refere retenção hídrica na fase pré menstrual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(peso chega a variar ~ 3 kg na balança).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Intestino: </a:t>
            </a: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alterna - preso às vezes mais solto.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Está em fase final da faculdade.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Refere se sentir ansiosa.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Ciclo regular de 26 dias</a:t>
            </a:r>
          </a:p>
          <a:p>
            <a:pPr algn="l">
              <a:lnSpc>
                <a:spcPts val="2765"/>
              </a:lnSpc>
            </a:pPr>
            <a:endParaRPr lang="en-US" sz="1975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765"/>
              </a:lnSpc>
            </a:pPr>
            <a:r>
              <a:rPr lang="en-US" sz="1975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EXAME LABORATORIAL APRESENTOU: 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Ferritina: 27,63 ng/mL</a:t>
            </a:r>
          </a:p>
          <a:p>
            <a:pPr marL="426455" lvl="1" indent="-213228" algn="l">
              <a:lnSpc>
                <a:spcPts val="2765"/>
              </a:lnSpc>
              <a:buFont typeface="Arial"/>
              <a:buChar char="•"/>
            </a:pPr>
            <a:r>
              <a:rPr lang="en-US" sz="19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Vitamina D: 25 ng/mL</a:t>
            </a:r>
          </a:p>
        </p:txBody>
      </p:sp>
    </p:spTree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432860">
            <a:off x="9975380" y="7613954"/>
            <a:ext cx="7258140" cy="1261102"/>
          </a:xfrm>
          <a:custGeom>
            <a:avLst/>
            <a:gdLst/>
            <a:ahLst/>
            <a:cxnLst/>
            <a:rect l="l" t="t" r="r" b="b"/>
            <a:pathLst>
              <a:path w="7258140" h="1261102">
                <a:moveTo>
                  <a:pt x="0" y="0"/>
                </a:moveTo>
                <a:lnTo>
                  <a:pt x="7258140" y="0"/>
                </a:lnTo>
                <a:lnTo>
                  <a:pt x="7258140" y="1261102"/>
                </a:lnTo>
                <a:lnTo>
                  <a:pt x="0" y="1261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273475">
            <a:off x="10457123" y="1481099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0" y="0"/>
                </a:moveTo>
                <a:lnTo>
                  <a:pt x="6716860" y="0"/>
                </a:lnTo>
                <a:lnTo>
                  <a:pt x="6716860" y="6716860"/>
                </a:lnTo>
                <a:lnTo>
                  <a:pt x="0" y="6716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4698" y="1381361"/>
            <a:ext cx="8698772" cy="4555822"/>
          </a:xfrm>
          <a:custGeom>
            <a:avLst/>
            <a:gdLst/>
            <a:ahLst/>
            <a:cxnLst/>
            <a:rect l="l" t="t" r="r" b="b"/>
            <a:pathLst>
              <a:path w="8698772" h="4555822">
                <a:moveTo>
                  <a:pt x="0" y="0"/>
                </a:moveTo>
                <a:lnTo>
                  <a:pt x="8698772" y="0"/>
                </a:lnTo>
                <a:lnTo>
                  <a:pt x="8698772" y="4555821"/>
                </a:lnTo>
                <a:lnTo>
                  <a:pt x="0" y="45558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51951" y="6101380"/>
            <a:ext cx="8704962" cy="254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Os polifenóis encontrados nestes alimentos aceleram o processo de recuperação e atuam na diminuição da dor, </a:t>
            </a:r>
            <a:r>
              <a:rPr lang="en-US" sz="3000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MODULANDO RESPOSTAS ADAPTATIVAS RELACIONADAS AO TREINO. 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383088"/>
            <a:ext cx="1623060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UM POUCO 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MAIS…</a:t>
            </a:r>
          </a:p>
        </p:txBody>
      </p:sp>
    </p:spTree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34875" y="0"/>
            <a:ext cx="14141942" cy="1332056"/>
            <a:chOff x="0" y="0"/>
            <a:chExt cx="4872690" cy="45896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2690" cy="458968"/>
            </a:xfrm>
            <a:custGeom>
              <a:avLst/>
              <a:gdLst/>
              <a:ahLst/>
              <a:cxnLst/>
              <a:rect l="l" t="t" r="r" b="b"/>
              <a:pathLst>
                <a:path w="4872690" h="458968">
                  <a:moveTo>
                    <a:pt x="203200" y="0"/>
                  </a:moveTo>
                  <a:lnTo>
                    <a:pt x="4872690" y="0"/>
                  </a:lnTo>
                  <a:lnTo>
                    <a:pt x="4669490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01600" y="-38100"/>
              <a:ext cx="4669490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5186">
            <a:off x="12588097" y="4642702"/>
            <a:ext cx="5667205" cy="5667205"/>
          </a:xfrm>
          <a:custGeom>
            <a:avLst/>
            <a:gdLst/>
            <a:ahLst/>
            <a:cxnLst/>
            <a:rect l="l" t="t" r="r" b="b"/>
            <a:pathLst>
              <a:path w="5667205" h="5667205">
                <a:moveTo>
                  <a:pt x="0" y="0"/>
                </a:moveTo>
                <a:lnTo>
                  <a:pt x="5667205" y="0"/>
                </a:lnTo>
                <a:lnTo>
                  <a:pt x="5667205" y="5667206"/>
                </a:lnTo>
                <a:lnTo>
                  <a:pt x="0" y="56672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2028825"/>
            <a:ext cx="14336423" cy="417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678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Hidratação de 2,7 a 3 litros / dia</a:t>
            </a:r>
          </a:p>
          <a:p>
            <a:pPr marL="647700" lvl="1" indent="-323850" algn="l">
              <a:lnSpc>
                <a:spcPts val="678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Ômega 3: 720mg EPA/ 360 mg DHA</a:t>
            </a:r>
          </a:p>
          <a:p>
            <a:pPr marL="647700" lvl="1" indent="-323850" algn="l">
              <a:lnSpc>
                <a:spcPts val="678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Antes de dormir: chás de camomila e melissa</a:t>
            </a:r>
          </a:p>
          <a:p>
            <a:pPr marL="647700" lvl="1" indent="-323850" algn="l">
              <a:lnSpc>
                <a:spcPts val="678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Creatina monohidratada (5g/dia)</a:t>
            </a:r>
          </a:p>
          <a:p>
            <a:pPr marL="647700" lvl="1" indent="-323850" algn="l">
              <a:lnSpc>
                <a:spcPts val="678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Beta-alanina: 5g/dia até o campeonato, sendo doses de 2g/2g/1g.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0" y="40458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RECOMENDAÇÕES</a:t>
            </a:r>
          </a:p>
        </p:txBody>
      </p:sp>
    </p:spTree>
  </p:cSld>
  <p:clrMapOvr>
    <a:masterClrMapping/>
  </p:clrMapOvr>
  <p:transition spd="med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ransition spd="med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6" b="-9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670482" y="2658226"/>
            <a:ext cx="9117514" cy="4457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Deficiência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ferro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impacta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função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do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hipocampo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afetando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cognição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humor.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Além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diminuir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atenção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memória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bem-estar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aumentar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fadiga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l">
              <a:lnSpc>
                <a:spcPts val="3508"/>
              </a:lnSpc>
            </a:pPr>
            <a:endParaRPr lang="en-US" sz="2453" b="1" dirty="0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*Dias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alternados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tendem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gerar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uma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menor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incidência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efeitos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colaterais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gastrointestinais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l">
              <a:lnSpc>
                <a:spcPts val="3508"/>
              </a:lnSpc>
            </a:pPr>
            <a:endParaRPr lang="en-US" sz="2453" b="1" dirty="0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*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Consumo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pela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manhã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por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regulação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circadiana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hepcidina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i="1" dirty="0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(</a:t>
            </a:r>
            <a:r>
              <a:rPr lang="en-US" sz="2453" b="1" i="1" dirty="0" err="1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favorece</a:t>
            </a:r>
            <a:r>
              <a:rPr lang="en-US" sz="2453" b="1" i="1" dirty="0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53" b="1" i="1" dirty="0" err="1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absorção</a:t>
            </a:r>
            <a:r>
              <a:rPr lang="en-US" sz="2453" b="1" i="1" dirty="0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de ferro e </a:t>
            </a:r>
            <a:r>
              <a:rPr lang="en-US" sz="2453" b="1" i="1" dirty="0" err="1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está</a:t>
            </a:r>
            <a:r>
              <a:rPr lang="en-US" sz="2453" b="1" i="1" dirty="0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453" b="1" i="1" dirty="0" err="1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elevada</a:t>
            </a:r>
            <a:r>
              <a:rPr lang="en-US" sz="2453" b="1" i="1" dirty="0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pela </a:t>
            </a:r>
            <a:r>
              <a:rPr lang="en-US" sz="2453" b="1" i="1" dirty="0" err="1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manhã</a:t>
            </a:r>
            <a:r>
              <a:rPr lang="en-US" sz="2453" b="1" i="1" dirty="0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). </a:t>
            </a:r>
          </a:p>
        </p:txBody>
      </p:sp>
      <p:sp>
        <p:nvSpPr>
          <p:cNvPr id="7" name="Freeform 7"/>
          <p:cNvSpPr/>
          <p:nvPr/>
        </p:nvSpPr>
        <p:spPr>
          <a:xfrm rot="1269860" flipV="1">
            <a:off x="6051726" y="1789444"/>
            <a:ext cx="2580809" cy="729079"/>
          </a:xfrm>
          <a:custGeom>
            <a:avLst/>
            <a:gdLst/>
            <a:ahLst/>
            <a:cxnLst/>
            <a:rect l="l" t="t" r="r" b="b"/>
            <a:pathLst>
              <a:path w="2580809" h="729079">
                <a:moveTo>
                  <a:pt x="0" y="729078"/>
                </a:moveTo>
                <a:lnTo>
                  <a:pt x="2580809" y="729078"/>
                </a:lnTo>
                <a:lnTo>
                  <a:pt x="2580809" y="0"/>
                </a:lnTo>
                <a:lnTo>
                  <a:pt x="0" y="0"/>
                </a:lnTo>
                <a:lnTo>
                  <a:pt x="0" y="7290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ransition spd="med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6" b="-9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8430624" y="2857500"/>
            <a:ext cx="9117514" cy="355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Doses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baixas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vitamina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podem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causar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fraqueza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muscular,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dores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nos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ossos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aumentar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risco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lesões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fraturas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por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estresse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algn="l">
              <a:lnSpc>
                <a:spcPts val="3508"/>
              </a:lnSpc>
            </a:pPr>
            <a:endParaRPr lang="en-US" sz="2453" b="1" dirty="0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deficiência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prolongada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também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prejudicar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desempenho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físico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além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comprometer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recuperação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muscular e 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imunidade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aumentando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chance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doenças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inflamações</a:t>
            </a:r>
            <a:endParaRPr lang="en-US" sz="2453" b="1" dirty="0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7" name="Freeform 7"/>
          <p:cNvSpPr/>
          <p:nvPr/>
        </p:nvSpPr>
        <p:spPr>
          <a:xfrm rot="1269860" flipV="1">
            <a:off x="6051726" y="1789444"/>
            <a:ext cx="2580809" cy="729079"/>
          </a:xfrm>
          <a:custGeom>
            <a:avLst/>
            <a:gdLst/>
            <a:ahLst/>
            <a:cxnLst/>
            <a:rect l="l" t="t" r="r" b="b"/>
            <a:pathLst>
              <a:path w="2580809" h="729079">
                <a:moveTo>
                  <a:pt x="0" y="729078"/>
                </a:moveTo>
                <a:lnTo>
                  <a:pt x="2580809" y="729078"/>
                </a:lnTo>
                <a:lnTo>
                  <a:pt x="2580809" y="0"/>
                </a:lnTo>
                <a:lnTo>
                  <a:pt x="0" y="0"/>
                </a:lnTo>
                <a:lnTo>
                  <a:pt x="0" y="7290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</p:spTree>
  </p:cSld>
  <p:clrMapOvr>
    <a:masterClrMapping/>
  </p:clrMapOvr>
  <p:transition spd="med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862" y="380872"/>
            <a:ext cx="7937248" cy="9291280"/>
            <a:chOff x="0" y="0"/>
            <a:chExt cx="10582998" cy="12388374"/>
          </a:xfrm>
        </p:grpSpPr>
        <p:sp>
          <p:nvSpPr>
            <p:cNvPr id="3" name="Freeform 3"/>
            <p:cNvSpPr/>
            <p:nvPr/>
          </p:nvSpPr>
          <p:spPr>
            <a:xfrm rot="-5633200">
              <a:off x="-4516505" y="5346220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7" y="0"/>
                  </a:lnTo>
                  <a:lnTo>
                    <a:pt x="11903297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 rot="-5633200">
              <a:off x="3196205" y="4973956"/>
              <a:ext cx="11903297" cy="2068198"/>
            </a:xfrm>
            <a:custGeom>
              <a:avLst/>
              <a:gdLst/>
              <a:ahLst/>
              <a:cxnLst/>
              <a:rect l="l" t="t" r="r" b="b"/>
              <a:pathLst>
                <a:path w="11903297" h="2068198">
                  <a:moveTo>
                    <a:pt x="0" y="0"/>
                  </a:moveTo>
                  <a:lnTo>
                    <a:pt x="11903298" y="0"/>
                  </a:lnTo>
                  <a:lnTo>
                    <a:pt x="11903298" y="2068198"/>
                  </a:lnTo>
                  <a:lnTo>
                    <a:pt x="0" y="2068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4000"/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-198830">
              <a:off x="1114426" y="269261"/>
              <a:ext cx="8354145" cy="11849851"/>
            </a:xfrm>
            <a:custGeom>
              <a:avLst/>
              <a:gdLst/>
              <a:ahLst/>
              <a:cxnLst/>
              <a:rect l="l" t="t" r="r" b="b"/>
              <a:pathLst>
                <a:path w="8354145" h="11849851">
                  <a:moveTo>
                    <a:pt x="0" y="0"/>
                  </a:moveTo>
                  <a:lnTo>
                    <a:pt x="8354145" y="0"/>
                  </a:lnTo>
                  <a:lnTo>
                    <a:pt x="8354145" y="11849852"/>
                  </a:lnTo>
                  <a:lnTo>
                    <a:pt x="0" y="11849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96" b="-9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64140" flipV="1">
            <a:off x="5907740" y="1789444"/>
            <a:ext cx="2580809" cy="729079"/>
          </a:xfrm>
          <a:custGeom>
            <a:avLst/>
            <a:gdLst/>
            <a:ahLst/>
            <a:cxnLst/>
            <a:rect l="l" t="t" r="r" b="b"/>
            <a:pathLst>
              <a:path w="2580809" h="729079">
                <a:moveTo>
                  <a:pt x="0" y="729078"/>
                </a:moveTo>
                <a:lnTo>
                  <a:pt x="2580809" y="729078"/>
                </a:lnTo>
                <a:lnTo>
                  <a:pt x="2580809" y="0"/>
                </a:lnTo>
                <a:lnTo>
                  <a:pt x="0" y="0"/>
                </a:lnTo>
                <a:lnTo>
                  <a:pt x="0" y="72907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8495126" y="1763776"/>
            <a:ext cx="9117514" cy="4906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falta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sono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afeta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diretamente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performance,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reduzindo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força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resistência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capacidade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concentração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l">
              <a:lnSpc>
                <a:spcPts val="3508"/>
              </a:lnSpc>
            </a:pPr>
            <a:endParaRPr lang="en-US" sz="2453" b="1" dirty="0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Além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disso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prejudica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recuperação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retardando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regeneração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muscular,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aumentando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risco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lesões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comprometendo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sistema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imunológico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 </a:t>
            </a:r>
          </a:p>
          <a:p>
            <a:pPr algn="l">
              <a:lnSpc>
                <a:spcPts val="3508"/>
              </a:lnSpc>
            </a:pPr>
            <a:endParaRPr lang="en-US" sz="2453" b="1" dirty="0">
              <a:solidFill>
                <a:srgbClr val="00213C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529751" lvl="1" indent="-264875" algn="l">
              <a:lnSpc>
                <a:spcPts val="3508"/>
              </a:lnSpc>
              <a:buFont typeface="Arial"/>
              <a:buChar char="•"/>
            </a:pP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termos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adaptação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treinamento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o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sono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inadequado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pode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limitar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ganhos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força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hipertrofia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e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condicionamento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453" b="1" dirty="0" err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físico</a:t>
            </a:r>
            <a:r>
              <a:rPr lang="en-US" sz="2453" b="1" dirty="0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</p:txBody>
      </p:sp>
      <p:sp>
        <p:nvSpPr>
          <p:cNvPr id="8" name="Freeform 8"/>
          <p:cNvSpPr/>
          <p:nvPr/>
        </p:nvSpPr>
        <p:spPr>
          <a:xfrm>
            <a:off x="8937568" y="7196325"/>
            <a:ext cx="8121595" cy="2253957"/>
          </a:xfrm>
          <a:custGeom>
            <a:avLst/>
            <a:gdLst/>
            <a:ahLst/>
            <a:cxnLst/>
            <a:rect l="l" t="t" r="r" b="b"/>
            <a:pathLst>
              <a:path w="8121595" h="2253957">
                <a:moveTo>
                  <a:pt x="0" y="0"/>
                </a:moveTo>
                <a:lnTo>
                  <a:pt x="8121595" y="0"/>
                </a:lnTo>
                <a:lnTo>
                  <a:pt x="8121595" y="2253957"/>
                </a:lnTo>
                <a:lnTo>
                  <a:pt x="0" y="225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42197" y="604379"/>
            <a:ext cx="12003605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Melhora níveis de energia, mais disposição, melhora da libido!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Pode ser usada tanto para os treinos, quanto para dia a dia </a:t>
            </a: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(trabalho, rotina diária).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55483" y="1332056"/>
            <a:ext cx="12496601" cy="8331067"/>
          </a:xfrm>
          <a:custGeom>
            <a:avLst/>
            <a:gdLst/>
            <a:ahLst/>
            <a:cxnLst/>
            <a:rect l="l" t="t" r="r" b="b"/>
            <a:pathLst>
              <a:path w="12496601" h="8331067">
                <a:moveTo>
                  <a:pt x="0" y="0"/>
                </a:moveTo>
                <a:lnTo>
                  <a:pt x="12496601" y="0"/>
                </a:lnTo>
                <a:lnTo>
                  <a:pt x="12496601" y="8331068"/>
                </a:lnTo>
                <a:lnTo>
                  <a:pt x="0" y="8331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934875" y="0"/>
            <a:ext cx="14141942" cy="1332056"/>
            <a:chOff x="0" y="0"/>
            <a:chExt cx="4872690" cy="4589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72690" cy="458968"/>
            </a:xfrm>
            <a:custGeom>
              <a:avLst/>
              <a:gdLst/>
              <a:ahLst/>
              <a:cxnLst/>
              <a:rect l="l" t="t" r="r" b="b"/>
              <a:pathLst>
                <a:path w="4872690" h="458968">
                  <a:moveTo>
                    <a:pt x="203200" y="0"/>
                  </a:moveTo>
                  <a:lnTo>
                    <a:pt x="4872690" y="0"/>
                  </a:lnTo>
                  <a:lnTo>
                    <a:pt x="4669490" y="458968"/>
                  </a:lnTo>
                  <a:lnTo>
                    <a:pt x="0" y="45896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213C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4669490" cy="49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40822" y="40458"/>
            <a:ext cx="10002901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Anotações da paciente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20432" y="3335400"/>
            <a:ext cx="5290946" cy="4646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267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Nota: Cansaço</a:t>
            </a:r>
          </a:p>
          <a:p>
            <a:pPr algn="l">
              <a:lnSpc>
                <a:spcPts val="3745"/>
              </a:lnSpc>
            </a:pPr>
            <a:endParaRPr lang="en-US" sz="2675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l">
              <a:lnSpc>
                <a:spcPts val="3745"/>
              </a:lnSpc>
            </a:pPr>
            <a:r>
              <a:rPr lang="en-US" sz="267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Teve RM de clean e não aumentou a carga.</a:t>
            </a:r>
          </a:p>
          <a:p>
            <a:pPr algn="l">
              <a:lnSpc>
                <a:spcPts val="3745"/>
              </a:lnSpc>
            </a:pPr>
            <a:endParaRPr lang="en-US" sz="2675">
              <a:solidFill>
                <a:srgbClr val="000000"/>
              </a:solidFill>
              <a:latin typeface="Dekko"/>
              <a:ea typeface="Dekko"/>
              <a:cs typeface="Dekko"/>
              <a:sym typeface="Dekko"/>
            </a:endParaRPr>
          </a:p>
          <a:p>
            <a:pPr algn="l">
              <a:lnSpc>
                <a:spcPts val="3745"/>
              </a:lnSpc>
            </a:pPr>
            <a:r>
              <a:rPr lang="en-US" sz="267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Sintomas</a:t>
            </a:r>
          </a:p>
          <a:p>
            <a:pPr marL="577582" lvl="1" indent="-288791" algn="l">
              <a:lnSpc>
                <a:spcPts val="3745"/>
              </a:lnSpc>
              <a:buFont typeface="Arial"/>
              <a:buChar char="•"/>
            </a:pPr>
            <a:r>
              <a:rPr lang="en-US" sz="267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Ansiedade</a:t>
            </a:r>
          </a:p>
          <a:p>
            <a:pPr marL="577582" lvl="1" indent="-288791" algn="l">
              <a:lnSpc>
                <a:spcPts val="3745"/>
              </a:lnSpc>
              <a:buFont typeface="Arial"/>
              <a:buChar char="•"/>
            </a:pPr>
            <a:r>
              <a:rPr lang="en-US" sz="267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Dores na lombar, Inchaço, Prisão de ventre. </a:t>
            </a:r>
          </a:p>
          <a:p>
            <a:pPr marL="577582" lvl="1" indent="-288791" algn="l">
              <a:lnSpc>
                <a:spcPts val="3745"/>
              </a:lnSpc>
              <a:buFont typeface="Arial"/>
              <a:buChar char="•"/>
            </a:pPr>
            <a:r>
              <a:rPr lang="en-US" sz="2675">
                <a:solidFill>
                  <a:srgbClr val="000000"/>
                </a:solidFill>
                <a:latin typeface="Dekko"/>
                <a:ea typeface="Dekko"/>
                <a:cs typeface="Dekko"/>
                <a:sym typeface="Dekko"/>
              </a:rPr>
              <a:t>Probabilidade de engravidar: Baixo</a:t>
            </a:r>
          </a:p>
        </p:txBody>
      </p:sp>
    </p:spTree>
  </p:cSld>
  <p:clrMapOvr>
    <a:masterClrMapping/>
  </p:clrMapOvr>
  <p:transition spd="med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42197" y="604379"/>
            <a:ext cx="12003605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Melhora níveis de energia, mais disposição, melhora da libido!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Pode ser usada tanto para os treinos, quanto para dia a dia </a:t>
            </a: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(trabalho, rotina diária).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70064" y="2728877"/>
            <a:ext cx="5796199" cy="539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RECEITA 1</a:t>
            </a:r>
          </a:p>
          <a:p>
            <a:pPr algn="l">
              <a:lnSpc>
                <a:spcPts val="4200"/>
              </a:lnSpc>
            </a:pPr>
            <a:endParaRPr lang="en-US" sz="3499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Tribullus terrestris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Maca Peruana 100-200mg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Citrulina Malato 50mg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Cafeína Benzoica 80-100mg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Ginseng 80mg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Black Ginger 25-50mg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Oxyxam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Extend + 50mg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42197" y="604379"/>
            <a:ext cx="12003605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Melhora níveis de energia, mais disposição, melhora da libido!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Pode ser usada tanto para os treinos, quanto para dia a dia </a:t>
            </a: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(trabalho, rotina diária).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70064" y="2728877"/>
            <a:ext cx="5796199" cy="539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RECEITA 1</a:t>
            </a:r>
          </a:p>
          <a:p>
            <a:pPr algn="l">
              <a:lnSpc>
                <a:spcPts val="4200"/>
              </a:lnSpc>
            </a:pPr>
            <a:endParaRPr lang="en-US" sz="3499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Tribullus terrestris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Maca Peruana 100-200mg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Citrulina Malato 50mg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Cafeína Benzoica 80-100mg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Ginseng 80mg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Black Ginger 25-50mg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Oxyxam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Extend + 50mg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17766" y="2728877"/>
            <a:ext cx="6100170" cy="432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 dirty="0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RECEITA 2</a:t>
            </a:r>
          </a:p>
          <a:p>
            <a:pPr algn="l">
              <a:lnSpc>
                <a:spcPts val="4200"/>
              </a:lnSpc>
            </a:pPr>
            <a:endParaRPr lang="en-US" sz="3499" b="1" dirty="0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Cafeína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Benzoica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80-100mg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L-</a:t>
            </a: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Taurina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100-300mg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Nitrato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10-20mg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Ginko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Biloba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Testofen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50-100mg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Gengibre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Extrato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Seco 100mg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42197" y="604379"/>
            <a:ext cx="12003605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Melhora níveis de energia, mais disposição, melhora da libido!</a:t>
            </a:r>
          </a:p>
          <a:p>
            <a:pPr algn="ctr">
              <a:lnSpc>
                <a:spcPts val="2100"/>
              </a:lnSpc>
            </a:pPr>
            <a:r>
              <a:rPr lang="en-US" sz="1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Pode ser usada tanto para os treinos, quanto para dia a dia </a:t>
            </a:r>
            <a:r>
              <a:rPr lang="en-US" sz="3000" i="1">
                <a:solidFill>
                  <a:srgbClr val="00213C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(trabalho, rotina diária).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370064" y="2728877"/>
            <a:ext cx="5796199" cy="539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RECEITA 1</a:t>
            </a:r>
          </a:p>
          <a:p>
            <a:pPr algn="l">
              <a:lnSpc>
                <a:spcPts val="4200"/>
              </a:lnSpc>
            </a:pPr>
            <a:endParaRPr lang="en-US" sz="3499" b="1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Tribullus terrestris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Maca Peruana 100-200mg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Citrulina Malato 50mg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Cafeína Benzoica 80-100mg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Ginseng 80mg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Black Ginger 25-50mg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Oxyxam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Extend + 50mg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817766" y="2728877"/>
            <a:ext cx="6100170" cy="4327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1" dirty="0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RECEITA 2</a:t>
            </a:r>
          </a:p>
          <a:p>
            <a:pPr algn="l">
              <a:lnSpc>
                <a:spcPts val="4200"/>
              </a:lnSpc>
            </a:pPr>
            <a:endParaRPr lang="en-US" sz="3499" b="1" dirty="0">
              <a:solidFill>
                <a:srgbClr val="26B9DA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Cafeína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Benzoica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80-100mg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L-</a:t>
            </a: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Taurina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100-300mg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Nitrato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10-20mg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Ginko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Biloba 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Testofen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50-100mg</a:t>
            </a:r>
          </a:p>
          <a:p>
            <a:pPr marL="647700" lvl="1" indent="-323850" algn="l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Gengibre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3000" dirty="0" err="1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Extrato</a:t>
            </a:r>
            <a:r>
              <a:rPr lang="en-US" sz="3000" dirty="0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Seco 100mg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8318" y="8577721"/>
            <a:ext cx="1453136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Posologia: </a:t>
            </a:r>
            <a:r>
              <a:rPr lang="en-US" sz="3000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 dose 30-40min antes do treino e as 15h. Caso a paciente treine a noite colocar a última dose às 16h e a primeira após café da manhã.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6613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00" r="-61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38655" y="4517930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HOMEM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 MULHER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296" t="-18572" r="-114567"/>
            </a:stretch>
          </a:blipFill>
        </p:spPr>
      </p:sp>
    </p:spTree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6613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00" r="-61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9408" y="2424905"/>
            <a:ext cx="1080372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tendem a gastar mais glicogênio muscular do que as mulheres!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655" y="892505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HOMEM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 MULHER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296" t="-18572" r="-114567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6613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00" r="-61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9408" y="2424905"/>
            <a:ext cx="1080372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tendem a gastar mais glicogênio muscular do que as mulheres!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655" y="892505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HOMEM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 MULHER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3047" y="3186381"/>
            <a:ext cx="1181644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e mulheres recuperam os níveis de glicogênio de forma semelhante.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296" t="-18572" r="-114567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6613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00" r="-61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9408" y="2424905"/>
            <a:ext cx="1080372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tendem a gastar mais glicogênio muscular do que as mulheres!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655" y="892505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HOMEM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 MULHER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3047" y="3186381"/>
            <a:ext cx="1181644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e mulheres recuperam os níveis de glicogênio de forma semelhante.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63047" y="3940175"/>
            <a:ext cx="1181644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talvez necessitem de quantidades maiores de CHO para aumentar estoques de glicogênio muscular.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296" t="-18572" r="-114567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6613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00" r="-61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9408" y="2424905"/>
            <a:ext cx="1080372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tendem a gastar mais glicogênio muscular do que as mulheres!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655" y="892505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HOMEM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 MULHER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3047" y="3186381"/>
            <a:ext cx="1181644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e mulheres recuperam os níveis de glicogênio de forma semelhante.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63047" y="3940175"/>
            <a:ext cx="1181644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talvez necessitem de quantidades maiores de CHO para aumentar estoques de glicogênio muscular.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63047" y="5133975"/>
            <a:ext cx="11816442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TALVEZ 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devamos observar melhor horários de prescrição de cafeína para o público feminino </a:t>
            </a: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(MULHERES NÃO METABOLIZAM CAFEÍNA TÃO RAPIDAMENTE quanto os homens).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Isso pode ser um benefício já que terão um efeito prolongado.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296" t="-18572" r="-114567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6613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00" r="-61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9408" y="2424905"/>
            <a:ext cx="1080372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tendem a gastar mais glicogênio muscular do que as mulheres!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655" y="892505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HOMEM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 MULHER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3047" y="3186381"/>
            <a:ext cx="1181644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e mulheres recuperam os níveis de glicogênio de forma semelhante.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63047" y="3940175"/>
            <a:ext cx="1181644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talvez necessitem de quantidades maiores de CHO para aumentar estoques de glicogênio muscular.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63047" y="5133975"/>
            <a:ext cx="11816442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TALVEZ 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devamos observar melhor horários de prescrição de cafeína para o público feminino </a:t>
            </a: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(MULHERES NÃO METABOLIZAM CAFEÍNA TÃO RAPIDAMENTE quanto os homens).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Isso pode ser um benefício já que terão um efeito prolongado.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63047" y="7204075"/>
            <a:ext cx="1181644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Sugere que as mulheres</a:t>
            </a: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TALVEZ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apresentem um menor aumento na MLG após a carga aguda de creatina em comparação com os homens. 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296" t="-18572" r="-114567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76613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400" r="-61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769408" y="2424905"/>
            <a:ext cx="1080372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tendem a gastar mais glicogênio muscular do que as mulheres!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038655" y="892505"/>
            <a:ext cx="12210689" cy="112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64"/>
              </a:lnSpc>
              <a:spcBef>
                <a:spcPct val="0"/>
              </a:spcBef>
            </a:pPr>
            <a:r>
              <a:rPr lang="en-US" sz="6617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HOMEM </a:t>
            </a:r>
            <a:r>
              <a:rPr lang="en-US" sz="6617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X MULHER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63047" y="3186381"/>
            <a:ext cx="11816442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e mulheres recuperam os níveis de glicogênio de forma semelhante.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63047" y="3940175"/>
            <a:ext cx="1181644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Homens talvez necessitem de quantidades maiores de CHO para aumentar estoques de glicogênio muscular.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263047" y="5133975"/>
            <a:ext cx="11816442" cy="17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TALVEZ 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devamos observar melhor horários de prescrição de cafeína para o público feminino </a:t>
            </a: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(MULHERES NÃO METABOLIZAM CAFEÍNA TÃO RAPIDAMENTE quanto os homens).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Isso pode ser um benefício já que terão um efeito prolongado.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63047" y="7204075"/>
            <a:ext cx="1181644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Sugere que as mulheres</a:t>
            </a: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TALVEZ</a:t>
            </a: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 apresentem um menor aumento na MLG após a carga aguda de creatina em comparação com os homens.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263047" y="8397875"/>
            <a:ext cx="11816442" cy="86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00213C"/>
                </a:solidFill>
                <a:latin typeface="Open Sans"/>
                <a:ea typeface="Open Sans"/>
                <a:cs typeface="Open Sans"/>
                <a:sym typeface="Open Sans"/>
              </a:rPr>
              <a:t>Com relação a síntese de proteínas e síntese proteica entre homens e mulheres </a:t>
            </a:r>
            <a:r>
              <a:rPr lang="en-US" sz="2499" b="1">
                <a:solidFill>
                  <a:srgbClr val="00213C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tem DIFERENÇA! 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0"/>
            <a:ext cx="3011387" cy="10287000"/>
          </a:xfrm>
          <a:custGeom>
            <a:avLst/>
            <a:gdLst/>
            <a:ahLst/>
            <a:cxnLst/>
            <a:rect l="l" t="t" r="r" b="b"/>
            <a:pathLst>
              <a:path w="3011387" h="10287000">
                <a:moveTo>
                  <a:pt x="0" y="0"/>
                </a:moveTo>
                <a:lnTo>
                  <a:pt x="3011387" y="0"/>
                </a:lnTo>
                <a:lnTo>
                  <a:pt x="301138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296" t="-18572" r="-114567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473077"/>
            <a:ext cx="16230600" cy="1217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5"/>
              </a:lnSpc>
              <a:spcBef>
                <a:spcPct val="0"/>
              </a:spcBef>
            </a:pPr>
            <a:r>
              <a:rPr lang="en-US" sz="721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Entendendo </a:t>
            </a:r>
            <a:r>
              <a:rPr lang="en-US" sz="721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 modalidade!</a:t>
            </a:r>
          </a:p>
        </p:txBody>
      </p:sp>
    </p:spTree>
  </p:cSld>
  <p:clrMapOvr>
    <a:masterClrMapping/>
  </p:clrMapOvr>
  <p:transition spd="slow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0744"/>
            <a:ext cx="1623060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Importante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64460"/>
            <a:ext cx="16230600" cy="654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Embora os estudos nem sempre cheguem a um consenso sobre o impacto direto de cada fase no desempenho, existem mecanismos que podem afetar a performance de forma mais sutil:</a:t>
            </a:r>
          </a:p>
          <a:p>
            <a:pPr algn="ctr">
              <a:lnSpc>
                <a:spcPts val="5179"/>
              </a:lnSpc>
            </a:pPr>
            <a:endParaRPr lang="en-US" sz="36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Alterações na capacidade de recuperação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Aspectos emocionais e cognitivos</a:t>
            </a:r>
            <a:r>
              <a:rPr lang="en-US" sz="3699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(foco, humor, ansiedade).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Retenção de líquidos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Distensão abdominal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Cólicas</a:t>
            </a: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Dores de cabeça </a:t>
            </a:r>
          </a:p>
        </p:txBody>
      </p:sp>
    </p:spTree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10744"/>
            <a:ext cx="16230600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Importante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64460"/>
            <a:ext cx="16230600" cy="7859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Embora os estudos nem sempre cheguem a um consenso sobre o impacto direto de cada fase no desempenho, existem mecanismos que podem afetar a performance de forma mais sutil:</a:t>
            </a:r>
          </a:p>
          <a:p>
            <a:pPr algn="ctr">
              <a:lnSpc>
                <a:spcPts val="5179"/>
              </a:lnSpc>
            </a:pPr>
            <a:endParaRPr lang="en-US" sz="36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Alterações na capacidade de recuperação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Aspectos emocionais e cognitivos</a:t>
            </a:r>
            <a:r>
              <a:rPr lang="en-US" sz="3699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(foco, humor, ansiedade).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Retenção de líquidos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Distensão abdominal 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Cólicas</a:t>
            </a:r>
          </a:p>
          <a:p>
            <a:pPr algn="ctr">
              <a:lnSpc>
                <a:spcPts val="5179"/>
              </a:lnSpc>
            </a:pPr>
            <a:r>
              <a:rPr lang="en-US" sz="3699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Dores de cabeça </a:t>
            </a:r>
          </a:p>
          <a:p>
            <a:pPr algn="ctr">
              <a:lnSpc>
                <a:spcPts val="5179"/>
              </a:lnSpc>
            </a:pPr>
            <a:endParaRPr lang="en-US" sz="3699" b="1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VAMOS SEGUIR COM A INDIVIDULIZAÇÃO NA PRESCRIÇÃO!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63863"/>
            <a:ext cx="16230600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SEU CORPO É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REFLEXO DA SUA HISTÓRIA.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SUA HISTÓRIA 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É LINEAR! </a:t>
            </a:r>
          </a:p>
        </p:txBody>
      </p:sp>
    </p:spTree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488739"/>
            <a:ext cx="16230600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SEU CORPO É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REFLEXO DA SUA HISTÓRIA.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SUA HISTÓRIA 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É LINEAR! </a:t>
            </a:r>
          </a:p>
        </p:txBody>
      </p:sp>
      <p:sp>
        <p:nvSpPr>
          <p:cNvPr id="3" name="Freeform 3"/>
          <p:cNvSpPr/>
          <p:nvPr/>
        </p:nvSpPr>
        <p:spPr>
          <a:xfrm rot="-658834">
            <a:off x="2374704" y="5126145"/>
            <a:ext cx="3553116" cy="4435844"/>
          </a:xfrm>
          <a:custGeom>
            <a:avLst/>
            <a:gdLst/>
            <a:ahLst/>
            <a:cxnLst/>
            <a:rect l="l" t="t" r="r" b="b"/>
            <a:pathLst>
              <a:path w="3553116" h="4435844">
                <a:moveTo>
                  <a:pt x="0" y="0"/>
                </a:moveTo>
                <a:lnTo>
                  <a:pt x="3553116" y="0"/>
                </a:lnTo>
                <a:lnTo>
                  <a:pt x="3553116" y="4435844"/>
                </a:lnTo>
                <a:lnTo>
                  <a:pt x="0" y="4435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59" r="-11059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20805">
            <a:off x="7005017" y="5018991"/>
            <a:ext cx="3553116" cy="4435844"/>
          </a:xfrm>
          <a:custGeom>
            <a:avLst/>
            <a:gdLst/>
            <a:ahLst/>
            <a:cxnLst/>
            <a:rect l="l" t="t" r="r" b="b"/>
            <a:pathLst>
              <a:path w="3553116" h="4435844">
                <a:moveTo>
                  <a:pt x="0" y="0"/>
                </a:moveTo>
                <a:lnTo>
                  <a:pt x="3553116" y="0"/>
                </a:lnTo>
                <a:lnTo>
                  <a:pt x="3553116" y="4435844"/>
                </a:lnTo>
                <a:lnTo>
                  <a:pt x="0" y="4435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88739"/>
            <a:ext cx="16230600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SEU CORPO É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REFLEXO DA SUA HISTÓRIA.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SUA HISTÓRIA 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É LINEAR! </a:t>
            </a:r>
          </a:p>
        </p:txBody>
      </p:sp>
      <p:sp>
        <p:nvSpPr>
          <p:cNvPr id="4" name="Freeform 4"/>
          <p:cNvSpPr/>
          <p:nvPr/>
        </p:nvSpPr>
        <p:spPr>
          <a:xfrm rot="-658834">
            <a:off x="2374704" y="5126145"/>
            <a:ext cx="3553116" cy="4435844"/>
          </a:xfrm>
          <a:custGeom>
            <a:avLst/>
            <a:gdLst/>
            <a:ahLst/>
            <a:cxnLst/>
            <a:rect l="l" t="t" r="r" b="b"/>
            <a:pathLst>
              <a:path w="3553116" h="4435844">
                <a:moveTo>
                  <a:pt x="0" y="0"/>
                </a:moveTo>
                <a:lnTo>
                  <a:pt x="3553116" y="0"/>
                </a:lnTo>
                <a:lnTo>
                  <a:pt x="3553116" y="4435844"/>
                </a:lnTo>
                <a:lnTo>
                  <a:pt x="0" y="4435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059" r="-11059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20805">
            <a:off x="7005017" y="5018991"/>
            <a:ext cx="3553116" cy="4435844"/>
          </a:xfrm>
          <a:custGeom>
            <a:avLst/>
            <a:gdLst/>
            <a:ahLst/>
            <a:cxnLst/>
            <a:rect l="l" t="t" r="r" b="b"/>
            <a:pathLst>
              <a:path w="3553116" h="4435844">
                <a:moveTo>
                  <a:pt x="0" y="0"/>
                </a:moveTo>
                <a:lnTo>
                  <a:pt x="3553116" y="0"/>
                </a:lnTo>
                <a:lnTo>
                  <a:pt x="3553116" y="4435844"/>
                </a:lnTo>
                <a:lnTo>
                  <a:pt x="0" y="4435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88739"/>
            <a:ext cx="16230600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 SEU CORPO É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REFLEXO DA SUA HISTÓRIA.</a:t>
            </a:r>
          </a:p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 SUA HISTÓRIA 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É LINEAR! </a:t>
            </a:r>
          </a:p>
        </p:txBody>
      </p:sp>
      <p:sp>
        <p:nvSpPr>
          <p:cNvPr id="4" name="Freeform 4"/>
          <p:cNvSpPr/>
          <p:nvPr/>
        </p:nvSpPr>
        <p:spPr>
          <a:xfrm rot="-236231">
            <a:off x="11604414" y="5154284"/>
            <a:ext cx="3553116" cy="4435844"/>
          </a:xfrm>
          <a:custGeom>
            <a:avLst/>
            <a:gdLst/>
            <a:ahLst/>
            <a:cxnLst/>
            <a:rect l="l" t="t" r="r" b="b"/>
            <a:pathLst>
              <a:path w="3553116" h="4435844">
                <a:moveTo>
                  <a:pt x="0" y="0"/>
                </a:moveTo>
                <a:lnTo>
                  <a:pt x="3553117" y="0"/>
                </a:lnTo>
                <a:lnTo>
                  <a:pt x="3553117" y="4435844"/>
                </a:lnTo>
                <a:lnTo>
                  <a:pt x="0" y="4435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64" b="-3464"/>
            </a:stretch>
          </a:blipFill>
        </p:spPr>
      </p:sp>
      <p:sp>
        <p:nvSpPr>
          <p:cNvPr id="5" name="Freeform 5"/>
          <p:cNvSpPr/>
          <p:nvPr/>
        </p:nvSpPr>
        <p:spPr>
          <a:xfrm rot="-658834">
            <a:off x="2374704" y="5126145"/>
            <a:ext cx="3553116" cy="4435844"/>
          </a:xfrm>
          <a:custGeom>
            <a:avLst/>
            <a:gdLst/>
            <a:ahLst/>
            <a:cxnLst/>
            <a:rect l="l" t="t" r="r" b="b"/>
            <a:pathLst>
              <a:path w="3553116" h="4435844">
                <a:moveTo>
                  <a:pt x="0" y="0"/>
                </a:moveTo>
                <a:lnTo>
                  <a:pt x="3553116" y="0"/>
                </a:lnTo>
                <a:lnTo>
                  <a:pt x="3553116" y="4435844"/>
                </a:lnTo>
                <a:lnTo>
                  <a:pt x="0" y="44358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59" r="-11059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73475"/>
            <a:ext cx="16230600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“SERÁ QUE É TARDE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PARA COMEÇAR?”</a:t>
            </a:r>
          </a:p>
        </p:txBody>
      </p:sp>
    </p:spTree>
  </p:cSld>
  <p:clrMapOvr>
    <a:masterClrMapping/>
  </p:clrMapOvr>
  <p:transition spd="slow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6422247" y="304829"/>
            <a:ext cx="5443505" cy="967734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2A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23822"/>
            <a:ext cx="16230600" cy="2787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“O que sabemos é uma gota,</a:t>
            </a:r>
            <a:r>
              <a:rPr lang="en-US" sz="8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que ignoramos é um oceano.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703904"/>
            <a:ext cx="16230600" cy="4206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Tenha mais dúvidas do que certezas, mais perguntas do que respostas!</a:t>
            </a:r>
          </a:p>
        </p:txBody>
      </p:sp>
    </p:spTree>
  </p:cSld>
  <p:clrMapOvr>
    <a:masterClrMapping/>
  </p:clrMapOvr>
  <p:transition spd="slow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39725D0-A1D5-4D30-8989-D9766A25F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86" y="3136201"/>
            <a:ext cx="6076950" cy="607695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895620" y="2198659"/>
            <a:ext cx="8149634" cy="1168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3"/>
              </a:lnSpc>
            </a:pPr>
            <a:r>
              <a:rPr lang="en-US" sz="3345" b="1">
                <a:solidFill>
                  <a:srgbClr val="00213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GISELLE SANTOS</a:t>
            </a:r>
          </a:p>
          <a:p>
            <a:pPr algn="l">
              <a:lnSpc>
                <a:spcPts val="4683"/>
              </a:lnSpc>
            </a:pPr>
            <a:r>
              <a:rPr lang="en-US" sz="3345" b="1">
                <a:solidFill>
                  <a:srgbClr val="00213C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     </a:t>
            </a:r>
            <a:r>
              <a:rPr lang="en-US" sz="3345" i="1">
                <a:solidFill>
                  <a:srgbClr val="00213C"/>
                </a:solidFill>
                <a:latin typeface="Open Sauce Italics"/>
                <a:ea typeface="Open Sauce Italics"/>
                <a:cs typeface="Open Sauce Italics"/>
                <a:sym typeface="Open Sauce Italics"/>
              </a:rPr>
              <a:t>@gisellesantosnutri</a:t>
            </a:r>
          </a:p>
        </p:txBody>
      </p:sp>
      <p:sp>
        <p:nvSpPr>
          <p:cNvPr id="3" name="Freeform 3"/>
          <p:cNvSpPr/>
          <p:nvPr/>
        </p:nvSpPr>
        <p:spPr>
          <a:xfrm>
            <a:off x="8895620" y="2905254"/>
            <a:ext cx="461895" cy="461895"/>
          </a:xfrm>
          <a:custGeom>
            <a:avLst/>
            <a:gdLst/>
            <a:ahLst/>
            <a:cxnLst/>
            <a:rect l="l" t="t" r="r" b="b"/>
            <a:pathLst>
              <a:path w="461895" h="461895">
                <a:moveTo>
                  <a:pt x="0" y="0"/>
                </a:moveTo>
                <a:lnTo>
                  <a:pt x="461895" y="0"/>
                </a:lnTo>
                <a:lnTo>
                  <a:pt x="461895" y="461894"/>
                </a:lnTo>
                <a:lnTo>
                  <a:pt x="0" y="461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801060" y="0"/>
            <a:ext cx="8803138" cy="9376051"/>
          </a:xfrm>
          <a:custGeom>
            <a:avLst/>
            <a:gdLst/>
            <a:ahLst/>
            <a:cxnLst/>
            <a:rect l="l" t="t" r="r" b="b"/>
            <a:pathLst>
              <a:path w="8803138" h="9376051">
                <a:moveTo>
                  <a:pt x="0" y="0"/>
                </a:moveTo>
                <a:lnTo>
                  <a:pt x="8803139" y="0"/>
                </a:lnTo>
                <a:lnTo>
                  <a:pt x="8803139" y="9376051"/>
                </a:lnTo>
                <a:lnTo>
                  <a:pt x="0" y="93760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567" r="-29768" b="-129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41684" y="9060796"/>
            <a:ext cx="13224374" cy="1226204"/>
          </a:xfrm>
          <a:custGeom>
            <a:avLst/>
            <a:gdLst/>
            <a:ahLst/>
            <a:cxnLst/>
            <a:rect l="l" t="t" r="r" b="b"/>
            <a:pathLst>
              <a:path w="13224374" h="1226204">
                <a:moveTo>
                  <a:pt x="0" y="0"/>
                </a:moveTo>
                <a:lnTo>
                  <a:pt x="13224374" y="0"/>
                </a:lnTo>
                <a:lnTo>
                  <a:pt x="13224374" y="1226204"/>
                </a:lnTo>
                <a:lnTo>
                  <a:pt x="0" y="1226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5400000">
            <a:off x="11426273" y="3085961"/>
            <a:ext cx="10967073" cy="3435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290"/>
              </a:lnSpc>
            </a:pPr>
            <a:r>
              <a:rPr lang="en-US" sz="22742" spc="-454">
                <a:solidFill>
                  <a:srgbClr val="00213C">
                    <a:alpha val="14902"/>
                  </a:srgbClr>
                </a:solidFill>
                <a:latin typeface="Antonio"/>
                <a:ea typeface="Antonio"/>
                <a:cs typeface="Antonio"/>
                <a:sym typeface="Antonio"/>
              </a:rPr>
              <a:t>OBRIGADA!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091120"/>
            <a:ext cx="16230600" cy="529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26B9DA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“Até então, nenhum programa de treinamento tinha incluído em uma mesma sessão de exercícios tantos componentes diferentes, incluindo CAPACIDADE AERÓBICA, FORÇA E RESISTÊNCIA MUSCULAR, VELOCIDADE, COORDENAÇÃO, EQUILÍBRIO, AGILIDADE E FLEXIBILIDADE”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903859" y="7576755"/>
            <a:ext cx="353951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213C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(Glassman, 2002)</a:t>
            </a:r>
          </a:p>
        </p:txBody>
      </p:sp>
    </p:spTree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DCC029594AF24B93EE7B28B4D354E6" ma:contentTypeVersion="21" ma:contentTypeDescription="Crie um novo documento." ma:contentTypeScope="" ma:versionID="a5e290435b4bb65b1bb911d87a70b4c2">
  <xsd:schema xmlns:xsd="http://www.w3.org/2001/XMLSchema" xmlns:xs="http://www.w3.org/2001/XMLSchema" xmlns:p="http://schemas.microsoft.com/office/2006/metadata/properties" xmlns:ns1="http://schemas.microsoft.com/sharepoint/v3" xmlns:ns2="61677ec9-1bb2-4e8b-bfc6-f0d46065ce54" xmlns:ns3="cffda810-2db4-42d9-aff9-b6f80e913acd" targetNamespace="http://schemas.microsoft.com/office/2006/metadata/properties" ma:root="true" ma:fieldsID="917127ad8431facd7e47de91e3da896c" ns1:_="" ns2:_="" ns3:_="">
    <xsd:import namespace="http://schemas.microsoft.com/sharepoint/v3"/>
    <xsd:import namespace="61677ec9-1bb2-4e8b-bfc6-f0d46065ce54"/>
    <xsd:import namespace="cffda810-2db4-42d9-aff9-b6f80e913a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5" nillable="true" ma:displayName="Propriedades da Política de Conformidade Unificada" ma:hidden="true" ma:internalName="_ip_UnifiedCompliancePolicyProperties">
      <xsd:simpleType>
        <xsd:restriction base="dms:Note"/>
      </xsd:simpleType>
    </xsd:element>
    <xsd:element name="_ip_UnifiedCompliancePolicyUIAction" ma:index="26" nillable="true" ma:displayName="Ação de Interface do Usuário da Política de Conformidade Unificada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677ec9-1bb2-4e8b-bfc6-f0d46065ce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1" nillable="true" ma:displayName="Status de liberação" ma:internalName="Status_x0020_de_x0020_libera_x00e7__x00e3_o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dc347893-ee36-4ef3-bdd8-129bdaede6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da810-2db4-42d9-aff9-b6f80e913ac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d548259-cb5d-4cb9-aba3-caba4f6c3c6a}" ma:internalName="TaxCatchAll" ma:showField="CatchAllData" ma:web="cffda810-2db4-42d9-aff9-b6f80e913a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84F6A4-1AFB-44EB-A765-DEB5386D1835}"/>
</file>

<file path=customXml/itemProps2.xml><?xml version="1.0" encoding="utf-8"?>
<ds:datastoreItem xmlns:ds="http://schemas.openxmlformats.org/officeDocument/2006/customXml" ds:itemID="{6F549F39-1E60-437B-A637-46FC6BC03D96}"/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3327</Words>
  <Application>Microsoft Office PowerPoint</Application>
  <PresentationFormat>Personalizar</PresentationFormat>
  <Paragraphs>474</Paragraphs>
  <Slides>89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89</vt:i4>
      </vt:variant>
    </vt:vector>
  </HeadingPairs>
  <TitlesOfParts>
    <vt:vector size="100" baseType="lpstr">
      <vt:lpstr>Open Sans</vt:lpstr>
      <vt:lpstr>Open Sans Italics</vt:lpstr>
      <vt:lpstr>Open Sans Bold</vt:lpstr>
      <vt:lpstr>Open Sans Bold Italics</vt:lpstr>
      <vt:lpstr>Calibri</vt:lpstr>
      <vt:lpstr>Antonio</vt:lpstr>
      <vt:lpstr>Open Sauce Bold</vt:lpstr>
      <vt:lpstr>Open Sauce Italics</vt:lpstr>
      <vt:lpstr>Arial</vt:lpstr>
      <vt:lpstr>Dekko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CrossFit x Mulher</dc:title>
  <dc:creator>Daniel</dc:creator>
  <cp:lastModifiedBy>Daniel D'Attilio</cp:lastModifiedBy>
  <cp:revision>5</cp:revision>
  <dcterms:created xsi:type="dcterms:W3CDTF">2006-08-16T00:00:00Z</dcterms:created>
  <dcterms:modified xsi:type="dcterms:W3CDTF">2024-10-05T12:25:14Z</dcterms:modified>
  <dc:identifier>DAGSjncM4Tk</dc:identifier>
</cp:coreProperties>
</file>